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759" r:id="rId2"/>
    <p:sldId id="789" r:id="rId3"/>
    <p:sldId id="790" r:id="rId4"/>
    <p:sldId id="772" r:id="rId5"/>
    <p:sldId id="773" r:id="rId6"/>
    <p:sldId id="791" r:id="rId7"/>
    <p:sldId id="792" r:id="rId8"/>
    <p:sldId id="795" r:id="rId9"/>
    <p:sldId id="796" r:id="rId10"/>
    <p:sldId id="797" r:id="rId11"/>
    <p:sldId id="798" r:id="rId12"/>
    <p:sldId id="799" r:id="rId13"/>
    <p:sldId id="793" r:id="rId14"/>
    <p:sldId id="800" r:id="rId15"/>
    <p:sldId id="794" r:id="rId16"/>
    <p:sldId id="801" r:id="rId17"/>
    <p:sldId id="802" r:id="rId18"/>
    <p:sldId id="803" r:id="rId19"/>
    <p:sldId id="804" r:id="rId20"/>
    <p:sldId id="805" r:id="rId21"/>
    <p:sldId id="806" r:id="rId22"/>
    <p:sldId id="807" r:id="rId23"/>
    <p:sldId id="808" r:id="rId24"/>
    <p:sldId id="809" r:id="rId25"/>
    <p:sldId id="814" r:id="rId26"/>
    <p:sldId id="815" r:id="rId27"/>
    <p:sldId id="816" r:id="rId28"/>
    <p:sldId id="811" r:id="rId29"/>
    <p:sldId id="812" r:id="rId30"/>
    <p:sldId id="813" r:id="rId31"/>
    <p:sldId id="6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652D61-9BF7-F81A-5DCF-56912701EDC3}" name="Sawaya, Tania" initials="TS" userId="S::tsawaya@ad.brown.edu::400c5ce4-fcf6-4a01-b6a1-0df05ce9bc4c" providerId="AD"/>
  <p188:author id="{9AF83BA7-06D3-8382-E7AA-E086B8DEADCC}" name="Papanicolas,IN" initials="P" userId="S::i.n.papanicolas@lse.ac.uk::9881c917-aaab-43f7-8399-0f23e7db9f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5F5F5"/>
    <a:srgbClr val="000000"/>
    <a:srgbClr val="C00404"/>
    <a:srgbClr val="FFC400"/>
    <a:srgbClr val="4E3629"/>
    <a:srgbClr val="91654D"/>
    <a:srgbClr val="007091"/>
    <a:srgbClr val="008DB6"/>
    <a:srgbClr val="004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87" autoAdjust="0"/>
    <p:restoredTop sz="82245" autoAdjust="0"/>
  </p:normalViewPr>
  <p:slideViewPr>
    <p:cSldViewPr snapToGrid="0">
      <p:cViewPr varScale="1">
        <p:scale>
          <a:sx n="100" d="100"/>
          <a:sy n="100" d="100"/>
        </p:scale>
        <p:origin x="182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C7C4F-C06F-4734-9E94-A383BF22AC52}" type="datetimeFigureOut">
              <a:rPr lang="en-US" smtClean="0"/>
              <a:t>10/11/25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61839-490A-4D7A-BEB4-41A834238328}" type="slidenum">
              <a:rPr lang="en-US" smtClean="0"/>
              <a:t>‹#›</a:t>
            </a:fld>
            <a:endParaRPr lang="en-US"/>
          </a:p>
        </p:txBody>
      </p:sp>
    </p:spTree>
    <p:extLst>
      <p:ext uri="{BB962C8B-B14F-4D97-AF65-F5344CB8AC3E}">
        <p14:creationId xmlns:p14="http://schemas.microsoft.com/office/powerpoint/2010/main" val="163333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61839-490A-4D7A-BEB4-41A834238328}" type="slidenum">
              <a:rPr lang="en-US" smtClean="0"/>
              <a:t>1</a:t>
            </a:fld>
            <a:endParaRPr lang="en-US"/>
          </a:p>
        </p:txBody>
      </p:sp>
    </p:spTree>
    <p:extLst>
      <p:ext uri="{BB962C8B-B14F-4D97-AF65-F5344CB8AC3E}">
        <p14:creationId xmlns:p14="http://schemas.microsoft.com/office/powerpoint/2010/main" val="3525272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3279C-51B7-CCC6-9AA9-5004F517F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A7761-1DD5-420B-4DB8-F1F1F997A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BE92E-79DE-01BA-281B-0AFBD7EB47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0DF161-89B0-C58C-70B5-E9A8940E7F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70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66D63-9DDD-4F48-3F7D-86EC7F55E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0C303-7CC6-89B7-7072-85B34E40D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259BD-52C1-FB99-2EA2-96DD4566E2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673495-3587-418D-C703-2AE3C2A43C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66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4967B-5C9C-3F08-FF62-B68E34C2E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776B0-1023-A83A-E1C3-D12C3584F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F426A-4FCE-3BE4-DB48-9D57C22C7DD7}"/>
              </a:ext>
            </a:extLst>
          </p:cNvPr>
          <p:cNvSpPr>
            <a:spLocks noGrp="1"/>
          </p:cNvSpPr>
          <p:nvPr>
            <p:ph type="body" idx="1"/>
          </p:nvPr>
        </p:nvSpPr>
        <p:spPr/>
        <p:txBody>
          <a:bodyPr/>
          <a:lstStyle/>
          <a:p>
            <a:r>
              <a:rPr lang="en-GB" dirty="0"/>
              <a:t>We don’t provide alternatives (leader of group listed – named product) – almost always a lead products, a few exceptions</a:t>
            </a:r>
          </a:p>
          <a:p>
            <a:endParaRPr lang="en-GB" dirty="0"/>
          </a:p>
          <a:p>
            <a:r>
              <a:rPr lang="en-GB" dirty="0"/>
              <a:t>Lead group pre 1982 – not in our sample; any member of alternative group pre-1982, not in sample</a:t>
            </a:r>
          </a:p>
          <a:p>
            <a:br>
              <a:rPr lang="en-GB" dirty="0"/>
            </a:br>
            <a:r>
              <a:rPr lang="en-GB" dirty="0"/>
              <a:t>Medicines really means group</a:t>
            </a:r>
          </a:p>
          <a:p>
            <a:endParaRPr lang="en-US" dirty="0"/>
          </a:p>
          <a:p>
            <a:endParaRPr lang="en-US" dirty="0"/>
          </a:p>
        </p:txBody>
      </p:sp>
      <p:sp>
        <p:nvSpPr>
          <p:cNvPr id="4" name="Slide Number Placeholder 3">
            <a:extLst>
              <a:ext uri="{FF2B5EF4-FFF2-40B4-BE49-F238E27FC236}">
                <a16:creationId xmlns:a16="http://schemas.microsoft.com/office/drawing/2014/main" id="{645236B6-632D-900B-9894-230B0A4C80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34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BFB3F-91BF-011A-CA31-68EE79AAB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9EB73-31A3-6F28-9027-23F0A22CC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ED39F-A0CF-D00A-6374-74A53C95B4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Outcome of interest was the time (in months) from when a drug was first launched anywhere among 90 countries to when it was launched in a particular market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Time to availability of any product in a therapeutic cluster</a:t>
            </a:r>
          </a:p>
          <a:p>
            <a:endParaRPr lang="en-US" dirty="0"/>
          </a:p>
          <a:p>
            <a:r>
              <a:rPr lang="en-US" dirty="0"/>
              <a:t>Because launch times may be different for different categories of countries or medicines</a:t>
            </a:r>
          </a:p>
          <a:p>
            <a:endParaRPr lang="en-US" dirty="0"/>
          </a:p>
          <a:p>
            <a:r>
              <a:rPr lang="en-US" dirty="0"/>
              <a:t>Log-rank test (standard approach – like a t-test to see if curves are different); slight variation in that we calculated p-values using permutation test (because of hierarchical/multi-level/clustered nature of the data – e.g. same drug launched in many countries, single country many drugs – outlined in paper)</a:t>
            </a:r>
          </a:p>
          <a:p>
            <a:endParaRPr lang="en-US" dirty="0"/>
          </a:p>
          <a:p>
            <a:endParaRPr lang="en-GB" dirty="0"/>
          </a:p>
          <a:p>
            <a:endParaRPr lang="en-US" dirty="0"/>
          </a:p>
          <a:p>
            <a:endParaRPr lang="en-US" dirty="0"/>
          </a:p>
        </p:txBody>
      </p:sp>
      <p:sp>
        <p:nvSpPr>
          <p:cNvPr id="4" name="Slide Number Placeholder 3">
            <a:extLst>
              <a:ext uri="{FF2B5EF4-FFF2-40B4-BE49-F238E27FC236}">
                <a16:creationId xmlns:a16="http://schemas.microsoft.com/office/drawing/2014/main" id="{11084DF6-9180-D2E0-FFD2-7889E5FCC8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59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9C6B8-79AF-D461-82F5-8438B83E9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FDC9E-0DF8-980F-5100-771F9E211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5B2591-E4B9-2058-0311-C730CECB87A7}"/>
              </a:ext>
            </a:extLst>
          </p:cNvPr>
          <p:cNvSpPr>
            <a:spLocks noGrp="1"/>
          </p:cNvSpPr>
          <p:nvPr>
            <p:ph type="body" idx="1"/>
          </p:nvPr>
        </p:nvSpPr>
        <p:spPr/>
        <p:txBody>
          <a:bodyPr/>
          <a:lstStyle/>
          <a:p>
            <a:pPr marL="0" marR="0" lvl="0" indent="0" algn="l" defTabSz="171404" rtl="0" eaLnBrk="1" fontAlgn="auto" latinLnBrk="0" hangingPunct="1">
              <a:lnSpc>
                <a:spcPct val="100000"/>
              </a:lnSpc>
              <a:spcBef>
                <a:spcPts val="0"/>
              </a:spcBef>
              <a:spcAft>
                <a:spcPts val="0"/>
              </a:spcAft>
              <a:buClrTx/>
              <a:buSzTx/>
              <a:buFontTx/>
              <a:buNone/>
              <a:tabLst/>
              <a:defRPr/>
            </a:pPr>
            <a:r>
              <a:rPr lang="en-US" b="0" i="0" dirty="0">
                <a:solidFill>
                  <a:srgbClr val="0F1419"/>
                </a:solidFill>
                <a:effectLst/>
                <a:latin typeface="TwitterChirp"/>
              </a:rPr>
              <a:t>From the first launch globally, the median time to availability was under 3 yrs for high-income countries, compared to roughly 7 yrs for lower-middle-income countries and 8 yrs for low-income countries.</a:t>
            </a:r>
            <a:endParaRPr lang="en-GB" dirty="0"/>
          </a:p>
          <a:p>
            <a:endParaRPr lang="en-US" dirty="0"/>
          </a:p>
          <a:p>
            <a:endParaRPr lang="en-US" dirty="0"/>
          </a:p>
        </p:txBody>
      </p:sp>
      <p:sp>
        <p:nvSpPr>
          <p:cNvPr id="4" name="Slide Number Placeholder 3">
            <a:extLst>
              <a:ext uri="{FF2B5EF4-FFF2-40B4-BE49-F238E27FC236}">
                <a16:creationId xmlns:a16="http://schemas.microsoft.com/office/drawing/2014/main" id="{12B10508-41D8-63BB-4BF4-FBA4502154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5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CA29E-3B35-9CB1-9C53-44F75F708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ECAFA-0507-43AF-F881-932F18FA8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46D2A-155B-AFC9-57B9-9A818A8A6B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26A3D-0E9C-86B2-28E4-2BB75AD505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808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26572-A3B4-8947-90B0-75D984363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979C9-C4FC-F925-C8C3-C300601BA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0B4DE-26F6-4F96-54C6-73454ACAF3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680A38-7E25-3A55-8D84-F598BCBD6B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93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069B8-9F04-E8C1-2EB8-9C21FA810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2F28-2052-4BFE-14B5-8749F159E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E59D2-A38F-4CAC-6FF1-4DD950F6D4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309FA3-CFEE-B7BC-BBBF-C2BD090611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149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0F4EF-EA21-3435-418E-9CFEFBE58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652F7-806D-82E8-D42C-A2609A87A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84E60-4ED7-D13F-11FB-BE539EBCB110}"/>
              </a:ext>
            </a:extLst>
          </p:cNvPr>
          <p:cNvSpPr>
            <a:spLocks noGrp="1"/>
          </p:cNvSpPr>
          <p:nvPr>
            <p:ph type="body" idx="1"/>
          </p:nvPr>
        </p:nvSpPr>
        <p:spPr/>
        <p:txBody>
          <a:bodyPr/>
          <a:lstStyle/>
          <a:p>
            <a:pPr marL="0" marR="0">
              <a:spcBef>
                <a:spcPts val="0"/>
              </a:spcBef>
              <a:spcAft>
                <a:spcPts val="0"/>
              </a:spcAft>
            </a:pPr>
            <a:r>
              <a:rPr lang="en-GB" sz="1200" dirty="0">
                <a:effectLst/>
                <a:latin typeface="Aptos" panose="020B0004020202020204" pitchFamily="34" charset="0"/>
                <a:ea typeface="Aptos" panose="020B0004020202020204" pitchFamily="34" charset="0"/>
                <a:cs typeface="Aptos" panose="020B0004020202020204" pitchFamily="34" charset="0"/>
              </a:rPr>
              <a:t>This is something that can happen in a K-M estimate when there is an observed event at a late time where the risk set has become small.  </a:t>
            </a:r>
          </a:p>
          <a:p>
            <a:pPr marL="0" marR="0">
              <a:spcBef>
                <a:spcPts val="0"/>
              </a:spcBef>
              <a:spcAft>
                <a:spcPts val="0"/>
              </a:spcAft>
            </a:pPr>
            <a:r>
              <a:rPr lang="en-GB" sz="12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GB" sz="1200" dirty="0">
                <a:effectLst/>
                <a:latin typeface="Aptos" panose="020B0004020202020204" pitchFamily="34" charset="0"/>
                <a:ea typeface="Aptos" panose="020B0004020202020204" pitchFamily="34" charset="0"/>
                <a:cs typeface="Aptos" panose="020B0004020202020204" pitchFamily="34" charset="0"/>
              </a:rPr>
              <a:t>Even just looking at the plot, I can guess what happened here. By year 41, there is only one observation left in the risk set for upper-middle countries, i.e. only one drug-country observation which has not been either observed launched or censored by then.  Given the settings of our data, this is about the maximum possible, so it is not surprising that the risk set is small by then. </a:t>
            </a:r>
          </a:p>
          <a:p>
            <a:pPr marL="0" marR="0">
              <a:spcBef>
                <a:spcPts val="0"/>
              </a:spcBef>
              <a:spcAft>
                <a:spcPts val="0"/>
              </a:spcAft>
            </a:pPr>
            <a:r>
              <a:rPr lang="en-GB" sz="12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GB" sz="1200" dirty="0">
                <a:effectLst/>
                <a:latin typeface="Aptos" panose="020B0004020202020204" pitchFamily="34" charset="0"/>
                <a:ea typeface="Aptos" panose="020B0004020202020204" pitchFamily="34" charset="0"/>
                <a:cs typeface="Aptos" panose="020B0004020202020204" pitchFamily="34" charset="0"/>
              </a:rPr>
              <a:t>What then happens is that that one remaining drug gets launched at that last possible moment. The estimated hazard of launch in year 41 (or, more precisely, the corresponding month) is 1/1=1. In other words, the estimate says that anything that has not been launched by then will be launched at that time, and the curve jumps to 1. </a:t>
            </a:r>
          </a:p>
          <a:p>
            <a:pPr marL="0" marR="0">
              <a:spcBef>
                <a:spcPts val="0"/>
              </a:spcBef>
              <a:spcAft>
                <a:spcPts val="0"/>
              </a:spcAft>
            </a:pPr>
            <a:r>
              <a:rPr lang="en-GB" sz="12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GB" sz="1200" dirty="0">
                <a:effectLst/>
                <a:latin typeface="Aptos" panose="020B0004020202020204" pitchFamily="34" charset="0"/>
                <a:ea typeface="Aptos" panose="020B0004020202020204" pitchFamily="34" charset="0"/>
                <a:cs typeface="Aptos" panose="020B0004020202020204" pitchFamily="34" charset="0"/>
              </a:rPr>
              <a:t>This is obviously a very noisy estimate and we do not think that this is what would really happen, but it is how the K-M estimate is supposed to behave.  </a:t>
            </a:r>
          </a:p>
          <a:p>
            <a:pPr marL="0" marR="0">
              <a:spcBef>
                <a:spcPts val="0"/>
              </a:spcBef>
              <a:spcAft>
                <a:spcPts val="0"/>
              </a:spcAft>
            </a:pPr>
            <a:r>
              <a:rPr lang="en-GB" sz="12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GB" sz="1200" dirty="0">
                <a:effectLst/>
                <a:latin typeface="Aptos" panose="020B0004020202020204" pitchFamily="34" charset="0"/>
                <a:ea typeface="Aptos" panose="020B0004020202020204" pitchFamily="34" charset="0"/>
                <a:cs typeface="Aptos" panose="020B0004020202020204" pitchFamily="34" charset="0"/>
              </a:rPr>
              <a:t>I was curious to find this observation, and there it is: vecuronium bromide (a muscle relaxant) was first launched in September 1982, and released in Chile in Sep 2023, 492 months later.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2FDFC5-9F56-7F01-950B-B5475C8511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3A404-C5A5-6824-6D92-D82AEA089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26C93-B381-9A9B-1FD4-4393371E9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7C4B4-F37F-1485-2936-6C5D0A963E68}"/>
              </a:ext>
            </a:extLst>
          </p:cNvPr>
          <p:cNvSpPr>
            <a:spLocks noGrp="1"/>
          </p:cNvSpPr>
          <p:nvPr>
            <p:ph type="body" idx="1"/>
          </p:nvPr>
        </p:nvSpPr>
        <p:spPr/>
        <p:txBody>
          <a:bodyPr/>
          <a:lstStyle/>
          <a:p>
            <a:pPr marL="0" marR="0" lvl="0" indent="0" algn="l" defTabSz="171404" rtl="0" eaLnBrk="1" fontAlgn="auto" latinLnBrk="0" hangingPunct="1">
              <a:lnSpc>
                <a:spcPct val="100000"/>
              </a:lnSpc>
              <a:spcBef>
                <a:spcPts val="0"/>
              </a:spcBef>
              <a:spcAft>
                <a:spcPts val="0"/>
              </a:spcAft>
              <a:buClrTx/>
              <a:buSzTx/>
              <a:buFontTx/>
              <a:buNone/>
              <a:tabLst/>
              <a:defRPr/>
            </a:pPr>
            <a:r>
              <a:rPr lang="en-US" dirty="0"/>
              <a:t>Complements of K-M curves</a:t>
            </a:r>
          </a:p>
          <a:p>
            <a:endParaRPr lang="en-US" dirty="0"/>
          </a:p>
          <a:p>
            <a:endParaRPr lang="en-US" dirty="0"/>
          </a:p>
        </p:txBody>
      </p:sp>
      <p:sp>
        <p:nvSpPr>
          <p:cNvPr id="4" name="Slide Number Placeholder 3">
            <a:extLst>
              <a:ext uri="{FF2B5EF4-FFF2-40B4-BE49-F238E27FC236}">
                <a16:creationId xmlns:a16="http://schemas.microsoft.com/office/drawing/2014/main" id="{E55915BF-B1E3-2F48-9C4F-D177031262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39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FAFEC-6EC6-7A16-CD72-536EA7CDE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E73BA-7F93-AE61-C248-0D569DD6E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A505C-E3F9-7580-1D65-9C979917E675}"/>
              </a:ext>
            </a:extLst>
          </p:cNvPr>
          <p:cNvSpPr>
            <a:spLocks noGrp="1"/>
          </p:cNvSpPr>
          <p:nvPr>
            <p:ph type="body" idx="1"/>
          </p:nvPr>
        </p:nvSpPr>
        <p:spPr/>
        <p:txBody>
          <a:bodyPr/>
          <a:lstStyle/>
          <a:p>
            <a:r>
              <a:rPr lang="en-US" b="0" i="0" dirty="0">
                <a:effectLst/>
                <a:highlight>
                  <a:srgbClr val="FFFFFF"/>
                </a:highlight>
              </a:rPr>
              <a:t>Severe consequences for health inequalities globally</a:t>
            </a:r>
          </a:p>
          <a:p>
            <a:endParaRPr lang="en-US" b="0" i="0" dirty="0">
              <a:effectLst/>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chronic conditions requiring lifelong treatment</a:t>
            </a:r>
          </a:p>
          <a:p>
            <a:endParaRPr lang="en-US" dirty="0"/>
          </a:p>
          <a:p>
            <a:endParaRPr lang="en-US" dirty="0"/>
          </a:p>
        </p:txBody>
      </p:sp>
      <p:sp>
        <p:nvSpPr>
          <p:cNvPr id="4" name="Slide Number Placeholder 3">
            <a:extLst>
              <a:ext uri="{FF2B5EF4-FFF2-40B4-BE49-F238E27FC236}">
                <a16:creationId xmlns:a16="http://schemas.microsoft.com/office/drawing/2014/main" id="{C2B45569-77B7-5EAC-F38C-FCBDED516995}"/>
              </a:ext>
            </a:extLst>
          </p:cNvPr>
          <p:cNvSpPr>
            <a:spLocks noGrp="1"/>
          </p:cNvSpPr>
          <p:nvPr>
            <p:ph type="sldNum" sz="quarter" idx="5"/>
          </p:nvPr>
        </p:nvSpPr>
        <p:spPr/>
        <p:txBody>
          <a:bodyPr/>
          <a:lstStyle/>
          <a:p>
            <a:fld id="{12161839-490A-4D7A-BEB4-41A834238328}" type="slidenum">
              <a:rPr lang="en-US" smtClean="0"/>
              <a:t>2</a:t>
            </a:fld>
            <a:endParaRPr lang="en-US"/>
          </a:p>
        </p:txBody>
      </p:sp>
    </p:spTree>
    <p:extLst>
      <p:ext uri="{BB962C8B-B14F-4D97-AF65-F5344CB8AC3E}">
        <p14:creationId xmlns:p14="http://schemas.microsoft.com/office/powerpoint/2010/main" val="633811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648FC-3067-BDF5-9B0E-EFF7420B1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B13E0-639F-E3F4-4503-9B7D75FFE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C56063-B004-564B-2547-0D86FCD3C3E5}"/>
              </a:ext>
            </a:extLst>
          </p:cNvPr>
          <p:cNvSpPr>
            <a:spLocks noGrp="1"/>
          </p:cNvSpPr>
          <p:nvPr>
            <p:ph type="body" idx="1"/>
          </p:nvPr>
        </p:nvSpPr>
        <p:spPr/>
        <p:txBody>
          <a:bodyPr/>
          <a:lstStyle/>
          <a:p>
            <a:r>
              <a:rPr lang="en-US" dirty="0"/>
              <a:t>1</a:t>
            </a:r>
            <a:r>
              <a:rPr lang="en-US" baseline="30000" dirty="0"/>
              <a:t>st</a:t>
            </a:r>
            <a:r>
              <a:rPr lang="en-US" dirty="0"/>
              <a:t> quintile = 2.3 years or less</a:t>
            </a:r>
          </a:p>
          <a:p>
            <a:r>
              <a:rPr lang="en-US" dirty="0"/>
              <a:t>2</a:t>
            </a:r>
            <a:r>
              <a:rPr lang="en-US" baseline="30000" dirty="0"/>
              <a:t>nd</a:t>
            </a:r>
            <a:r>
              <a:rPr lang="en-US" dirty="0"/>
              <a:t> quintile = 2.4-3.3 years</a:t>
            </a:r>
          </a:p>
          <a:p>
            <a:r>
              <a:rPr lang="en-US" dirty="0"/>
              <a:t>3</a:t>
            </a:r>
            <a:r>
              <a:rPr lang="en-US" baseline="30000" dirty="0"/>
              <a:t>rd</a:t>
            </a:r>
            <a:r>
              <a:rPr lang="en-US" dirty="0"/>
              <a:t> quintile = 3.4-4.5 years</a:t>
            </a:r>
          </a:p>
          <a:p>
            <a:r>
              <a:rPr lang="en-US" dirty="0"/>
              <a:t>4</a:t>
            </a:r>
            <a:r>
              <a:rPr lang="en-US" baseline="30000" dirty="0"/>
              <a:t>th</a:t>
            </a:r>
            <a:r>
              <a:rPr lang="en-US" dirty="0"/>
              <a:t> quintile = 4.6-6.5 years</a:t>
            </a:r>
          </a:p>
          <a:p>
            <a:r>
              <a:rPr lang="en-US" dirty="0"/>
              <a:t>5</a:t>
            </a:r>
            <a:r>
              <a:rPr lang="en-US" baseline="30000" dirty="0"/>
              <a:t>th</a:t>
            </a:r>
            <a:r>
              <a:rPr lang="en-US" dirty="0"/>
              <a:t> quintile = 6.6 years or more</a:t>
            </a:r>
          </a:p>
          <a:p>
            <a:endParaRPr lang="en-US" dirty="0"/>
          </a:p>
          <a:p>
            <a:endParaRPr lang="en-US" dirty="0"/>
          </a:p>
        </p:txBody>
      </p:sp>
      <p:sp>
        <p:nvSpPr>
          <p:cNvPr id="4" name="Slide Number Placeholder 3">
            <a:extLst>
              <a:ext uri="{FF2B5EF4-FFF2-40B4-BE49-F238E27FC236}">
                <a16:creationId xmlns:a16="http://schemas.microsoft.com/office/drawing/2014/main" id="{681013BD-F32C-66C2-EA44-B8FD0FDE47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979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F5C19-D4DD-5178-5B40-D9A26AE3E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70376-F8E0-BA6B-2C5B-7910273E9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9D358-88F3-50A3-8507-73C0F9CBB2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283E38-1FDF-C940-7CF1-4F421A5354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971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B475C-0E2E-F731-0158-1A0DA12CD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B25B7-BE25-36F6-5E42-3B56D75DE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4E771-1BB3-72B3-C886-C883A00A63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60C1C2-F164-F0E6-0A38-A34FF0EC52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778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36C5-A747-8B77-6892-08605A2DE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803B6-ED72-F701-9200-978E1CA5B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BA7C6-9168-D735-836B-C68337120C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8C643F-F960-2B6B-9044-FD925DB218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460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179EF-D5A1-7CB0-D77C-A3CCCC4FE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D914B-FD3C-4827-4797-E5AAA1E61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485A4-8EC4-1476-611C-E19FA7F680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8CB9E-EFDD-BCDF-F645-B04816F8D2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4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AF53-BCCD-29CD-EB50-68013C72B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F75ABF-A03A-EC96-9E45-7ABBBF0E9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8257B-E42F-5341-8D73-54431AD7C518}"/>
              </a:ext>
            </a:extLst>
          </p:cNvPr>
          <p:cNvSpPr>
            <a:spLocks noGrp="1"/>
          </p:cNvSpPr>
          <p:nvPr>
            <p:ph type="body" idx="1"/>
          </p:nvPr>
        </p:nvSpPr>
        <p:spPr/>
        <p:txBody>
          <a:bodyPr/>
          <a:lstStyle/>
          <a:p>
            <a:r>
              <a:rPr lang="en-US" dirty="0"/>
              <a:t>More recently released medicines</a:t>
            </a:r>
          </a:p>
          <a:p>
            <a:endParaRPr lang="en-US" dirty="0"/>
          </a:p>
          <a:p>
            <a:br>
              <a:rPr lang="en-US" dirty="0"/>
            </a:br>
            <a:r>
              <a:rPr lang="en-US" dirty="0"/>
              <a:t>Divided up launches even further</a:t>
            </a:r>
            <a:endParaRPr lang="en-GB" dirty="0"/>
          </a:p>
          <a:p>
            <a:endParaRPr lang="en-US" dirty="0"/>
          </a:p>
          <a:p>
            <a:endParaRPr lang="en-US" dirty="0"/>
          </a:p>
        </p:txBody>
      </p:sp>
      <p:sp>
        <p:nvSpPr>
          <p:cNvPr id="4" name="Slide Number Placeholder 3">
            <a:extLst>
              <a:ext uri="{FF2B5EF4-FFF2-40B4-BE49-F238E27FC236}">
                <a16:creationId xmlns:a16="http://schemas.microsoft.com/office/drawing/2014/main" id="{1386D498-78FB-6A0A-2EEA-0D2AF6AE31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761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75F73-D365-5798-D271-8DD111AAD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A0821-4515-C2AA-BF34-E5C459481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C04BD9-0691-A07E-642C-D068545A5B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200C9D-AE3B-0DDD-96B5-D6A574E125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935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48935-C0EA-1C9D-3D68-F0B73DD1D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A1440-45D5-0612-D7F8-7803CE483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4120E-2469-890F-0940-207ECD79DA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E05432-F3E3-C953-BBEA-48F4D89332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985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616B2-7FBE-5151-AD65-DD01933F5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37D78-AA0E-93A6-879A-B0F3777B5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18D3C-0065-35A7-08E8-ECC482F178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96DD6-BCA7-97FE-A480-7A29B0D902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076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250C1-77A2-8F0C-BAC8-9276A452C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A26AC-8F6F-6FF0-5551-B562C3FBB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96F81-596B-4D78-939E-BB07D2292EA9}"/>
              </a:ext>
            </a:extLst>
          </p:cNvPr>
          <p:cNvSpPr>
            <a:spLocks noGrp="1"/>
          </p:cNvSpPr>
          <p:nvPr>
            <p:ph type="body" idx="1"/>
          </p:nvPr>
        </p:nvSpPr>
        <p:spPr/>
        <p:txBody>
          <a:bodyPr/>
          <a:lstStyle/>
          <a:p>
            <a:r>
              <a:rPr lang="en-US" dirty="0"/>
              <a:t>To speed up the global availability of medicines</a:t>
            </a:r>
          </a:p>
          <a:p>
            <a:endParaRPr lang="en-US" dirty="0"/>
          </a:p>
          <a:p>
            <a:r>
              <a:rPr lang="en-US" dirty="0"/>
              <a:t>African Medicines Agency</a:t>
            </a:r>
          </a:p>
          <a:p>
            <a:endParaRPr lang="en-US" dirty="0"/>
          </a:p>
          <a:p>
            <a:r>
              <a:rPr lang="en-US" dirty="0"/>
              <a:t>MPP (voluntary licensing) is a powerful solution – one that can both promote global health while being economically viable for drug companies</a:t>
            </a:r>
          </a:p>
          <a:p>
            <a:r>
              <a:rPr lang="en-US" dirty="0"/>
              <a:t>New report by MPP -- https://</a:t>
            </a:r>
            <a:r>
              <a:rPr lang="en-US" dirty="0" err="1"/>
              <a:t>medicinespatentpool.org</a:t>
            </a:r>
            <a:r>
              <a:rPr lang="en-US" dirty="0"/>
              <a:t>/news-publications-post/voluntary-licensing-right-for-health-smart-for-business-report</a:t>
            </a:r>
            <a:endParaRPr lang="en-GB" dirty="0"/>
          </a:p>
          <a:p>
            <a:endParaRPr lang="en-US" dirty="0"/>
          </a:p>
          <a:p>
            <a:endParaRPr lang="en-US" dirty="0"/>
          </a:p>
        </p:txBody>
      </p:sp>
      <p:sp>
        <p:nvSpPr>
          <p:cNvPr id="4" name="Slide Number Placeholder 3">
            <a:extLst>
              <a:ext uri="{FF2B5EF4-FFF2-40B4-BE49-F238E27FC236}">
                <a16:creationId xmlns:a16="http://schemas.microsoft.com/office/drawing/2014/main" id="{0AEFC447-72C6-3E0F-DD15-ACCE28D44B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56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BD523-5F21-28C6-0D18-1DACDC85D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32E23-F5CC-AA12-E1BD-2D97EFED4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3EC95-8EC7-51B7-820A-07FFC88804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AE975-16B1-909F-1B19-53554E2C4197}"/>
              </a:ext>
            </a:extLst>
          </p:cNvPr>
          <p:cNvSpPr>
            <a:spLocks noGrp="1"/>
          </p:cNvSpPr>
          <p:nvPr>
            <p:ph type="sldNum" sz="quarter" idx="5"/>
          </p:nvPr>
        </p:nvSpPr>
        <p:spPr/>
        <p:txBody>
          <a:bodyPr/>
          <a:lstStyle/>
          <a:p>
            <a:fld id="{12161839-490A-4D7A-BEB4-41A834238328}" type="slidenum">
              <a:rPr lang="en-US" smtClean="0"/>
              <a:t>3</a:t>
            </a:fld>
            <a:endParaRPr lang="en-US"/>
          </a:p>
        </p:txBody>
      </p:sp>
    </p:spTree>
    <p:extLst>
      <p:ext uri="{BB962C8B-B14F-4D97-AF65-F5344CB8AC3E}">
        <p14:creationId xmlns:p14="http://schemas.microsoft.com/office/powerpoint/2010/main" val="1407229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E0194-85BE-F9C1-88A3-A45900467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B3532-DB53-D49F-3136-CA6431296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B2A43-B797-9097-671A-E3F00B178E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dvOT3f82cb7c"/>
              </a:rPr>
              <a:t>It is also worth noting that although the launch of a product is an important indicator of how quickly a medicine diffuses internationally, it does not necessarily mean that patients gain broad access to the therapy.</a:t>
            </a:r>
            <a:endParaRPr lang="en-GB" dirty="0"/>
          </a:p>
          <a:p>
            <a:endParaRPr lang="en-US" dirty="0"/>
          </a:p>
        </p:txBody>
      </p:sp>
      <p:sp>
        <p:nvSpPr>
          <p:cNvPr id="4" name="Slide Number Placeholder 3">
            <a:extLst>
              <a:ext uri="{FF2B5EF4-FFF2-40B4-BE49-F238E27FC236}">
                <a16:creationId xmlns:a16="http://schemas.microsoft.com/office/drawing/2014/main" id="{8CE2DF23-D093-FDF3-5FBD-F49D582824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256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61839-490A-4D7A-BEB4-41A834238328}" type="slidenum">
              <a:rPr lang="en-US" smtClean="0"/>
              <a:t>31</a:t>
            </a:fld>
            <a:endParaRPr lang="en-US"/>
          </a:p>
        </p:txBody>
      </p:sp>
    </p:spTree>
    <p:extLst>
      <p:ext uri="{BB962C8B-B14F-4D97-AF65-F5344CB8AC3E}">
        <p14:creationId xmlns:p14="http://schemas.microsoft.com/office/powerpoint/2010/main" val="271639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B50FD-99CC-1540-1BE7-E6C77D92D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CCFEAF-71F2-4D59-F506-6C4BE1FAF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708F4-2AEE-8DA7-0212-598331B0D7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ECAE5A-C657-A1FB-0F24-E3E750FBC0EF}"/>
              </a:ext>
            </a:extLst>
          </p:cNvPr>
          <p:cNvSpPr>
            <a:spLocks noGrp="1"/>
          </p:cNvSpPr>
          <p:nvPr>
            <p:ph type="sldNum" sz="quarter" idx="5"/>
          </p:nvPr>
        </p:nvSpPr>
        <p:spPr/>
        <p:txBody>
          <a:bodyPr/>
          <a:lstStyle/>
          <a:p>
            <a:fld id="{12161839-490A-4D7A-BEB4-41A834238328}" type="slidenum">
              <a:rPr lang="en-US" smtClean="0"/>
              <a:t>4</a:t>
            </a:fld>
            <a:endParaRPr lang="en-US"/>
          </a:p>
        </p:txBody>
      </p:sp>
    </p:spTree>
    <p:extLst>
      <p:ext uri="{BB962C8B-B14F-4D97-AF65-F5344CB8AC3E}">
        <p14:creationId xmlns:p14="http://schemas.microsoft.com/office/powerpoint/2010/main" val="68722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2050A-E27F-52B2-5619-B804002C8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5C2A4-59AB-3D71-61C9-A68379DDD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3D8EF-9C02-1C7B-A063-203E2166B3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characterize the diffusion of new medicines across the globe</a:t>
            </a:r>
            <a:endParaRPr lang="en-GB" dirty="0"/>
          </a:p>
          <a:p>
            <a:endParaRPr lang="en-US" dirty="0"/>
          </a:p>
        </p:txBody>
      </p:sp>
      <p:sp>
        <p:nvSpPr>
          <p:cNvPr id="4" name="Slide Number Placeholder 3">
            <a:extLst>
              <a:ext uri="{FF2B5EF4-FFF2-40B4-BE49-F238E27FC236}">
                <a16:creationId xmlns:a16="http://schemas.microsoft.com/office/drawing/2014/main" id="{F42A3374-2D89-F92C-856E-36FE72EAF6A2}"/>
              </a:ext>
            </a:extLst>
          </p:cNvPr>
          <p:cNvSpPr>
            <a:spLocks noGrp="1"/>
          </p:cNvSpPr>
          <p:nvPr>
            <p:ph type="sldNum" sz="quarter" idx="5"/>
          </p:nvPr>
        </p:nvSpPr>
        <p:spPr/>
        <p:txBody>
          <a:bodyPr/>
          <a:lstStyle/>
          <a:p>
            <a:fld id="{12161839-490A-4D7A-BEB4-41A834238328}" type="slidenum">
              <a:rPr lang="en-US" smtClean="0"/>
              <a:t>5</a:t>
            </a:fld>
            <a:endParaRPr lang="en-US"/>
          </a:p>
        </p:txBody>
      </p:sp>
    </p:spTree>
    <p:extLst>
      <p:ext uri="{BB962C8B-B14F-4D97-AF65-F5344CB8AC3E}">
        <p14:creationId xmlns:p14="http://schemas.microsoft.com/office/powerpoint/2010/main" val="2203895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92B7-6155-5A5F-B386-A313899A4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95B54-F67A-894C-BB8F-DF07364BD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6949E-1C64-4B28-E432-587484B7F97B}"/>
              </a:ext>
            </a:extLst>
          </p:cNvPr>
          <p:cNvSpPr>
            <a:spLocks noGrp="1"/>
          </p:cNvSpPr>
          <p:nvPr>
            <p:ph type="body" idx="1"/>
          </p:nvPr>
        </p:nvSpPr>
        <p:spPr/>
        <p:txBody>
          <a:bodyPr/>
          <a:lstStyle/>
          <a:p>
            <a:pPr marL="0" marR="0">
              <a:spcBef>
                <a:spcPts val="0"/>
              </a:spcBef>
              <a:spcAft>
                <a:spcPts val="0"/>
              </a:spcAft>
            </a:pPr>
            <a:r>
              <a:rPr lang="en-GB" sz="1200" dirty="0">
                <a:effectLst/>
                <a:latin typeface="Calibri" panose="020F0502020204030204" pitchFamily="34" charset="0"/>
                <a:ea typeface="Aptos" panose="020B0004020202020204" pitchFamily="34" charset="0"/>
                <a:cs typeface="Aptos" panose="020B0004020202020204" pitchFamily="34" charset="0"/>
              </a:rPr>
              <a:t>The main source was New Product Intelligence (being decommissioned at the end of this year) and the methodology behind that involves gathering pack classification reports (PCRs, also called “Form 9s”) from local IQVIA offices based in individual countries. The sources used by the local offices include local manufacturers, retailers, wholesalers, and national databases.</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GB" sz="1200" dirty="0">
                <a:effectLst/>
                <a:latin typeface="Calibri" panose="020F0502020204030204" pitchFamily="34" charset="0"/>
                <a:ea typeface="Aptos" panose="020B0004020202020204" pitchFamily="34" charset="0"/>
                <a:cs typeface="Aptos" panose="020B0004020202020204" pitchFamily="34" charset="0"/>
              </a:rPr>
              <a:t> </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GB" sz="1200" dirty="0">
                <a:effectLst/>
                <a:latin typeface="Calibri" panose="020F0502020204030204" pitchFamily="34" charset="0"/>
                <a:ea typeface="Aptos" panose="020B0004020202020204" pitchFamily="34" charset="0"/>
                <a:cs typeface="Aptos" panose="020B0004020202020204" pitchFamily="34" charset="0"/>
              </a:rPr>
              <a:t>You’re correct that MIDAS doesn’t cover certain channels of distribution, such as those used for vaccination schemes and malaria, but for all of the products we did get a date, you can consider that correct. We also did a fair bit of secondary research to check anything that looked odd. </a:t>
            </a:r>
            <a:endParaRPr lang="en-GB" sz="1200" dirty="0">
              <a:effectLst/>
              <a:latin typeface="Aptos" panose="020B0004020202020204" pitchFamily="34" charset="0"/>
              <a:ea typeface="Aptos" panose="020B0004020202020204" pitchFamily="34" charset="0"/>
              <a:cs typeface="Aptos" panose="020B00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A47A5689-A93A-F001-CB15-BB7BA8D168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14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A2EF8-06ED-4075-B590-2DF08118C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F4BB5-0FE3-955F-697F-CE54245EC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D9AB9-AD25-6854-B9BE-1E813180C8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28B3FE-DB0D-42C5-CF95-8EDC718BBD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01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C6ED7-6528-F6C0-560D-32313DE2C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354DE-22AD-29FF-B455-68E284E53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9E61D-4C58-FA2F-AE62-8F6DF5CC34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FACD0A-ED20-6262-B88C-92944E49F4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05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4C96B-50BF-A01B-2ACB-3BAF38369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18201-4BE3-3725-72FD-22EECC243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1B00E-6C30-4514-813F-296D606E5E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49BAB2-F4A8-689D-A726-FE24E3AF42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161839-490A-4D7A-BEB4-41A8342383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41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C455-644B-0B1E-E365-3E0659F63D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DBBCB3-9CD3-553D-C7F6-0518BCB08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4DFCCE-4180-024A-2C01-5FB9F8DD7693}"/>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5" name="Footer Placeholder 4">
            <a:extLst>
              <a:ext uri="{FF2B5EF4-FFF2-40B4-BE49-F238E27FC236}">
                <a16:creationId xmlns:a16="http://schemas.microsoft.com/office/drawing/2014/main" id="{1235DAFE-E15D-D56C-4342-ADFE8405B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26C05-C4DF-BB71-210D-899D52F2B76B}"/>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18797608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C5D1-B0CF-9C70-6879-890ACD8CAE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BFA28D-E6C6-5ED2-1D19-563DE733F6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71164-78B8-12F5-08EC-02C8EE8A313A}"/>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5" name="Footer Placeholder 4">
            <a:extLst>
              <a:ext uri="{FF2B5EF4-FFF2-40B4-BE49-F238E27FC236}">
                <a16:creationId xmlns:a16="http://schemas.microsoft.com/office/drawing/2014/main" id="{DC609502-FC4B-BD1E-FBB3-4A2F4B2CA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C4BCE-3DAC-F640-8363-F5CEC123EDE1}"/>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204091194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D4E072-35BC-A857-C5C2-B71B03898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D2DD2-9AB9-9998-7ED2-EE96F05B20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25FC4-4767-F1F5-8256-5F2C42104E4F}"/>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5" name="Footer Placeholder 4">
            <a:extLst>
              <a:ext uri="{FF2B5EF4-FFF2-40B4-BE49-F238E27FC236}">
                <a16:creationId xmlns:a16="http://schemas.microsoft.com/office/drawing/2014/main" id="{7D70F78E-EC21-EACC-74AD-CA9D2F6D3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9124D-7ED0-BCFB-0CAE-231EB1DC767D}"/>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191042394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6D9A-C2A4-96BD-67B1-D880C9165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BAF25-9BFE-430F-60BF-591C6512E8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A2C7B-99A1-1A05-CCCC-1A2C306DE617}"/>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5" name="Footer Placeholder 4">
            <a:extLst>
              <a:ext uri="{FF2B5EF4-FFF2-40B4-BE49-F238E27FC236}">
                <a16:creationId xmlns:a16="http://schemas.microsoft.com/office/drawing/2014/main" id="{D4736677-48F5-C382-77BB-4E0F5BF6B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3D142-BC49-D175-17B7-3B05B3AE0C01}"/>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197650152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60C2-A441-2F99-2D96-A7822C01D8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CA7DCE-4A50-1E0F-0DC4-6D5CE3B88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8D5A2D-D966-E4B8-76D4-F0E2AC2A6984}"/>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5" name="Footer Placeholder 4">
            <a:extLst>
              <a:ext uri="{FF2B5EF4-FFF2-40B4-BE49-F238E27FC236}">
                <a16:creationId xmlns:a16="http://schemas.microsoft.com/office/drawing/2014/main" id="{F442581A-94B0-2E83-A9E1-71F09165E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CED61-838E-6EC9-FBD1-133D95AC927D}"/>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41812368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F556-7A29-B9F9-0349-972BDE9476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455E70-F4A2-F003-40B5-20D6836AAE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370E6F-0962-C719-43D9-94F1CA4329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512B9D-83C9-8AEB-6D59-517B33F7DFA8}"/>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6" name="Footer Placeholder 5">
            <a:extLst>
              <a:ext uri="{FF2B5EF4-FFF2-40B4-BE49-F238E27FC236}">
                <a16:creationId xmlns:a16="http://schemas.microsoft.com/office/drawing/2014/main" id="{70C4D851-BAE8-969A-73A9-861EE2055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090AE-6102-885A-00E8-2D6655CD8EB7}"/>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101453779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31F1-66BD-A864-5527-DA9A7315F0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B34F3D-D37C-82E7-2818-926B2DA2D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D0FD54-7BFF-7154-C341-3D6AC6982A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EF8EE9-50F4-639E-C543-E572F18F2B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B26581-A351-6B9B-A70C-FBE64BAAE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CDFEF1-E5CC-FA43-8762-CD341A119C86}"/>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8" name="Footer Placeholder 7">
            <a:extLst>
              <a:ext uri="{FF2B5EF4-FFF2-40B4-BE49-F238E27FC236}">
                <a16:creationId xmlns:a16="http://schemas.microsoft.com/office/drawing/2014/main" id="{53CA8335-6194-0EF9-7CAB-92E99810F7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846D86-3F14-9D98-8DC8-80C817D46C9E}"/>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35364231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55D9-C422-46C6-F6EC-FE774E51E2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F5929D-3C5B-330F-6695-14A6D57FCADA}"/>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4" name="Footer Placeholder 3">
            <a:extLst>
              <a:ext uri="{FF2B5EF4-FFF2-40B4-BE49-F238E27FC236}">
                <a16:creationId xmlns:a16="http://schemas.microsoft.com/office/drawing/2014/main" id="{5CC35520-1B36-23A6-767E-9274FBF89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7A8887-72AA-6706-DEFE-6D154392680A}"/>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374737676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80D0A-DB85-485B-BC0D-47A944C127CC}"/>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3" name="Footer Placeholder 2">
            <a:extLst>
              <a:ext uri="{FF2B5EF4-FFF2-40B4-BE49-F238E27FC236}">
                <a16:creationId xmlns:a16="http://schemas.microsoft.com/office/drawing/2014/main" id="{9FB89DA1-816A-57FF-3259-F76CF5D973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760696-92A9-93B0-83F9-E4382303A5E1}"/>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21826235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F134-8FEC-AC41-1987-2F951E97A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52B293-3F5C-2485-14CC-9B1777AEE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EFC58-94E9-FB5E-B5CF-FA947C449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75286-8513-F32A-8A46-D6978202A093}"/>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6" name="Footer Placeholder 5">
            <a:extLst>
              <a:ext uri="{FF2B5EF4-FFF2-40B4-BE49-F238E27FC236}">
                <a16:creationId xmlns:a16="http://schemas.microsoft.com/office/drawing/2014/main" id="{690CD224-5E10-60B1-37F8-C8D0715791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6B62B-CC62-525B-808D-4A38CD2B22C6}"/>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101936909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55F7-68FC-6909-3AFE-2A43CCBC2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323EBC-2CFA-2714-AFE4-97D790E3E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2433AC-E87A-E4C9-3502-770B7F90D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72F07-4201-2A49-7E62-695B4168CFB6}"/>
              </a:ext>
            </a:extLst>
          </p:cNvPr>
          <p:cNvSpPr>
            <a:spLocks noGrp="1"/>
          </p:cNvSpPr>
          <p:nvPr>
            <p:ph type="dt" sz="half" idx="10"/>
          </p:nvPr>
        </p:nvSpPr>
        <p:spPr/>
        <p:txBody>
          <a:bodyPr/>
          <a:lstStyle/>
          <a:p>
            <a:fld id="{B700BD87-3325-482C-A549-284E17D31492}" type="datetimeFigureOut">
              <a:rPr lang="en-US" smtClean="0"/>
              <a:t>10/11/25</a:t>
            </a:fld>
            <a:endParaRPr lang="en-US"/>
          </a:p>
        </p:txBody>
      </p:sp>
      <p:sp>
        <p:nvSpPr>
          <p:cNvPr id="6" name="Footer Placeholder 5">
            <a:extLst>
              <a:ext uri="{FF2B5EF4-FFF2-40B4-BE49-F238E27FC236}">
                <a16:creationId xmlns:a16="http://schemas.microsoft.com/office/drawing/2014/main" id="{214B8CF4-9988-2077-1BEB-ADE2B59A6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D8541-1086-C9B4-A2AE-37F11C666688}"/>
              </a:ext>
            </a:extLst>
          </p:cNvPr>
          <p:cNvSpPr>
            <a:spLocks noGrp="1"/>
          </p:cNvSpPr>
          <p:nvPr>
            <p:ph type="sldNum" sz="quarter" idx="12"/>
          </p:nvPr>
        </p:nvSpPr>
        <p:spPr/>
        <p:txBody>
          <a:bodyPr/>
          <a:lstStyle/>
          <a:p>
            <a:fld id="{74FBC641-36A7-45C1-8198-A3672E15F2EC}" type="slidenum">
              <a:rPr lang="en-US" smtClean="0"/>
              <a:t>‹#›</a:t>
            </a:fld>
            <a:endParaRPr lang="en-US"/>
          </a:p>
        </p:txBody>
      </p:sp>
    </p:spTree>
    <p:extLst>
      <p:ext uri="{BB962C8B-B14F-4D97-AF65-F5344CB8AC3E}">
        <p14:creationId xmlns:p14="http://schemas.microsoft.com/office/powerpoint/2010/main" val="334915033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416A62-EF1B-EB1F-C701-6A795EFCE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C917F0-C8D1-A883-8AD9-46ACC2C85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9D88D-9D70-C4A7-085C-CEF151068F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0BD87-3325-482C-A549-284E17D31492}" type="datetimeFigureOut">
              <a:rPr lang="en-US" smtClean="0"/>
              <a:t>10/11/25</a:t>
            </a:fld>
            <a:endParaRPr lang="en-US"/>
          </a:p>
        </p:txBody>
      </p:sp>
      <p:sp>
        <p:nvSpPr>
          <p:cNvPr id="5" name="Footer Placeholder 4">
            <a:extLst>
              <a:ext uri="{FF2B5EF4-FFF2-40B4-BE49-F238E27FC236}">
                <a16:creationId xmlns:a16="http://schemas.microsoft.com/office/drawing/2014/main" id="{68B32465-AE38-00B0-90E8-756694E6C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3D47C7-31E3-3D09-FCA8-4A8CF2773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BC641-36A7-45C1-8198-A3672E15F2EC}" type="slidenum">
              <a:rPr lang="en-US" smtClean="0"/>
              <a:t>‹#›</a:t>
            </a:fld>
            <a:endParaRPr lang="en-US"/>
          </a:p>
        </p:txBody>
      </p:sp>
    </p:spTree>
    <p:extLst>
      <p:ext uri="{BB962C8B-B14F-4D97-AF65-F5344CB8AC3E}">
        <p14:creationId xmlns:p14="http://schemas.microsoft.com/office/powerpoint/2010/main" val="88674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B462EC-9CE3-763E-06A1-4D88612A734D}"/>
              </a:ext>
            </a:extLst>
          </p:cNvPr>
          <p:cNvSpPr/>
          <p:nvPr/>
        </p:nvSpPr>
        <p:spPr>
          <a:xfrm>
            <a:off x="-1" y="1100328"/>
            <a:ext cx="12192001" cy="2187146"/>
          </a:xfrm>
          <a:prstGeom prst="rect">
            <a:avLst/>
          </a:prstGeom>
          <a:solidFill>
            <a:srgbClr val="C00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E01E44F8-E7DC-D559-BB34-1457FB5176C1}"/>
              </a:ext>
            </a:extLst>
          </p:cNvPr>
          <p:cNvSpPr>
            <a:spLocks noGrp="1"/>
          </p:cNvSpPr>
          <p:nvPr>
            <p:ph type="subTitle" idx="1"/>
          </p:nvPr>
        </p:nvSpPr>
        <p:spPr>
          <a:xfrm>
            <a:off x="1523999" y="3570527"/>
            <a:ext cx="9144000" cy="1655762"/>
          </a:xfrm>
        </p:spPr>
        <p:txBody>
          <a:bodyPr>
            <a:normAutofit/>
          </a:bodyPr>
          <a:lstStyle/>
          <a:p>
            <a:pPr>
              <a:lnSpc>
                <a:spcPct val="100000"/>
              </a:lnSpc>
            </a:pPr>
            <a:r>
              <a:rPr lang="en-US" sz="2800" b="1" dirty="0">
                <a:solidFill>
                  <a:schemeClr val="bg1"/>
                </a:solidFill>
                <a:latin typeface="Arial" panose="020B0604020202020204" pitchFamily="34" charset="0"/>
                <a:ea typeface="Source Sans Pro" panose="020B0503030403020204" pitchFamily="34" charset="0"/>
                <a:cs typeface="Arial" panose="020B0604020202020204" pitchFamily="34" charset="0"/>
              </a:rPr>
              <a:t>Delays in access to medicines globally, 1982-2024</a:t>
            </a:r>
            <a:endParaRPr lang="en-US" sz="1800" dirty="0">
              <a:solidFill>
                <a:schemeClr val="bg1"/>
              </a:solidFill>
              <a:cs typeface="Arial" panose="020B0604020202020204" pitchFamily="34" charset="0"/>
            </a:endParaRPr>
          </a:p>
          <a:p>
            <a:pPr>
              <a:lnSpc>
                <a:spcPct val="100000"/>
              </a:lnSpc>
            </a:pPr>
            <a:endParaRPr lang="en-US" sz="1800" dirty="0">
              <a:solidFill>
                <a:schemeClr val="bg1"/>
              </a:solidFill>
              <a:latin typeface="+mj-lt"/>
              <a:cs typeface="Arial" panose="020B0604020202020204" pitchFamily="34" charset="0"/>
            </a:endParaRPr>
          </a:p>
          <a:p>
            <a:pPr>
              <a:lnSpc>
                <a:spcPct val="100000"/>
              </a:lnSpc>
            </a:pPr>
            <a:r>
              <a:rPr lang="en-US" sz="1800" dirty="0">
                <a:solidFill>
                  <a:schemeClr val="bg1"/>
                </a:solidFill>
                <a:latin typeface="+mj-lt"/>
                <a:cs typeface="Arial" panose="020B0604020202020204" pitchFamily="34" charset="0"/>
              </a:rPr>
              <a:t>Olivier Wouters, Jouni Kuha</a:t>
            </a:r>
          </a:p>
          <a:p>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516D1C3-3D04-F5F4-EDE8-71DBA1D70D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92626" y="1692684"/>
            <a:ext cx="7215831" cy="1175429"/>
          </a:xfrm>
          <a:prstGeom prst="rect">
            <a:avLst/>
          </a:prstGeom>
        </p:spPr>
      </p:pic>
      <p:sp>
        <p:nvSpPr>
          <p:cNvPr id="2" name="TextBox 1">
            <a:extLst>
              <a:ext uri="{FF2B5EF4-FFF2-40B4-BE49-F238E27FC236}">
                <a16:creationId xmlns:a16="http://schemas.microsoft.com/office/drawing/2014/main" id="{C2A79868-802C-65B4-B8D8-C36B0769A169}"/>
              </a:ext>
            </a:extLst>
          </p:cNvPr>
          <p:cNvSpPr txBox="1"/>
          <p:nvPr/>
        </p:nvSpPr>
        <p:spPr>
          <a:xfrm>
            <a:off x="9512549" y="6273093"/>
            <a:ext cx="2133918" cy="276999"/>
          </a:xfrm>
          <a:prstGeom prst="rect">
            <a:avLst/>
          </a:prstGeom>
          <a:noFill/>
        </p:spPr>
        <p:txBody>
          <a:bodyPr wrap="none" rtlCol="0">
            <a:spAutoFit/>
          </a:bodyPr>
          <a:lstStyle/>
          <a:p>
            <a:r>
              <a:rPr lang="en-US" sz="1200" b="1" dirty="0">
                <a:solidFill>
                  <a:schemeClr val="bg1"/>
                </a:solidFill>
                <a:latin typeface="+mj-lt"/>
              </a:rPr>
              <a:t>Conflicts of interest</a:t>
            </a:r>
            <a:r>
              <a:rPr lang="en-US" sz="1200" dirty="0">
                <a:solidFill>
                  <a:schemeClr val="bg1"/>
                </a:solidFill>
                <a:latin typeface="+mj-lt"/>
              </a:rPr>
              <a:t>: None.</a:t>
            </a:r>
          </a:p>
        </p:txBody>
      </p:sp>
    </p:spTree>
    <p:extLst>
      <p:ext uri="{BB962C8B-B14F-4D97-AF65-F5344CB8AC3E}">
        <p14:creationId xmlns:p14="http://schemas.microsoft.com/office/powerpoint/2010/main" val="235557115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A5A5E46-FEE8-9583-B58C-5CF261CDBAC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EF3108C-4739-E338-0FF7-23EC48843ACD}"/>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Study sample</a:t>
            </a:r>
          </a:p>
        </p:txBody>
      </p:sp>
      <p:sp>
        <p:nvSpPr>
          <p:cNvPr id="4" name="TextBox 3">
            <a:extLst>
              <a:ext uri="{FF2B5EF4-FFF2-40B4-BE49-F238E27FC236}">
                <a16:creationId xmlns:a16="http://schemas.microsoft.com/office/drawing/2014/main" id="{232CFBE6-51DA-8507-D592-544752ABB3FE}"/>
              </a:ext>
            </a:extLst>
          </p:cNvPr>
          <p:cNvSpPr txBox="1"/>
          <p:nvPr/>
        </p:nvSpPr>
        <p:spPr>
          <a:xfrm>
            <a:off x="2703871" y="2055320"/>
            <a:ext cx="356770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502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on the WHO Model List of Essential Medicines (2023)</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6" name="TextBox 5">
            <a:extLst>
              <a:ext uri="{FF2B5EF4-FFF2-40B4-BE49-F238E27FC236}">
                <a16:creationId xmlns:a16="http://schemas.microsoft.com/office/drawing/2014/main" id="{BF8AB4BC-443D-3E6B-636E-CD8536CC074C}"/>
              </a:ext>
            </a:extLst>
          </p:cNvPr>
          <p:cNvSpPr txBox="1"/>
          <p:nvPr/>
        </p:nvSpPr>
        <p:spPr>
          <a:xfrm>
            <a:off x="2703871" y="3868832"/>
            <a:ext cx="3567701" cy="52322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165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that first came into medical use from 1982 onward</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9" name="TextBox 8">
            <a:extLst>
              <a:ext uri="{FF2B5EF4-FFF2-40B4-BE49-F238E27FC236}">
                <a16:creationId xmlns:a16="http://schemas.microsoft.com/office/drawing/2014/main" id="{ED6C0FF0-F586-028E-D3CD-D9F1B6C8585F}"/>
              </a:ext>
            </a:extLst>
          </p:cNvPr>
          <p:cNvSpPr txBox="1"/>
          <p:nvPr/>
        </p:nvSpPr>
        <p:spPr>
          <a:xfrm>
            <a:off x="2703871" y="5500577"/>
            <a:ext cx="3567702"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119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included in 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(34 of these had alternatives)</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cxnSp>
        <p:nvCxnSpPr>
          <p:cNvPr id="10" name="Straight Arrow Connector 9">
            <a:extLst>
              <a:ext uri="{FF2B5EF4-FFF2-40B4-BE49-F238E27FC236}">
                <a16:creationId xmlns:a16="http://schemas.microsoft.com/office/drawing/2014/main" id="{D1932BF2-CF58-855D-BEBF-BF27B71F0240}"/>
              </a:ext>
            </a:extLst>
          </p:cNvPr>
          <p:cNvCxnSpPr>
            <a:cxnSpLocks/>
            <a:stCxn id="4" idx="2"/>
            <a:endCxn id="6" idx="0"/>
          </p:cNvCxnSpPr>
          <p:nvPr/>
        </p:nvCxnSpPr>
        <p:spPr>
          <a:xfrm>
            <a:off x="4487722" y="2578540"/>
            <a:ext cx="0" cy="1290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E101FF9-2EB6-36FC-2C4F-7A58C90959B1}"/>
              </a:ext>
            </a:extLst>
          </p:cNvPr>
          <p:cNvCxnSpPr>
            <a:cxnSpLocks/>
          </p:cNvCxnSpPr>
          <p:nvPr/>
        </p:nvCxnSpPr>
        <p:spPr>
          <a:xfrm>
            <a:off x="4487722" y="4392052"/>
            <a:ext cx="0" cy="1100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4BF684-CF12-5DE6-BC70-36597410A359}"/>
              </a:ext>
            </a:extLst>
          </p:cNvPr>
          <p:cNvSpPr txBox="1"/>
          <p:nvPr/>
        </p:nvSpPr>
        <p:spPr>
          <a:xfrm>
            <a:off x="6276724" y="2872167"/>
            <a:ext cx="396433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337 medicines excluded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(launched prior to 1982)</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13" name="TextBox 12">
            <a:extLst>
              <a:ext uri="{FF2B5EF4-FFF2-40B4-BE49-F238E27FC236}">
                <a16:creationId xmlns:a16="http://schemas.microsoft.com/office/drawing/2014/main" id="{B5FA3016-F240-D175-F508-C1A49935ACAF}"/>
              </a:ext>
            </a:extLst>
          </p:cNvPr>
          <p:cNvSpPr txBox="1"/>
          <p:nvPr/>
        </p:nvSpPr>
        <p:spPr>
          <a:xfrm>
            <a:off x="6276723" y="4680831"/>
            <a:ext cx="3964337"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46 medicines excluded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(used to treat Ebola, HIV/AIDS, malaria, NTDs, or tuberculosis)</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cxnSp>
        <p:nvCxnSpPr>
          <p:cNvPr id="14" name="Straight Arrow Connector 13">
            <a:extLst>
              <a:ext uri="{FF2B5EF4-FFF2-40B4-BE49-F238E27FC236}">
                <a16:creationId xmlns:a16="http://schemas.microsoft.com/office/drawing/2014/main" id="{0D4B9137-0CB7-FF26-61EF-D7E785BAC105}"/>
              </a:ext>
            </a:extLst>
          </p:cNvPr>
          <p:cNvCxnSpPr>
            <a:cxnSpLocks/>
            <a:endCxn id="12" idx="1"/>
          </p:cNvCxnSpPr>
          <p:nvPr/>
        </p:nvCxnSpPr>
        <p:spPr>
          <a:xfrm>
            <a:off x="4487722" y="3133777"/>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F24735B-1ACA-5421-3A3D-518958235E76}"/>
              </a:ext>
            </a:extLst>
          </p:cNvPr>
          <p:cNvCxnSpPr>
            <a:cxnSpLocks/>
          </p:cNvCxnSpPr>
          <p:nvPr/>
        </p:nvCxnSpPr>
        <p:spPr>
          <a:xfrm>
            <a:off x="4487722" y="4937996"/>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20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FB7182-DBE9-0164-B6EA-CCE5D8F06F3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7310500-1884-EF53-9EF9-54BBED39D52E}"/>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Study sample</a:t>
            </a:r>
          </a:p>
        </p:txBody>
      </p:sp>
      <p:sp>
        <p:nvSpPr>
          <p:cNvPr id="4" name="TextBox 3">
            <a:extLst>
              <a:ext uri="{FF2B5EF4-FFF2-40B4-BE49-F238E27FC236}">
                <a16:creationId xmlns:a16="http://schemas.microsoft.com/office/drawing/2014/main" id="{E9F94806-708D-C4D1-00D1-EA5079646CA9}"/>
              </a:ext>
            </a:extLst>
          </p:cNvPr>
          <p:cNvSpPr txBox="1"/>
          <p:nvPr/>
        </p:nvSpPr>
        <p:spPr>
          <a:xfrm>
            <a:off x="2703871" y="2055320"/>
            <a:ext cx="356770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502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on the WHO Model List of Essential Medicines (2023)</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6" name="TextBox 5">
            <a:extLst>
              <a:ext uri="{FF2B5EF4-FFF2-40B4-BE49-F238E27FC236}">
                <a16:creationId xmlns:a16="http://schemas.microsoft.com/office/drawing/2014/main" id="{0C24F2F8-1448-963D-C015-6E9B44B51CD5}"/>
              </a:ext>
            </a:extLst>
          </p:cNvPr>
          <p:cNvSpPr txBox="1"/>
          <p:nvPr/>
        </p:nvSpPr>
        <p:spPr>
          <a:xfrm>
            <a:off x="2703871" y="3868832"/>
            <a:ext cx="356770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165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that first came into medical use from 1982 onward</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9" name="TextBox 8">
            <a:extLst>
              <a:ext uri="{FF2B5EF4-FFF2-40B4-BE49-F238E27FC236}">
                <a16:creationId xmlns:a16="http://schemas.microsoft.com/office/drawing/2014/main" id="{6C08D174-387C-C387-B7A6-FC518D900ACA}"/>
              </a:ext>
            </a:extLst>
          </p:cNvPr>
          <p:cNvSpPr txBox="1"/>
          <p:nvPr/>
        </p:nvSpPr>
        <p:spPr>
          <a:xfrm>
            <a:off x="2703871" y="5500577"/>
            <a:ext cx="3567702"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119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included in 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(34 of these had alternatives)</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cxnSp>
        <p:nvCxnSpPr>
          <p:cNvPr id="10" name="Straight Arrow Connector 9">
            <a:extLst>
              <a:ext uri="{FF2B5EF4-FFF2-40B4-BE49-F238E27FC236}">
                <a16:creationId xmlns:a16="http://schemas.microsoft.com/office/drawing/2014/main" id="{B903C125-EF50-28F3-158E-4CC6F6F31456}"/>
              </a:ext>
            </a:extLst>
          </p:cNvPr>
          <p:cNvCxnSpPr>
            <a:cxnSpLocks/>
            <a:stCxn id="4" idx="2"/>
            <a:endCxn id="6" idx="0"/>
          </p:cNvCxnSpPr>
          <p:nvPr/>
        </p:nvCxnSpPr>
        <p:spPr>
          <a:xfrm>
            <a:off x="4487722" y="2578540"/>
            <a:ext cx="0" cy="1290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5FD5B18-8A96-ADB5-97D9-893118232418}"/>
              </a:ext>
            </a:extLst>
          </p:cNvPr>
          <p:cNvCxnSpPr>
            <a:cxnSpLocks/>
          </p:cNvCxnSpPr>
          <p:nvPr/>
        </p:nvCxnSpPr>
        <p:spPr>
          <a:xfrm>
            <a:off x="4487722" y="4392052"/>
            <a:ext cx="0" cy="1100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4A3D3F7-108C-BE6E-4832-578E1DFF9E36}"/>
              </a:ext>
            </a:extLst>
          </p:cNvPr>
          <p:cNvSpPr txBox="1"/>
          <p:nvPr/>
        </p:nvSpPr>
        <p:spPr>
          <a:xfrm>
            <a:off x="6276724" y="2872167"/>
            <a:ext cx="396433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337 medicines excluded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(launched prior to 1982)</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13" name="TextBox 12">
            <a:extLst>
              <a:ext uri="{FF2B5EF4-FFF2-40B4-BE49-F238E27FC236}">
                <a16:creationId xmlns:a16="http://schemas.microsoft.com/office/drawing/2014/main" id="{D3324C3E-45F9-14F3-6D00-D8FAE2DEAFDB}"/>
              </a:ext>
            </a:extLst>
          </p:cNvPr>
          <p:cNvSpPr txBox="1"/>
          <p:nvPr/>
        </p:nvSpPr>
        <p:spPr>
          <a:xfrm>
            <a:off x="6276723" y="4680831"/>
            <a:ext cx="3964337" cy="52322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46 medicines excluded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(used to treat Ebola, HIV/AIDS, malaria, NTDs, or tuberculosis)</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cxnSp>
        <p:nvCxnSpPr>
          <p:cNvPr id="14" name="Straight Arrow Connector 13">
            <a:extLst>
              <a:ext uri="{FF2B5EF4-FFF2-40B4-BE49-F238E27FC236}">
                <a16:creationId xmlns:a16="http://schemas.microsoft.com/office/drawing/2014/main" id="{3477F2E0-ADF8-BDFB-1887-BAB2DA9B4950}"/>
              </a:ext>
            </a:extLst>
          </p:cNvPr>
          <p:cNvCxnSpPr>
            <a:cxnSpLocks/>
            <a:endCxn id="12" idx="1"/>
          </p:cNvCxnSpPr>
          <p:nvPr/>
        </p:nvCxnSpPr>
        <p:spPr>
          <a:xfrm>
            <a:off x="4487722" y="3133777"/>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FE77721-498F-7EE3-9A0C-A9EC67BEF366}"/>
              </a:ext>
            </a:extLst>
          </p:cNvPr>
          <p:cNvCxnSpPr>
            <a:cxnSpLocks/>
          </p:cNvCxnSpPr>
          <p:nvPr/>
        </p:nvCxnSpPr>
        <p:spPr>
          <a:xfrm>
            <a:off x="4487722" y="4937996"/>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63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D46F777-E33E-F5E3-01E2-61F65DF7590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29D7381-989D-BBAA-16D2-87EFDEDEF6C1}"/>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Study sample</a:t>
            </a:r>
          </a:p>
        </p:txBody>
      </p:sp>
      <p:sp>
        <p:nvSpPr>
          <p:cNvPr id="4" name="TextBox 3">
            <a:extLst>
              <a:ext uri="{FF2B5EF4-FFF2-40B4-BE49-F238E27FC236}">
                <a16:creationId xmlns:a16="http://schemas.microsoft.com/office/drawing/2014/main" id="{5BC75397-86D5-DC99-D523-7B048996FD9F}"/>
              </a:ext>
            </a:extLst>
          </p:cNvPr>
          <p:cNvSpPr txBox="1"/>
          <p:nvPr/>
        </p:nvSpPr>
        <p:spPr>
          <a:xfrm>
            <a:off x="2703871" y="2055320"/>
            <a:ext cx="356770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502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on the WHO Model List of Essential Medicines (2023)</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6" name="TextBox 5">
            <a:extLst>
              <a:ext uri="{FF2B5EF4-FFF2-40B4-BE49-F238E27FC236}">
                <a16:creationId xmlns:a16="http://schemas.microsoft.com/office/drawing/2014/main" id="{CFA1B133-B8F2-49FB-C8BD-65DB87E89A96}"/>
              </a:ext>
            </a:extLst>
          </p:cNvPr>
          <p:cNvSpPr txBox="1"/>
          <p:nvPr/>
        </p:nvSpPr>
        <p:spPr>
          <a:xfrm>
            <a:off x="2703871" y="3868832"/>
            <a:ext cx="356770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165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that first came into medical use from 1982 onward</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9" name="TextBox 8">
            <a:extLst>
              <a:ext uri="{FF2B5EF4-FFF2-40B4-BE49-F238E27FC236}">
                <a16:creationId xmlns:a16="http://schemas.microsoft.com/office/drawing/2014/main" id="{CA00A9F1-F109-F503-96A1-3ACBEDDB336A}"/>
              </a:ext>
            </a:extLst>
          </p:cNvPr>
          <p:cNvSpPr txBox="1"/>
          <p:nvPr/>
        </p:nvSpPr>
        <p:spPr>
          <a:xfrm>
            <a:off x="2703871" y="5500577"/>
            <a:ext cx="3567702" cy="52322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119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included in 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(34 of these had alternatives)</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cxnSp>
        <p:nvCxnSpPr>
          <p:cNvPr id="10" name="Straight Arrow Connector 9">
            <a:extLst>
              <a:ext uri="{FF2B5EF4-FFF2-40B4-BE49-F238E27FC236}">
                <a16:creationId xmlns:a16="http://schemas.microsoft.com/office/drawing/2014/main" id="{7BE3521C-814A-8518-9605-4FD96400BC25}"/>
              </a:ext>
            </a:extLst>
          </p:cNvPr>
          <p:cNvCxnSpPr>
            <a:cxnSpLocks/>
            <a:stCxn id="4" idx="2"/>
            <a:endCxn id="6" idx="0"/>
          </p:cNvCxnSpPr>
          <p:nvPr/>
        </p:nvCxnSpPr>
        <p:spPr>
          <a:xfrm>
            <a:off x="4487722" y="2578540"/>
            <a:ext cx="0" cy="1290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6FA95A6-80FE-95A6-5DF3-810137435A84}"/>
              </a:ext>
            </a:extLst>
          </p:cNvPr>
          <p:cNvCxnSpPr>
            <a:cxnSpLocks/>
          </p:cNvCxnSpPr>
          <p:nvPr/>
        </p:nvCxnSpPr>
        <p:spPr>
          <a:xfrm>
            <a:off x="4487722" y="4392052"/>
            <a:ext cx="0" cy="1100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2BEBB55-70B5-1315-DC20-FA0819630236}"/>
              </a:ext>
            </a:extLst>
          </p:cNvPr>
          <p:cNvSpPr txBox="1"/>
          <p:nvPr/>
        </p:nvSpPr>
        <p:spPr>
          <a:xfrm>
            <a:off x="6276724" y="2872167"/>
            <a:ext cx="396433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337 medicines excluded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(launched prior to 1982)</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13" name="TextBox 12">
            <a:extLst>
              <a:ext uri="{FF2B5EF4-FFF2-40B4-BE49-F238E27FC236}">
                <a16:creationId xmlns:a16="http://schemas.microsoft.com/office/drawing/2014/main" id="{D06F4ACE-B282-2FD1-1718-980D1F61F3EA}"/>
              </a:ext>
            </a:extLst>
          </p:cNvPr>
          <p:cNvSpPr txBox="1"/>
          <p:nvPr/>
        </p:nvSpPr>
        <p:spPr>
          <a:xfrm>
            <a:off x="6276723" y="4680831"/>
            <a:ext cx="3964337"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46 medicines excluded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(used to treat Ebola, HIV/AIDS, malaria, NTDs, or tuberculosis)</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cxnSp>
        <p:nvCxnSpPr>
          <p:cNvPr id="14" name="Straight Arrow Connector 13">
            <a:extLst>
              <a:ext uri="{FF2B5EF4-FFF2-40B4-BE49-F238E27FC236}">
                <a16:creationId xmlns:a16="http://schemas.microsoft.com/office/drawing/2014/main" id="{8B40094C-F8DF-08EB-2BF7-BA50722126C8}"/>
              </a:ext>
            </a:extLst>
          </p:cNvPr>
          <p:cNvCxnSpPr>
            <a:cxnSpLocks/>
            <a:endCxn id="12" idx="1"/>
          </p:cNvCxnSpPr>
          <p:nvPr/>
        </p:nvCxnSpPr>
        <p:spPr>
          <a:xfrm>
            <a:off x="4487722" y="3133777"/>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0D7B3D-2764-83D2-A546-827F5651E2C4}"/>
              </a:ext>
            </a:extLst>
          </p:cNvPr>
          <p:cNvCxnSpPr>
            <a:cxnSpLocks/>
          </p:cNvCxnSpPr>
          <p:nvPr/>
        </p:nvCxnSpPr>
        <p:spPr>
          <a:xfrm>
            <a:off x="4487722" y="4937996"/>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875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A72638C-CCC8-8A89-4826-4C64CA30870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AEDDA41-4976-8395-508D-D34A39C64D1B}"/>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Statistical analysis</a:t>
            </a:r>
          </a:p>
        </p:txBody>
      </p:sp>
      <p:sp>
        <p:nvSpPr>
          <p:cNvPr id="8" name="Content Placeholder 2">
            <a:extLst>
              <a:ext uri="{FF2B5EF4-FFF2-40B4-BE49-F238E27FC236}">
                <a16:creationId xmlns:a16="http://schemas.microsoft.com/office/drawing/2014/main" id="{2C5B7C1C-8696-928A-8CD8-7FC468926EE4}"/>
              </a:ext>
            </a:extLst>
          </p:cNvPr>
          <p:cNvSpPr>
            <a:spLocks noGrp="1"/>
          </p:cNvSpPr>
          <p:nvPr>
            <p:ph idx="1"/>
          </p:nvPr>
        </p:nvSpPr>
        <p:spPr>
          <a:xfrm>
            <a:off x="798784" y="2055320"/>
            <a:ext cx="10594429" cy="3394472"/>
          </a:xfrm>
        </p:spPr>
        <p:txBody>
          <a:bodyPr>
            <a:norm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Kaplan-Meier estimates were used to quantify delays in launches across countries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Looked at differences across (1) country income levels; (2) geographic regions; (3) disease areas; and (4) product launch decades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Robustness checks</a:t>
            </a:r>
          </a:p>
        </p:txBody>
      </p:sp>
    </p:spTree>
    <p:extLst>
      <p:ext uri="{BB962C8B-B14F-4D97-AF65-F5344CB8AC3E}">
        <p14:creationId xmlns:p14="http://schemas.microsoft.com/office/powerpoint/2010/main" val="354251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93AE0A9-6144-920F-F438-DC1BFDED39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D4DEBB9-6073-EC27-C9EE-BB4E436D88AD}"/>
              </a:ext>
            </a:extLst>
          </p:cNvPr>
          <p:cNvPicPr>
            <a:picLocks noChangeAspect="1"/>
          </p:cNvPicPr>
          <p:nvPr/>
        </p:nvPicPr>
        <p:blipFill>
          <a:blip r:embed="rId4"/>
          <a:stretch>
            <a:fillRect/>
          </a:stretch>
        </p:blipFill>
        <p:spPr>
          <a:xfrm>
            <a:off x="1052787" y="1417674"/>
            <a:ext cx="4840013" cy="4963155"/>
          </a:xfrm>
          <a:prstGeom prst="rect">
            <a:avLst/>
          </a:prstGeom>
        </p:spPr>
      </p:pic>
    </p:spTree>
    <p:extLst>
      <p:ext uri="{BB962C8B-B14F-4D97-AF65-F5344CB8AC3E}">
        <p14:creationId xmlns:p14="http://schemas.microsoft.com/office/powerpoint/2010/main" val="2860298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8E9548A-E00C-6AA4-35C4-3179205DDF46}"/>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43133B9-0619-1688-92A5-3813F2FC7625}"/>
              </a:ext>
            </a:extLst>
          </p:cNvPr>
          <p:cNvSpPr>
            <a:spLocks noGrp="1"/>
          </p:cNvSpPr>
          <p:nvPr>
            <p:ph idx="1"/>
          </p:nvPr>
        </p:nvSpPr>
        <p:spPr>
          <a:xfrm>
            <a:off x="7949299" y="2888855"/>
            <a:ext cx="2420386" cy="2020792"/>
          </a:xfrm>
        </p:spPr>
        <p:txBody>
          <a:bodyPr>
            <a:normAutofit/>
          </a:bodyPr>
          <a:lstStyle/>
          <a:p>
            <a:pPr marL="0" indent="0">
              <a:buFont typeface="Arial" charset="0"/>
              <a:buNone/>
            </a:pPr>
            <a:r>
              <a:rPr lang="en-US" sz="2000" dirty="0">
                <a:latin typeface="Arial" panose="020B0604020202020204" pitchFamily="34" charset="0"/>
                <a:cs typeface="Arial" panose="020B0604020202020204" pitchFamily="34" charset="0"/>
              </a:rPr>
              <a:t>From the first launch globally, the median time to availability was just under 3 years for high-income countries …</a:t>
            </a:r>
          </a:p>
        </p:txBody>
      </p:sp>
      <p:pic>
        <p:nvPicPr>
          <p:cNvPr id="4" name="Picture 3">
            <a:extLst>
              <a:ext uri="{FF2B5EF4-FFF2-40B4-BE49-F238E27FC236}">
                <a16:creationId xmlns:a16="http://schemas.microsoft.com/office/drawing/2014/main" id="{FD2D7B50-636B-4C25-9CE7-D6E93774FEDE}"/>
              </a:ext>
            </a:extLst>
          </p:cNvPr>
          <p:cNvPicPr>
            <a:picLocks noChangeAspect="1"/>
          </p:cNvPicPr>
          <p:nvPr/>
        </p:nvPicPr>
        <p:blipFill>
          <a:blip r:embed="rId4"/>
          <a:stretch>
            <a:fillRect/>
          </a:stretch>
        </p:blipFill>
        <p:spPr>
          <a:xfrm>
            <a:off x="1052787" y="1417674"/>
            <a:ext cx="4840013" cy="4963155"/>
          </a:xfrm>
          <a:prstGeom prst="rect">
            <a:avLst/>
          </a:prstGeom>
        </p:spPr>
      </p:pic>
      <p:sp>
        <p:nvSpPr>
          <p:cNvPr id="9" name="Rectangle 8">
            <a:extLst>
              <a:ext uri="{FF2B5EF4-FFF2-40B4-BE49-F238E27FC236}">
                <a16:creationId xmlns:a16="http://schemas.microsoft.com/office/drawing/2014/main" id="{032BA353-EEE8-7835-145C-34CFAEEDDB63}"/>
              </a:ext>
            </a:extLst>
          </p:cNvPr>
          <p:cNvSpPr/>
          <p:nvPr/>
        </p:nvSpPr>
        <p:spPr>
          <a:xfrm>
            <a:off x="1258951" y="2828987"/>
            <a:ext cx="4030804" cy="140356"/>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9174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0F1EE1E-484C-E6A6-1E43-6456A8C55A8A}"/>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01976CD-65F0-E4DC-A137-1499066A2FB1}"/>
              </a:ext>
            </a:extLst>
          </p:cNvPr>
          <p:cNvSpPr>
            <a:spLocks noGrp="1"/>
          </p:cNvSpPr>
          <p:nvPr>
            <p:ph idx="1"/>
          </p:nvPr>
        </p:nvSpPr>
        <p:spPr>
          <a:xfrm>
            <a:off x="7949299" y="3428999"/>
            <a:ext cx="2649166" cy="1480647"/>
          </a:xfrm>
        </p:spPr>
        <p:txBody>
          <a:bodyPr>
            <a:normAutofit/>
          </a:bodyPr>
          <a:lstStyle/>
          <a:p>
            <a:pPr marL="0" indent="0">
              <a:buFont typeface="Arial" charset="0"/>
              <a:buNone/>
            </a:pPr>
            <a:r>
              <a:rPr lang="en-US" sz="2000" dirty="0">
                <a:latin typeface="Arial" panose="020B0604020202020204" pitchFamily="34" charset="0"/>
                <a:cs typeface="Arial" panose="020B0604020202020204" pitchFamily="34" charset="0"/>
              </a:rPr>
              <a:t>… 4.5 years for upper-middle-income countries …</a:t>
            </a:r>
          </a:p>
        </p:txBody>
      </p:sp>
      <p:pic>
        <p:nvPicPr>
          <p:cNvPr id="4" name="Picture 3">
            <a:extLst>
              <a:ext uri="{FF2B5EF4-FFF2-40B4-BE49-F238E27FC236}">
                <a16:creationId xmlns:a16="http://schemas.microsoft.com/office/drawing/2014/main" id="{DE200224-21C8-4AB5-E69E-86A5BA3CDE8E}"/>
              </a:ext>
            </a:extLst>
          </p:cNvPr>
          <p:cNvPicPr>
            <a:picLocks noChangeAspect="1"/>
          </p:cNvPicPr>
          <p:nvPr/>
        </p:nvPicPr>
        <p:blipFill>
          <a:blip r:embed="rId4"/>
          <a:stretch>
            <a:fillRect/>
          </a:stretch>
        </p:blipFill>
        <p:spPr>
          <a:xfrm>
            <a:off x="1052787" y="1417674"/>
            <a:ext cx="4840013" cy="4963155"/>
          </a:xfrm>
          <a:prstGeom prst="rect">
            <a:avLst/>
          </a:prstGeom>
        </p:spPr>
      </p:pic>
      <p:sp>
        <p:nvSpPr>
          <p:cNvPr id="9" name="Rectangle 8">
            <a:extLst>
              <a:ext uri="{FF2B5EF4-FFF2-40B4-BE49-F238E27FC236}">
                <a16:creationId xmlns:a16="http://schemas.microsoft.com/office/drawing/2014/main" id="{0A7D9477-62B9-EA75-39F1-9D4B6EDC8CDF}"/>
              </a:ext>
            </a:extLst>
          </p:cNvPr>
          <p:cNvSpPr/>
          <p:nvPr/>
        </p:nvSpPr>
        <p:spPr>
          <a:xfrm>
            <a:off x="1258951" y="2981387"/>
            <a:ext cx="4030804" cy="140356"/>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ora"/>
              <a:ea typeface="+mn-ea"/>
              <a:cs typeface="+mn-cs"/>
            </a:endParaRPr>
          </a:p>
        </p:txBody>
      </p:sp>
    </p:spTree>
    <p:extLst>
      <p:ext uri="{BB962C8B-B14F-4D97-AF65-F5344CB8AC3E}">
        <p14:creationId xmlns:p14="http://schemas.microsoft.com/office/powerpoint/2010/main" val="4087007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0E8085E-F28A-CC05-D512-58FCF8E287C4}"/>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1D00089-3DCC-650B-03FC-6CA07E3DE075}"/>
              </a:ext>
            </a:extLst>
          </p:cNvPr>
          <p:cNvSpPr>
            <a:spLocks noGrp="1"/>
          </p:cNvSpPr>
          <p:nvPr>
            <p:ph idx="1"/>
          </p:nvPr>
        </p:nvSpPr>
        <p:spPr>
          <a:xfrm>
            <a:off x="7939139" y="3123626"/>
            <a:ext cx="2420386" cy="2020792"/>
          </a:xfrm>
        </p:spPr>
        <p:txBody>
          <a:bodyPr>
            <a:normAutofit/>
          </a:bodyPr>
          <a:lstStyle/>
          <a:p>
            <a:pPr marL="0" indent="0">
              <a:buNone/>
            </a:pPr>
            <a:r>
              <a:rPr lang="en-US" sz="2000" dirty="0">
                <a:latin typeface="Arial" panose="020B0604020202020204" pitchFamily="34" charset="0"/>
                <a:cs typeface="Arial" panose="020B0604020202020204" pitchFamily="34" charset="0"/>
              </a:rPr>
              <a:t>… versus roughly 7 years for lower-middle-income countries and 8 years for low-income countries</a:t>
            </a:r>
          </a:p>
        </p:txBody>
      </p:sp>
      <p:pic>
        <p:nvPicPr>
          <p:cNvPr id="4" name="Picture 3">
            <a:extLst>
              <a:ext uri="{FF2B5EF4-FFF2-40B4-BE49-F238E27FC236}">
                <a16:creationId xmlns:a16="http://schemas.microsoft.com/office/drawing/2014/main" id="{20555D67-37FC-5299-E6CC-00217BECA4B7}"/>
              </a:ext>
            </a:extLst>
          </p:cNvPr>
          <p:cNvPicPr>
            <a:picLocks noChangeAspect="1"/>
          </p:cNvPicPr>
          <p:nvPr/>
        </p:nvPicPr>
        <p:blipFill>
          <a:blip r:embed="rId4"/>
          <a:stretch>
            <a:fillRect/>
          </a:stretch>
        </p:blipFill>
        <p:spPr>
          <a:xfrm>
            <a:off x="1052787" y="1417674"/>
            <a:ext cx="4840013" cy="4963155"/>
          </a:xfrm>
          <a:prstGeom prst="rect">
            <a:avLst/>
          </a:prstGeom>
        </p:spPr>
      </p:pic>
      <p:sp>
        <p:nvSpPr>
          <p:cNvPr id="9" name="Rectangle 8">
            <a:extLst>
              <a:ext uri="{FF2B5EF4-FFF2-40B4-BE49-F238E27FC236}">
                <a16:creationId xmlns:a16="http://schemas.microsoft.com/office/drawing/2014/main" id="{8384ED70-B040-5698-CD46-A3B621D3E263}"/>
              </a:ext>
            </a:extLst>
          </p:cNvPr>
          <p:cNvSpPr/>
          <p:nvPr/>
        </p:nvSpPr>
        <p:spPr>
          <a:xfrm>
            <a:off x="1258951" y="3123626"/>
            <a:ext cx="4030804" cy="305374"/>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ora"/>
              <a:ea typeface="+mn-ea"/>
              <a:cs typeface="+mn-cs"/>
            </a:endParaRPr>
          </a:p>
        </p:txBody>
      </p:sp>
    </p:spTree>
    <p:extLst>
      <p:ext uri="{BB962C8B-B14F-4D97-AF65-F5344CB8AC3E}">
        <p14:creationId xmlns:p14="http://schemas.microsoft.com/office/powerpoint/2010/main" val="2924287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37AF665-4970-2D90-2776-D99812C76AB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11BD9F7-7B12-E2FB-6F50-39AAF3857CC6}"/>
              </a:ext>
            </a:extLst>
          </p:cNvPr>
          <p:cNvPicPr>
            <a:picLocks noChangeAspect="1"/>
          </p:cNvPicPr>
          <p:nvPr/>
        </p:nvPicPr>
        <p:blipFill>
          <a:blip r:embed="rId4"/>
          <a:stretch>
            <a:fillRect/>
          </a:stretch>
        </p:blipFill>
        <p:spPr>
          <a:xfrm>
            <a:off x="2412500" y="1383075"/>
            <a:ext cx="7367000" cy="5179733"/>
          </a:xfrm>
          <a:prstGeom prst="rect">
            <a:avLst/>
          </a:prstGeom>
        </p:spPr>
      </p:pic>
    </p:spTree>
    <p:extLst>
      <p:ext uri="{BB962C8B-B14F-4D97-AF65-F5344CB8AC3E}">
        <p14:creationId xmlns:p14="http://schemas.microsoft.com/office/powerpoint/2010/main" val="22812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28E10F8-EF59-EDF1-5A8D-44BEF99E2B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E6E265A-A9FE-6983-F95A-CFE7BAE24164}"/>
              </a:ext>
            </a:extLst>
          </p:cNvPr>
          <p:cNvPicPr>
            <a:picLocks noChangeAspect="1"/>
          </p:cNvPicPr>
          <p:nvPr/>
        </p:nvPicPr>
        <p:blipFill>
          <a:blip r:embed="rId4"/>
          <a:stretch>
            <a:fillRect/>
          </a:stretch>
        </p:blipFill>
        <p:spPr>
          <a:xfrm>
            <a:off x="2412500" y="1383075"/>
            <a:ext cx="7367000" cy="5179733"/>
          </a:xfrm>
          <a:prstGeom prst="rect">
            <a:avLst/>
          </a:prstGeom>
        </p:spPr>
      </p:pic>
      <p:cxnSp>
        <p:nvCxnSpPr>
          <p:cNvPr id="3" name="Straight Connector 2">
            <a:extLst>
              <a:ext uri="{FF2B5EF4-FFF2-40B4-BE49-F238E27FC236}">
                <a16:creationId xmlns:a16="http://schemas.microsoft.com/office/drawing/2014/main" id="{73CCA0CB-11A1-BEB1-6999-7071451CA180}"/>
              </a:ext>
            </a:extLst>
          </p:cNvPr>
          <p:cNvCxnSpPr/>
          <p:nvPr/>
        </p:nvCxnSpPr>
        <p:spPr>
          <a:xfrm>
            <a:off x="2810814" y="4158685"/>
            <a:ext cx="1845275" cy="0"/>
          </a:xfrm>
          <a:prstGeom prst="line">
            <a:avLst/>
          </a:prstGeom>
          <a:ln w="28575">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80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3A02ED7-5AB9-FEF2-16DA-9031A900135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A978FE9-9268-72A1-BCFC-DA9159ED38C9}"/>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Background</a:t>
            </a:r>
          </a:p>
        </p:txBody>
      </p:sp>
      <p:sp>
        <p:nvSpPr>
          <p:cNvPr id="8" name="Content Placeholder 2">
            <a:extLst>
              <a:ext uri="{FF2B5EF4-FFF2-40B4-BE49-F238E27FC236}">
                <a16:creationId xmlns:a16="http://schemas.microsoft.com/office/drawing/2014/main" id="{A41586B4-1F15-A082-1E78-EB291C4C4D38}"/>
              </a:ext>
            </a:extLst>
          </p:cNvPr>
          <p:cNvSpPr>
            <a:spLocks noGrp="1"/>
          </p:cNvSpPr>
          <p:nvPr>
            <p:ph idx="1"/>
          </p:nvPr>
        </p:nvSpPr>
        <p:spPr>
          <a:xfrm>
            <a:off x="798784" y="2055320"/>
            <a:ext cx="10594429" cy="3394472"/>
          </a:xfrm>
        </p:spPr>
        <p:txBody>
          <a:bodyPr>
            <a:normAutofit lnSpcReduction="10000"/>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Over 80% of the world’s people live in low- and middle-income countries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Large burden of both chronic and infectious diseases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Safe and effective medicines exist for most of these diseases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Launch delays prevent large numbers of people from accessing potentially life-saving treatment</a:t>
            </a:r>
          </a:p>
        </p:txBody>
      </p:sp>
    </p:spTree>
    <p:extLst>
      <p:ext uri="{BB962C8B-B14F-4D97-AF65-F5344CB8AC3E}">
        <p14:creationId xmlns:p14="http://schemas.microsoft.com/office/powerpoint/2010/main" val="1656557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BFCB557-4CB3-CA05-B9EB-074A65612DE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B7EE69-A306-7154-97A8-FB8CA476392F}"/>
              </a:ext>
            </a:extLst>
          </p:cNvPr>
          <p:cNvPicPr>
            <a:picLocks noChangeAspect="1"/>
          </p:cNvPicPr>
          <p:nvPr/>
        </p:nvPicPr>
        <p:blipFill>
          <a:blip r:embed="rId4"/>
          <a:stretch>
            <a:fillRect/>
          </a:stretch>
        </p:blipFill>
        <p:spPr>
          <a:xfrm>
            <a:off x="2554531" y="1370890"/>
            <a:ext cx="7082938" cy="5134581"/>
          </a:xfrm>
          <a:prstGeom prst="rect">
            <a:avLst/>
          </a:prstGeom>
        </p:spPr>
      </p:pic>
    </p:spTree>
    <p:extLst>
      <p:ext uri="{BB962C8B-B14F-4D97-AF65-F5344CB8AC3E}">
        <p14:creationId xmlns:p14="http://schemas.microsoft.com/office/powerpoint/2010/main" val="130570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4851637-7A57-94A2-72FC-19ED47A37E0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EF5ECC4-1808-607D-05FD-0A8AE51F08D8}"/>
              </a:ext>
            </a:extLst>
          </p:cNvPr>
          <p:cNvPicPr>
            <a:picLocks noChangeAspect="1"/>
          </p:cNvPicPr>
          <p:nvPr/>
        </p:nvPicPr>
        <p:blipFill>
          <a:blip r:embed="rId4"/>
          <a:stretch>
            <a:fillRect/>
          </a:stretch>
        </p:blipFill>
        <p:spPr>
          <a:xfrm>
            <a:off x="1052787" y="1417674"/>
            <a:ext cx="4840013" cy="4963155"/>
          </a:xfrm>
          <a:prstGeom prst="rect">
            <a:avLst/>
          </a:prstGeom>
        </p:spPr>
      </p:pic>
    </p:spTree>
    <p:extLst>
      <p:ext uri="{BB962C8B-B14F-4D97-AF65-F5344CB8AC3E}">
        <p14:creationId xmlns:p14="http://schemas.microsoft.com/office/powerpoint/2010/main" val="3935748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05737CA-E05A-D11D-916A-B02CF5A946CA}"/>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62FFF7D-BD8A-6DD4-9DF3-34C73D73D582}"/>
              </a:ext>
            </a:extLst>
          </p:cNvPr>
          <p:cNvSpPr>
            <a:spLocks noGrp="1"/>
          </p:cNvSpPr>
          <p:nvPr>
            <p:ph idx="1"/>
          </p:nvPr>
        </p:nvSpPr>
        <p:spPr>
          <a:xfrm>
            <a:off x="7817219" y="3429000"/>
            <a:ext cx="3189914" cy="2020792"/>
          </a:xfrm>
        </p:spPr>
        <p:txBody>
          <a:bodyPr>
            <a:normAutofit/>
          </a:bodyPr>
          <a:lstStyle/>
          <a:p>
            <a:pPr marL="182880" indent="0">
              <a:buNone/>
            </a:pPr>
            <a:r>
              <a:rPr lang="en-US" sz="2000" dirty="0">
                <a:latin typeface="Arial" panose="020B0604020202020204" pitchFamily="34" charset="0"/>
                <a:cs typeface="Arial" panose="020B0604020202020204" pitchFamily="34" charset="0"/>
              </a:rPr>
              <a:t>We didn’t observe significant differences across disease areas…</a:t>
            </a:r>
          </a:p>
        </p:txBody>
      </p:sp>
      <p:pic>
        <p:nvPicPr>
          <p:cNvPr id="4" name="Picture 3">
            <a:extLst>
              <a:ext uri="{FF2B5EF4-FFF2-40B4-BE49-F238E27FC236}">
                <a16:creationId xmlns:a16="http://schemas.microsoft.com/office/drawing/2014/main" id="{E3F15030-8AF6-74D8-020C-1899F9A7288E}"/>
              </a:ext>
            </a:extLst>
          </p:cNvPr>
          <p:cNvPicPr>
            <a:picLocks noChangeAspect="1"/>
          </p:cNvPicPr>
          <p:nvPr/>
        </p:nvPicPr>
        <p:blipFill>
          <a:blip r:embed="rId4"/>
          <a:stretch>
            <a:fillRect/>
          </a:stretch>
        </p:blipFill>
        <p:spPr>
          <a:xfrm>
            <a:off x="1052787" y="1417674"/>
            <a:ext cx="4840013" cy="4963155"/>
          </a:xfrm>
          <a:prstGeom prst="rect">
            <a:avLst/>
          </a:prstGeom>
        </p:spPr>
      </p:pic>
      <p:sp>
        <p:nvSpPr>
          <p:cNvPr id="9" name="Rectangle 8">
            <a:extLst>
              <a:ext uri="{FF2B5EF4-FFF2-40B4-BE49-F238E27FC236}">
                <a16:creationId xmlns:a16="http://schemas.microsoft.com/office/drawing/2014/main" id="{99B7C105-6354-C264-D42E-E8603D64766E}"/>
              </a:ext>
            </a:extLst>
          </p:cNvPr>
          <p:cNvSpPr/>
          <p:nvPr/>
        </p:nvSpPr>
        <p:spPr>
          <a:xfrm>
            <a:off x="1184867" y="4718747"/>
            <a:ext cx="4030804" cy="751366"/>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ora"/>
              <a:ea typeface="+mn-ea"/>
              <a:cs typeface="+mn-cs"/>
            </a:endParaRPr>
          </a:p>
        </p:txBody>
      </p:sp>
    </p:spTree>
    <p:extLst>
      <p:ext uri="{BB962C8B-B14F-4D97-AF65-F5344CB8AC3E}">
        <p14:creationId xmlns:p14="http://schemas.microsoft.com/office/powerpoint/2010/main" val="823849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A58D098-C7A2-3E40-8C03-F031FB78FE19}"/>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3722E7F-06A9-0921-A40C-B90F785FEC0F}"/>
              </a:ext>
            </a:extLst>
          </p:cNvPr>
          <p:cNvSpPr>
            <a:spLocks noGrp="1"/>
          </p:cNvSpPr>
          <p:nvPr>
            <p:ph idx="1"/>
          </p:nvPr>
        </p:nvSpPr>
        <p:spPr>
          <a:xfrm>
            <a:off x="7949299" y="2888855"/>
            <a:ext cx="2420386" cy="2020792"/>
          </a:xfrm>
        </p:spPr>
        <p:txBody>
          <a:bodyPr>
            <a:normAutofit/>
          </a:bodyPr>
          <a:lstStyle/>
          <a:p>
            <a:pPr marL="0" indent="0">
              <a:buNone/>
            </a:pPr>
            <a:r>
              <a:rPr lang="en-US" sz="2000" dirty="0">
                <a:latin typeface="Arial" panose="020B0604020202020204" pitchFamily="34" charset="0"/>
                <a:cs typeface="Arial" panose="020B0604020202020204" pitchFamily="34" charset="0"/>
              </a:rPr>
              <a:t>The data allowed us to examine how the picture of launch delays changed over time between older and newer medicines</a:t>
            </a:r>
            <a:endParaRPr lang="en-GB"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085E2EE-ABBA-F001-D132-FE4EEC9A7546}"/>
              </a:ext>
            </a:extLst>
          </p:cNvPr>
          <p:cNvPicPr>
            <a:picLocks noChangeAspect="1"/>
          </p:cNvPicPr>
          <p:nvPr/>
        </p:nvPicPr>
        <p:blipFill>
          <a:blip r:embed="rId4"/>
          <a:stretch>
            <a:fillRect/>
          </a:stretch>
        </p:blipFill>
        <p:spPr>
          <a:xfrm>
            <a:off x="1052787" y="1417674"/>
            <a:ext cx="4840013" cy="4963155"/>
          </a:xfrm>
          <a:prstGeom prst="rect">
            <a:avLst/>
          </a:prstGeom>
        </p:spPr>
      </p:pic>
    </p:spTree>
    <p:extLst>
      <p:ext uri="{BB962C8B-B14F-4D97-AF65-F5344CB8AC3E}">
        <p14:creationId xmlns:p14="http://schemas.microsoft.com/office/powerpoint/2010/main" val="2715863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0468D06-770F-6E78-7A5A-C1496CA01E4D}"/>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C5E563B-99C7-EF47-3AB8-02B6A7883171}"/>
              </a:ext>
            </a:extLst>
          </p:cNvPr>
          <p:cNvSpPr>
            <a:spLocks noGrp="1"/>
          </p:cNvSpPr>
          <p:nvPr>
            <p:ph idx="1"/>
          </p:nvPr>
        </p:nvSpPr>
        <p:spPr>
          <a:xfrm>
            <a:off x="7949299" y="2888855"/>
            <a:ext cx="2420386" cy="2020792"/>
          </a:xfrm>
        </p:spPr>
        <p:txBody>
          <a:bodyPr>
            <a:normAutofit/>
          </a:bodyPr>
          <a:lstStyle/>
          <a:p>
            <a:pPr marL="0" indent="0">
              <a:buNone/>
            </a:pPr>
            <a:r>
              <a:rPr lang="en-US" sz="2000" dirty="0">
                <a:latin typeface="Arial" panose="020B0604020202020204" pitchFamily="34" charset="0"/>
                <a:cs typeface="Arial" panose="020B0604020202020204" pitchFamily="34" charset="0"/>
              </a:rPr>
              <a:t>More recently launched medicines spread more quickly than older ones …</a:t>
            </a:r>
            <a:endParaRPr lang="en-GB"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954276D-C3CA-5A50-DF92-67BAF81450A8}"/>
              </a:ext>
            </a:extLst>
          </p:cNvPr>
          <p:cNvPicPr>
            <a:picLocks noChangeAspect="1"/>
          </p:cNvPicPr>
          <p:nvPr/>
        </p:nvPicPr>
        <p:blipFill>
          <a:blip r:embed="rId4"/>
          <a:stretch>
            <a:fillRect/>
          </a:stretch>
        </p:blipFill>
        <p:spPr>
          <a:xfrm>
            <a:off x="1052787" y="1417674"/>
            <a:ext cx="4840013" cy="4963155"/>
          </a:xfrm>
          <a:prstGeom prst="rect">
            <a:avLst/>
          </a:prstGeom>
        </p:spPr>
      </p:pic>
      <p:sp>
        <p:nvSpPr>
          <p:cNvPr id="9" name="Rectangle 8">
            <a:extLst>
              <a:ext uri="{FF2B5EF4-FFF2-40B4-BE49-F238E27FC236}">
                <a16:creationId xmlns:a16="http://schemas.microsoft.com/office/drawing/2014/main" id="{B3510D25-44D6-E2A3-C7B1-5A11192042E5}"/>
              </a:ext>
            </a:extLst>
          </p:cNvPr>
          <p:cNvSpPr/>
          <p:nvPr/>
        </p:nvSpPr>
        <p:spPr>
          <a:xfrm>
            <a:off x="1177671" y="5470806"/>
            <a:ext cx="4030804" cy="818233"/>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ora"/>
              <a:ea typeface="+mn-ea"/>
              <a:cs typeface="+mn-cs"/>
            </a:endParaRPr>
          </a:p>
        </p:txBody>
      </p:sp>
    </p:spTree>
    <p:extLst>
      <p:ext uri="{BB962C8B-B14F-4D97-AF65-F5344CB8AC3E}">
        <p14:creationId xmlns:p14="http://schemas.microsoft.com/office/powerpoint/2010/main" val="2257580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D902854-63B5-7E9A-58E8-92891D1D4B57}"/>
            </a:ext>
          </a:extLst>
        </p:cNvPr>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18E88984-2A98-257A-198D-29629AC4C627}"/>
              </a:ext>
            </a:extLst>
          </p:cNvPr>
          <p:cNvPicPr>
            <a:picLocks noChangeAspect="1"/>
          </p:cNvPicPr>
          <p:nvPr/>
        </p:nvPicPr>
        <p:blipFill>
          <a:blip r:embed="rId4"/>
          <a:stretch>
            <a:fillRect/>
          </a:stretch>
        </p:blipFill>
        <p:spPr>
          <a:xfrm>
            <a:off x="998202" y="2971260"/>
            <a:ext cx="5926587" cy="1834420"/>
          </a:xfrm>
          <a:prstGeom prst="rect">
            <a:avLst/>
          </a:prstGeom>
        </p:spPr>
      </p:pic>
    </p:spTree>
    <p:extLst>
      <p:ext uri="{BB962C8B-B14F-4D97-AF65-F5344CB8AC3E}">
        <p14:creationId xmlns:p14="http://schemas.microsoft.com/office/powerpoint/2010/main" val="3327765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772F0F4-245C-947F-6A55-4E2251EE3464}"/>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44D1D31-DA10-FBF6-8A89-9E4D95F26AB2}"/>
              </a:ext>
            </a:extLst>
          </p:cNvPr>
          <p:cNvSpPr>
            <a:spLocks noGrp="1"/>
          </p:cNvSpPr>
          <p:nvPr>
            <p:ph idx="1"/>
          </p:nvPr>
        </p:nvSpPr>
        <p:spPr>
          <a:xfrm>
            <a:off x="7790028" y="3076177"/>
            <a:ext cx="3189914" cy="2020792"/>
          </a:xfrm>
        </p:spPr>
        <p:txBody>
          <a:bodyPr>
            <a:normAutofit/>
          </a:bodyPr>
          <a:lstStyle/>
          <a:p>
            <a:pPr marL="0" indent="0">
              <a:buNone/>
            </a:pPr>
            <a:r>
              <a:rPr lang="en-US" sz="2000" dirty="0">
                <a:latin typeface="Arial" panose="020B0604020202020204" pitchFamily="34" charset="0"/>
                <a:cs typeface="Arial" panose="020B0604020202020204" pitchFamily="34" charset="0"/>
              </a:rPr>
              <a:t>The </a:t>
            </a:r>
            <a:r>
              <a:rPr lang="en-US" sz="2000" dirty="0">
                <a:solidFill>
                  <a:srgbClr val="00B050"/>
                </a:solidFill>
                <a:latin typeface="Arial" panose="020B0604020202020204" pitchFamily="34" charset="0"/>
                <a:cs typeface="Arial" panose="020B0604020202020204" pitchFamily="34" charset="0"/>
              </a:rPr>
              <a:t>good news </a:t>
            </a:r>
            <a:r>
              <a:rPr lang="en-US" sz="2000" dirty="0">
                <a:latin typeface="Arial" panose="020B0604020202020204" pitchFamily="34" charset="0"/>
                <a:cs typeface="Arial" panose="020B0604020202020204" pitchFamily="34" charset="0"/>
              </a:rPr>
              <a:t>is that drugs launched in 2010-2020 reached countries at most income levels quicker than drugs launched in 1982-1999</a:t>
            </a:r>
            <a:endParaRPr lang="en-GB" sz="2000" dirty="0">
              <a:latin typeface="Arial" panose="020B0604020202020204" pitchFamily="34" charset="0"/>
              <a:cs typeface="Arial" panose="020B0604020202020204" pitchFamily="34" charset="0"/>
            </a:endParaRPr>
          </a:p>
          <a:p>
            <a:endParaRPr lang="en-US" sz="2000" dirty="0"/>
          </a:p>
          <a:p>
            <a:endParaRPr lang="en-US" sz="2000" dirty="0"/>
          </a:p>
          <a:p>
            <a:endParaRPr lang="en-US" sz="2000" dirty="0"/>
          </a:p>
        </p:txBody>
      </p:sp>
      <p:pic>
        <p:nvPicPr>
          <p:cNvPr id="2" name="Content Placeholder 4">
            <a:extLst>
              <a:ext uri="{FF2B5EF4-FFF2-40B4-BE49-F238E27FC236}">
                <a16:creationId xmlns:a16="http://schemas.microsoft.com/office/drawing/2014/main" id="{3A4F89A1-1D4E-61AB-0A59-AE8E764F0296}"/>
              </a:ext>
            </a:extLst>
          </p:cNvPr>
          <p:cNvPicPr>
            <a:picLocks noChangeAspect="1"/>
          </p:cNvPicPr>
          <p:nvPr/>
        </p:nvPicPr>
        <p:blipFill>
          <a:blip r:embed="rId4"/>
          <a:stretch>
            <a:fillRect/>
          </a:stretch>
        </p:blipFill>
        <p:spPr>
          <a:xfrm>
            <a:off x="998202" y="2971260"/>
            <a:ext cx="5926587" cy="1834420"/>
          </a:xfrm>
          <a:prstGeom prst="rect">
            <a:avLst/>
          </a:prstGeom>
        </p:spPr>
      </p:pic>
      <p:sp>
        <p:nvSpPr>
          <p:cNvPr id="9" name="Rectangle 8">
            <a:extLst>
              <a:ext uri="{FF2B5EF4-FFF2-40B4-BE49-F238E27FC236}">
                <a16:creationId xmlns:a16="http://schemas.microsoft.com/office/drawing/2014/main" id="{2D9A247A-27C6-618B-A0D8-6C2BB2C51017}"/>
              </a:ext>
            </a:extLst>
          </p:cNvPr>
          <p:cNvSpPr/>
          <p:nvPr/>
        </p:nvSpPr>
        <p:spPr>
          <a:xfrm>
            <a:off x="3458398" y="3784026"/>
            <a:ext cx="412562" cy="8489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ora"/>
              <a:ea typeface="+mn-ea"/>
              <a:cs typeface="+mn-cs"/>
            </a:endParaRPr>
          </a:p>
        </p:txBody>
      </p:sp>
      <p:sp>
        <p:nvSpPr>
          <p:cNvPr id="3" name="Rectangle 2">
            <a:extLst>
              <a:ext uri="{FF2B5EF4-FFF2-40B4-BE49-F238E27FC236}">
                <a16:creationId xmlns:a16="http://schemas.microsoft.com/office/drawing/2014/main" id="{36B12B01-AA38-4BA6-6F93-152626693701}"/>
              </a:ext>
            </a:extLst>
          </p:cNvPr>
          <p:cNvSpPr/>
          <p:nvPr/>
        </p:nvSpPr>
        <p:spPr>
          <a:xfrm>
            <a:off x="5500558" y="3784026"/>
            <a:ext cx="412562" cy="8489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ora"/>
              <a:ea typeface="+mn-ea"/>
              <a:cs typeface="+mn-cs"/>
            </a:endParaRPr>
          </a:p>
        </p:txBody>
      </p:sp>
    </p:spTree>
    <p:extLst>
      <p:ext uri="{BB962C8B-B14F-4D97-AF65-F5344CB8AC3E}">
        <p14:creationId xmlns:p14="http://schemas.microsoft.com/office/powerpoint/2010/main" val="175454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CDF4B2A-DF5D-F346-1772-0A5704876CFB}"/>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9EAA612-E11C-DC23-2959-F0784224E4D4}"/>
              </a:ext>
            </a:extLst>
          </p:cNvPr>
          <p:cNvSpPr>
            <a:spLocks noGrp="1"/>
          </p:cNvSpPr>
          <p:nvPr>
            <p:ph idx="1"/>
          </p:nvPr>
        </p:nvSpPr>
        <p:spPr>
          <a:xfrm>
            <a:off x="7790028" y="3110078"/>
            <a:ext cx="3189914" cy="1556783"/>
          </a:xfrm>
        </p:spPr>
        <p:txBody>
          <a:bodyPr>
            <a:normAutofit/>
          </a:bodyPr>
          <a:lstStyle/>
          <a:p>
            <a:pPr marL="0" indent="0">
              <a:buNone/>
            </a:pPr>
            <a:r>
              <a:rPr lang="en-US" sz="2000" dirty="0">
                <a:latin typeface="Arial" panose="020B0604020202020204" pitchFamily="34" charset="0"/>
                <a:cs typeface="Arial" panose="020B0604020202020204" pitchFamily="34" charset="0"/>
              </a:rPr>
              <a:t>The </a:t>
            </a:r>
            <a:r>
              <a:rPr lang="en-US" sz="2000" dirty="0">
                <a:solidFill>
                  <a:srgbClr val="C00000"/>
                </a:solidFill>
                <a:latin typeface="Arial" panose="020B0604020202020204" pitchFamily="34" charset="0"/>
                <a:cs typeface="Arial" panose="020B0604020202020204" pitchFamily="34" charset="0"/>
              </a:rPr>
              <a:t>bad news </a:t>
            </a:r>
            <a:r>
              <a:rPr lang="en-US" sz="2000" dirty="0">
                <a:latin typeface="Arial" panose="020B0604020202020204" pitchFamily="34" charset="0"/>
                <a:cs typeface="Arial" panose="020B0604020202020204" pitchFamily="34" charset="0"/>
              </a:rPr>
              <a:t>is that the gap between richer and poorer countries has remained relatively unchanged over time</a:t>
            </a:r>
          </a:p>
          <a:p>
            <a:endParaRPr lang="en-US" sz="2000" dirty="0"/>
          </a:p>
          <a:p>
            <a:endParaRPr lang="en-US" sz="2000" dirty="0"/>
          </a:p>
        </p:txBody>
      </p:sp>
      <p:pic>
        <p:nvPicPr>
          <p:cNvPr id="2" name="Content Placeholder 4">
            <a:extLst>
              <a:ext uri="{FF2B5EF4-FFF2-40B4-BE49-F238E27FC236}">
                <a16:creationId xmlns:a16="http://schemas.microsoft.com/office/drawing/2014/main" id="{4FE7ED62-64F5-E52B-102E-B039911EBC3E}"/>
              </a:ext>
            </a:extLst>
          </p:cNvPr>
          <p:cNvPicPr>
            <a:picLocks noChangeAspect="1"/>
          </p:cNvPicPr>
          <p:nvPr/>
        </p:nvPicPr>
        <p:blipFill>
          <a:blip r:embed="rId4"/>
          <a:stretch>
            <a:fillRect/>
          </a:stretch>
        </p:blipFill>
        <p:spPr>
          <a:xfrm>
            <a:off x="998202" y="2971260"/>
            <a:ext cx="5926587" cy="1834420"/>
          </a:xfrm>
          <a:prstGeom prst="rect">
            <a:avLst/>
          </a:prstGeom>
        </p:spPr>
      </p:pic>
      <p:sp>
        <p:nvSpPr>
          <p:cNvPr id="9" name="Rectangle 8">
            <a:extLst>
              <a:ext uri="{FF2B5EF4-FFF2-40B4-BE49-F238E27FC236}">
                <a16:creationId xmlns:a16="http://schemas.microsoft.com/office/drawing/2014/main" id="{341C7070-23CA-00F4-C866-3B78847CC441}"/>
              </a:ext>
            </a:extLst>
          </p:cNvPr>
          <p:cNvSpPr/>
          <p:nvPr/>
        </p:nvSpPr>
        <p:spPr>
          <a:xfrm>
            <a:off x="3458398" y="3784026"/>
            <a:ext cx="412562" cy="8489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ora"/>
              <a:ea typeface="+mn-ea"/>
              <a:cs typeface="+mn-cs"/>
            </a:endParaRPr>
          </a:p>
        </p:txBody>
      </p:sp>
      <p:sp>
        <p:nvSpPr>
          <p:cNvPr id="3" name="Rectangle 2">
            <a:extLst>
              <a:ext uri="{FF2B5EF4-FFF2-40B4-BE49-F238E27FC236}">
                <a16:creationId xmlns:a16="http://schemas.microsoft.com/office/drawing/2014/main" id="{AA01119E-56F1-D3F5-DD12-5FD32EC5B17F}"/>
              </a:ext>
            </a:extLst>
          </p:cNvPr>
          <p:cNvSpPr/>
          <p:nvPr/>
        </p:nvSpPr>
        <p:spPr>
          <a:xfrm>
            <a:off x="5500558" y="3784026"/>
            <a:ext cx="412562" cy="8489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ora"/>
              <a:ea typeface="+mn-ea"/>
              <a:cs typeface="+mn-cs"/>
            </a:endParaRPr>
          </a:p>
        </p:txBody>
      </p:sp>
    </p:spTree>
    <p:extLst>
      <p:ext uri="{BB962C8B-B14F-4D97-AF65-F5344CB8AC3E}">
        <p14:creationId xmlns:p14="http://schemas.microsoft.com/office/powerpoint/2010/main" val="67789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12BC5CA-7156-78F9-3873-C08CA50E185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8DCADC4-445B-4BBC-1403-0F24E4D2714D}"/>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Limitations</a:t>
            </a:r>
          </a:p>
        </p:txBody>
      </p:sp>
      <p:sp>
        <p:nvSpPr>
          <p:cNvPr id="8" name="Content Placeholder 2">
            <a:extLst>
              <a:ext uri="{FF2B5EF4-FFF2-40B4-BE49-F238E27FC236}">
                <a16:creationId xmlns:a16="http://schemas.microsoft.com/office/drawing/2014/main" id="{F2E449A2-98B1-20FB-660C-EB2830A645D5}"/>
              </a:ext>
            </a:extLst>
          </p:cNvPr>
          <p:cNvSpPr>
            <a:spLocks noGrp="1"/>
          </p:cNvSpPr>
          <p:nvPr>
            <p:ph idx="1"/>
          </p:nvPr>
        </p:nvSpPr>
        <p:spPr>
          <a:xfrm>
            <a:off x="798784" y="2055320"/>
            <a:ext cx="10594429" cy="3394472"/>
          </a:xfrm>
        </p:spPr>
        <p:txBody>
          <a:bodyPr>
            <a:normAutofit/>
          </a:bodyPr>
          <a:lstStyle/>
          <a:p>
            <a:pPr marL="0" indent="0">
              <a:buNone/>
            </a:pPr>
            <a:endParaRPr lang="en-US" sz="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Restricted geographic coverage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Lack of data on drugs used to treat certain infectious diseases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Differences in how launch dates were defined across countries</a:t>
            </a:r>
          </a:p>
        </p:txBody>
      </p:sp>
    </p:spTree>
    <p:extLst>
      <p:ext uri="{BB962C8B-B14F-4D97-AF65-F5344CB8AC3E}">
        <p14:creationId xmlns:p14="http://schemas.microsoft.com/office/powerpoint/2010/main" val="290031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0BD505D-52D8-E5AF-A444-E0D710EBBE0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690B9B6-B64D-0B1A-2F9D-F7C44D857588}"/>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Potential solutions</a:t>
            </a:r>
          </a:p>
        </p:txBody>
      </p:sp>
      <p:sp>
        <p:nvSpPr>
          <p:cNvPr id="8" name="Content Placeholder 2">
            <a:extLst>
              <a:ext uri="{FF2B5EF4-FFF2-40B4-BE49-F238E27FC236}">
                <a16:creationId xmlns:a16="http://schemas.microsoft.com/office/drawing/2014/main" id="{D92812CA-F86B-EA18-C508-E23CDAC5584B}"/>
              </a:ext>
            </a:extLst>
          </p:cNvPr>
          <p:cNvSpPr>
            <a:spLocks noGrp="1"/>
          </p:cNvSpPr>
          <p:nvPr>
            <p:ph idx="1"/>
          </p:nvPr>
        </p:nvSpPr>
        <p:spPr>
          <a:xfrm>
            <a:off x="798784" y="2055320"/>
            <a:ext cx="10594429" cy="3394472"/>
          </a:xfrm>
        </p:spPr>
        <p:txBody>
          <a:bodyPr>
            <a:norm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Governments in low- and middle-income countries could band together to harmonize regulatory processes (e.g., African Medicines Agency)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Drug companies could strike deals with the Medicines Patent Pool around the time of global launch</a:t>
            </a:r>
          </a:p>
        </p:txBody>
      </p:sp>
    </p:spTree>
    <p:extLst>
      <p:ext uri="{BB962C8B-B14F-4D97-AF65-F5344CB8AC3E}">
        <p14:creationId xmlns:p14="http://schemas.microsoft.com/office/powerpoint/2010/main" val="2341570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8D9D6B7-C21C-15DD-99E9-C996F08D817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84BA46E-CE58-D24F-476D-31C5BA36ABF4}"/>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Little data on launch delays in poorer countries…</a:t>
            </a:r>
          </a:p>
        </p:txBody>
      </p:sp>
      <p:sp>
        <p:nvSpPr>
          <p:cNvPr id="8" name="Content Placeholder 2">
            <a:extLst>
              <a:ext uri="{FF2B5EF4-FFF2-40B4-BE49-F238E27FC236}">
                <a16:creationId xmlns:a16="http://schemas.microsoft.com/office/drawing/2014/main" id="{EF3663CD-604E-7575-F0C8-7B6C635170AA}"/>
              </a:ext>
            </a:extLst>
          </p:cNvPr>
          <p:cNvSpPr>
            <a:spLocks noGrp="1"/>
          </p:cNvSpPr>
          <p:nvPr>
            <p:ph idx="1"/>
          </p:nvPr>
        </p:nvSpPr>
        <p:spPr>
          <a:xfrm>
            <a:off x="798784" y="2055320"/>
            <a:ext cx="10594429" cy="3394472"/>
          </a:xfrm>
        </p:spPr>
        <p:txBody>
          <a:bodyPr>
            <a:norm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Launch delays have been extensively studied in high-income countries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Little is known about how long it takes for new medicines to reach poorer countries</a:t>
            </a:r>
          </a:p>
          <a:p>
            <a:endParaRPr lang="en-US" sz="2000" dirty="0">
              <a:solidFill>
                <a:srgbClr val="003366"/>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Earlier studies used decades-old data, with the most recent looking at drugs launched up to 2002 </a:t>
            </a:r>
            <a:r>
              <a:rPr lang="en-US" sz="1050" dirty="0">
                <a:solidFill>
                  <a:srgbClr val="003366"/>
                </a:solidFill>
                <a:latin typeface="Arial" panose="020B0604020202020204" pitchFamily="34" charset="0"/>
                <a:cs typeface="Arial" panose="020B0604020202020204" pitchFamily="34" charset="0"/>
              </a:rPr>
              <a:t>(Cockburn et al 2016; </a:t>
            </a:r>
            <a:r>
              <a:rPr lang="en-US" sz="1050" dirty="0" err="1">
                <a:solidFill>
                  <a:srgbClr val="003366"/>
                </a:solidFill>
                <a:latin typeface="Arial" panose="020B0604020202020204" pitchFamily="34" charset="0"/>
                <a:cs typeface="Arial" panose="020B0604020202020204" pitchFamily="34" charset="0"/>
              </a:rPr>
              <a:t>Veniers</a:t>
            </a:r>
            <a:r>
              <a:rPr lang="en-US" sz="1050" dirty="0">
                <a:solidFill>
                  <a:srgbClr val="003366"/>
                </a:solidFill>
                <a:latin typeface="Arial" panose="020B0604020202020204" pitchFamily="34" charset="0"/>
                <a:cs typeface="Arial" panose="020B0604020202020204" pitchFamily="34" charset="0"/>
              </a:rPr>
              <a:t> et al 2011; Borrell 2006; Kyle 2007)</a:t>
            </a:r>
          </a:p>
        </p:txBody>
      </p:sp>
    </p:spTree>
    <p:extLst>
      <p:ext uri="{BB962C8B-B14F-4D97-AF65-F5344CB8AC3E}">
        <p14:creationId xmlns:p14="http://schemas.microsoft.com/office/powerpoint/2010/main" val="4119313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37F9B1-C9BF-CC7D-0D8E-E54F29E394A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7FF094-505B-8D16-08B2-F50B56F3FAAF}"/>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Conclusion</a:t>
            </a:r>
          </a:p>
        </p:txBody>
      </p:sp>
      <p:sp>
        <p:nvSpPr>
          <p:cNvPr id="8" name="Content Placeholder 2">
            <a:extLst>
              <a:ext uri="{FF2B5EF4-FFF2-40B4-BE49-F238E27FC236}">
                <a16:creationId xmlns:a16="http://schemas.microsoft.com/office/drawing/2014/main" id="{297F25D0-577F-4407-B7C4-85DAF10A705E}"/>
              </a:ext>
            </a:extLst>
          </p:cNvPr>
          <p:cNvSpPr>
            <a:spLocks noGrp="1"/>
          </p:cNvSpPr>
          <p:nvPr>
            <p:ph idx="1"/>
          </p:nvPr>
        </p:nvSpPr>
        <p:spPr>
          <a:xfrm>
            <a:off x="798784" y="2055320"/>
            <a:ext cx="10594429" cy="3394472"/>
          </a:xfrm>
        </p:spPr>
        <p:txBody>
          <a:bodyPr>
            <a:norm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observed vast inequities in global access to medicines</a:t>
            </a:r>
          </a:p>
          <a:p>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Governments and companies urgently need to devise strategies to address these disparities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Product launch does not necessarily mean that patients gain broad access to a therapy</a:t>
            </a:r>
          </a:p>
        </p:txBody>
      </p:sp>
    </p:spTree>
    <p:extLst>
      <p:ext uri="{BB962C8B-B14F-4D97-AF65-F5344CB8AC3E}">
        <p14:creationId xmlns:p14="http://schemas.microsoft.com/office/powerpoint/2010/main" val="541158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id="{929E6215-32A5-D34D-8AEF-9B3309E040E1}"/>
              </a:ext>
            </a:extLst>
          </p:cNvPr>
          <p:cNvSpPr>
            <a:spLocks noGrp="1"/>
          </p:cNvSpPr>
          <p:nvPr>
            <p:ph type="subTitle" idx="1"/>
          </p:nvPr>
        </p:nvSpPr>
        <p:spPr>
          <a:xfrm>
            <a:off x="1524000" y="3196277"/>
            <a:ext cx="9144000" cy="465445"/>
          </a:xfrm>
        </p:spPr>
        <p:txBody>
          <a:bodyPr>
            <a:noAutofit/>
          </a:bodyPr>
          <a:lstStyle/>
          <a:p>
            <a:pPr>
              <a:lnSpc>
                <a:spcPct val="100000"/>
              </a:lnSpc>
            </a:pPr>
            <a:r>
              <a:rPr lang="en-US" sz="3600" b="1" dirty="0">
                <a:solidFill>
                  <a:schemeClr val="bg1"/>
                </a:solidFill>
                <a:latin typeface="Arial" panose="020B0604020202020204" pitchFamily="34" charset="0"/>
                <a:ea typeface="Source Sans Pro" panose="020B0503030403020204" pitchFamily="34" charset="0"/>
                <a:cs typeface="Arial" panose="020B0604020202020204" pitchFamily="34" charset="0"/>
              </a:rPr>
              <a:t>Thank you!</a:t>
            </a:r>
            <a:endParaRPr lang="en-US" sz="3600" dirty="0">
              <a:solidFill>
                <a:schemeClr val="bg1"/>
              </a:solidFill>
              <a:latin typeface="+mj-lt"/>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00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BF8450-09F1-B339-3704-FB76AF0FC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55E5C5B-21E4-FE3B-529F-62545B4A94F9}"/>
              </a:ext>
            </a:extLst>
          </p:cNvPr>
          <p:cNvPicPr>
            <a:picLocks noChangeAspect="1"/>
          </p:cNvPicPr>
          <p:nvPr/>
        </p:nvPicPr>
        <p:blipFill>
          <a:blip r:embed="rId4"/>
          <a:stretch>
            <a:fillRect/>
          </a:stretch>
        </p:blipFill>
        <p:spPr>
          <a:xfrm>
            <a:off x="3695700" y="1424156"/>
            <a:ext cx="4800600" cy="4902200"/>
          </a:xfrm>
          <a:prstGeom prst="rect">
            <a:avLst/>
          </a:prstGeom>
        </p:spPr>
      </p:pic>
    </p:spTree>
    <p:extLst>
      <p:ext uri="{BB962C8B-B14F-4D97-AF65-F5344CB8AC3E}">
        <p14:creationId xmlns:p14="http://schemas.microsoft.com/office/powerpoint/2010/main" val="3638434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D89DD55-8C1F-18B8-2663-C5F63612DE4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9A8AFD3-C035-AC0F-E9E8-0BA90FFDC78C}"/>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Objective</a:t>
            </a:r>
          </a:p>
        </p:txBody>
      </p:sp>
      <p:sp>
        <p:nvSpPr>
          <p:cNvPr id="8" name="Content Placeholder 2">
            <a:extLst>
              <a:ext uri="{FF2B5EF4-FFF2-40B4-BE49-F238E27FC236}">
                <a16:creationId xmlns:a16="http://schemas.microsoft.com/office/drawing/2014/main" id="{ABA76DF7-0088-2531-2BE9-067D4B9CA392}"/>
              </a:ext>
            </a:extLst>
          </p:cNvPr>
          <p:cNvSpPr>
            <a:spLocks noGrp="1"/>
          </p:cNvSpPr>
          <p:nvPr>
            <p:ph idx="1"/>
          </p:nvPr>
        </p:nvSpPr>
        <p:spPr>
          <a:xfrm>
            <a:off x="798786" y="1935501"/>
            <a:ext cx="10594429" cy="4198335"/>
          </a:xfrm>
        </p:spPr>
        <p:txBody>
          <a:bodyPr>
            <a:noAutofit/>
          </a:bodyPr>
          <a:lstStyle/>
          <a:p>
            <a:endParaRPr lang="en-US" sz="2000" dirty="0"/>
          </a:p>
          <a:p>
            <a:r>
              <a:rPr lang="en-US" sz="2000" dirty="0">
                <a:latin typeface="Arial" panose="020B0604020202020204" pitchFamily="34" charset="0"/>
                <a:cs typeface="Arial" panose="020B0604020202020204" pitchFamily="34" charset="0"/>
              </a:rPr>
              <a:t>To understand how long it takes for essential medicines to reach countries with different income levels</a:t>
            </a:r>
          </a:p>
        </p:txBody>
      </p:sp>
    </p:spTree>
    <p:extLst>
      <p:ext uri="{BB962C8B-B14F-4D97-AF65-F5344CB8AC3E}">
        <p14:creationId xmlns:p14="http://schemas.microsoft.com/office/powerpoint/2010/main" val="2185136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312803-575E-6B06-264D-0FA72E2CBE8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9CE0551-3859-98BB-46CD-5CB99231B143}"/>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Data on launch delays</a:t>
            </a:r>
          </a:p>
        </p:txBody>
      </p:sp>
      <p:sp>
        <p:nvSpPr>
          <p:cNvPr id="8" name="Content Placeholder 2">
            <a:extLst>
              <a:ext uri="{FF2B5EF4-FFF2-40B4-BE49-F238E27FC236}">
                <a16:creationId xmlns:a16="http://schemas.microsoft.com/office/drawing/2014/main" id="{97096C61-C9F9-F9CD-D205-EAD3131C2BE8}"/>
              </a:ext>
            </a:extLst>
          </p:cNvPr>
          <p:cNvSpPr>
            <a:spLocks noGrp="1"/>
          </p:cNvSpPr>
          <p:nvPr>
            <p:ph idx="1"/>
          </p:nvPr>
        </p:nvSpPr>
        <p:spPr>
          <a:xfrm>
            <a:off x="798784" y="2055320"/>
            <a:ext cx="10594429" cy="3394472"/>
          </a:xfrm>
        </p:spPr>
        <p:txBody>
          <a:bodyPr>
            <a:norm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acquired data on timing of new drug launches in 90 countries from IQVIA</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Launch was defined by IQVIA as the month and year in which the first sale took place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Data covered launches from January 1982 through April 2024 (for most countries)</a:t>
            </a:r>
          </a:p>
        </p:txBody>
      </p:sp>
    </p:spTree>
    <p:extLst>
      <p:ext uri="{BB962C8B-B14F-4D97-AF65-F5344CB8AC3E}">
        <p14:creationId xmlns:p14="http://schemas.microsoft.com/office/powerpoint/2010/main" val="1918602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22DEAEA-E62F-312F-4047-AB2B9C2669A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0428B0E-DF10-3933-CE7D-3C118AB0DB4B}"/>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Study sample</a:t>
            </a:r>
          </a:p>
        </p:txBody>
      </p:sp>
      <p:sp>
        <p:nvSpPr>
          <p:cNvPr id="4" name="TextBox 3">
            <a:extLst>
              <a:ext uri="{FF2B5EF4-FFF2-40B4-BE49-F238E27FC236}">
                <a16:creationId xmlns:a16="http://schemas.microsoft.com/office/drawing/2014/main" id="{3E5B3E77-CFA4-376B-4671-92B097C26F92}"/>
              </a:ext>
            </a:extLst>
          </p:cNvPr>
          <p:cNvSpPr txBox="1"/>
          <p:nvPr/>
        </p:nvSpPr>
        <p:spPr>
          <a:xfrm>
            <a:off x="2703871" y="2055320"/>
            <a:ext cx="3567701" cy="523220"/>
          </a:xfrm>
          <a:prstGeom prst="rect">
            <a:avLst/>
          </a:prstGeom>
          <a:noFill/>
          <a:ln>
            <a:solidFill>
              <a:schemeClr val="tx1"/>
            </a:solidFill>
          </a:ln>
        </p:spPr>
        <p:txBody>
          <a:bodyPr wrap="square" rtlCol="0">
            <a:spAutoFit/>
          </a:bodyPr>
          <a:lstStyle/>
          <a:p>
            <a:pPr algn="ctr"/>
            <a:r>
              <a:rPr lang="en-US" sz="1400" dirty="0">
                <a:solidFill>
                  <a:srgbClr val="C00000"/>
                </a:solidFill>
              </a:rPr>
              <a:t>502 medicines </a:t>
            </a:r>
            <a:r>
              <a:rPr lang="en-US" sz="1400" dirty="0">
                <a:solidFill>
                  <a:schemeClr val="tx1">
                    <a:lumMod val="50000"/>
                  </a:schemeClr>
                </a:solidFill>
              </a:rPr>
              <a:t>on the WHO Model List of Essential Medicines (2023)</a:t>
            </a:r>
            <a:endParaRPr lang="en-GB" sz="1400" dirty="0">
              <a:solidFill>
                <a:schemeClr val="tx1">
                  <a:lumMod val="50000"/>
                </a:schemeClr>
              </a:solidFill>
            </a:endParaRPr>
          </a:p>
        </p:txBody>
      </p:sp>
      <p:sp>
        <p:nvSpPr>
          <p:cNvPr id="6" name="TextBox 5">
            <a:extLst>
              <a:ext uri="{FF2B5EF4-FFF2-40B4-BE49-F238E27FC236}">
                <a16:creationId xmlns:a16="http://schemas.microsoft.com/office/drawing/2014/main" id="{3DAD7A42-C1CE-40E6-7FAB-D901732EFD3F}"/>
              </a:ext>
            </a:extLst>
          </p:cNvPr>
          <p:cNvSpPr txBox="1"/>
          <p:nvPr/>
        </p:nvSpPr>
        <p:spPr>
          <a:xfrm>
            <a:off x="2703871" y="3868832"/>
            <a:ext cx="3567701" cy="523220"/>
          </a:xfrm>
          <a:prstGeom prst="rect">
            <a:avLst/>
          </a:prstGeom>
          <a:noFill/>
          <a:ln>
            <a:solidFill>
              <a:schemeClr val="tx1"/>
            </a:solidFill>
          </a:ln>
        </p:spPr>
        <p:txBody>
          <a:bodyPr wrap="square" rtlCol="0">
            <a:spAutoFit/>
          </a:bodyPr>
          <a:lstStyle/>
          <a:p>
            <a:pPr algn="ctr"/>
            <a:r>
              <a:rPr lang="en-US" sz="1400" dirty="0">
                <a:solidFill>
                  <a:srgbClr val="C00000"/>
                </a:solidFill>
              </a:rPr>
              <a:t>165 medicines </a:t>
            </a:r>
            <a:r>
              <a:rPr lang="en-US" sz="1400" dirty="0">
                <a:solidFill>
                  <a:schemeClr val="tx1">
                    <a:lumMod val="50000"/>
                  </a:schemeClr>
                </a:solidFill>
              </a:rPr>
              <a:t>that first came into medical use from 1982 onward</a:t>
            </a:r>
            <a:endParaRPr lang="en-GB" sz="1400" dirty="0">
              <a:solidFill>
                <a:schemeClr val="tx1">
                  <a:lumMod val="50000"/>
                </a:schemeClr>
              </a:solidFill>
            </a:endParaRPr>
          </a:p>
        </p:txBody>
      </p:sp>
      <p:sp>
        <p:nvSpPr>
          <p:cNvPr id="9" name="TextBox 8">
            <a:extLst>
              <a:ext uri="{FF2B5EF4-FFF2-40B4-BE49-F238E27FC236}">
                <a16:creationId xmlns:a16="http://schemas.microsoft.com/office/drawing/2014/main" id="{1489F351-5289-735D-9CC2-47AA1234D82A}"/>
              </a:ext>
            </a:extLst>
          </p:cNvPr>
          <p:cNvSpPr txBox="1"/>
          <p:nvPr/>
        </p:nvSpPr>
        <p:spPr>
          <a:xfrm>
            <a:off x="2703871" y="5500577"/>
            <a:ext cx="3567702" cy="523220"/>
          </a:xfrm>
          <a:prstGeom prst="rect">
            <a:avLst/>
          </a:prstGeom>
          <a:noFill/>
          <a:ln>
            <a:solidFill>
              <a:schemeClr val="tx1"/>
            </a:solidFill>
          </a:ln>
        </p:spPr>
        <p:txBody>
          <a:bodyPr wrap="square" rtlCol="0">
            <a:spAutoFit/>
          </a:bodyPr>
          <a:lstStyle/>
          <a:p>
            <a:pPr algn="ctr"/>
            <a:r>
              <a:rPr lang="en-US" sz="1400" dirty="0">
                <a:solidFill>
                  <a:srgbClr val="C00000"/>
                </a:solidFill>
              </a:rPr>
              <a:t>119 medicines </a:t>
            </a:r>
            <a:r>
              <a:rPr lang="en-US" sz="1400" dirty="0">
                <a:solidFill>
                  <a:schemeClr val="tx1">
                    <a:lumMod val="50000"/>
                  </a:schemeClr>
                </a:solidFill>
              </a:rPr>
              <a:t>included in analysis     </a:t>
            </a:r>
          </a:p>
          <a:p>
            <a:pPr algn="ctr"/>
            <a:r>
              <a:rPr lang="en-US" sz="1400" dirty="0">
                <a:solidFill>
                  <a:schemeClr val="tx1">
                    <a:lumMod val="50000"/>
                  </a:schemeClr>
                </a:solidFill>
              </a:rPr>
              <a:t>(34 of these had alternatives)</a:t>
            </a:r>
            <a:endParaRPr lang="en-GB" sz="1400" dirty="0">
              <a:solidFill>
                <a:schemeClr val="tx1">
                  <a:lumMod val="50000"/>
                </a:schemeClr>
              </a:solidFill>
            </a:endParaRPr>
          </a:p>
        </p:txBody>
      </p:sp>
      <p:cxnSp>
        <p:nvCxnSpPr>
          <p:cNvPr id="10" name="Straight Arrow Connector 9">
            <a:extLst>
              <a:ext uri="{FF2B5EF4-FFF2-40B4-BE49-F238E27FC236}">
                <a16:creationId xmlns:a16="http://schemas.microsoft.com/office/drawing/2014/main" id="{D1DB98E1-7389-5B8D-8125-40AF6A534AE8}"/>
              </a:ext>
            </a:extLst>
          </p:cNvPr>
          <p:cNvCxnSpPr>
            <a:cxnSpLocks/>
            <a:stCxn id="4" idx="2"/>
            <a:endCxn id="6" idx="0"/>
          </p:cNvCxnSpPr>
          <p:nvPr/>
        </p:nvCxnSpPr>
        <p:spPr>
          <a:xfrm>
            <a:off x="4487722" y="2578540"/>
            <a:ext cx="0" cy="1290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23F672-5E32-64EE-35C1-B2CC638CBF98}"/>
              </a:ext>
            </a:extLst>
          </p:cNvPr>
          <p:cNvCxnSpPr>
            <a:cxnSpLocks/>
          </p:cNvCxnSpPr>
          <p:nvPr/>
        </p:nvCxnSpPr>
        <p:spPr>
          <a:xfrm>
            <a:off x="4487722" y="4392052"/>
            <a:ext cx="0" cy="1100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E9A8D2-B53D-0B67-6FC7-72969388F6C6}"/>
              </a:ext>
            </a:extLst>
          </p:cNvPr>
          <p:cNvSpPr txBox="1"/>
          <p:nvPr/>
        </p:nvSpPr>
        <p:spPr>
          <a:xfrm>
            <a:off x="6276724" y="2872167"/>
            <a:ext cx="3964331" cy="523220"/>
          </a:xfrm>
          <a:prstGeom prst="rect">
            <a:avLst/>
          </a:prstGeom>
          <a:noFill/>
          <a:ln>
            <a:solidFill>
              <a:schemeClr val="tx1"/>
            </a:solidFill>
          </a:ln>
        </p:spPr>
        <p:txBody>
          <a:bodyPr wrap="square" rtlCol="0">
            <a:spAutoFit/>
          </a:bodyPr>
          <a:lstStyle/>
          <a:p>
            <a:pPr algn="ctr"/>
            <a:r>
              <a:rPr lang="en-US" sz="1400" dirty="0">
                <a:solidFill>
                  <a:srgbClr val="C00000"/>
                </a:solidFill>
              </a:rPr>
              <a:t>337 medicines excluded                                 </a:t>
            </a:r>
            <a:r>
              <a:rPr lang="en-US" sz="1400" dirty="0">
                <a:solidFill>
                  <a:schemeClr val="tx1">
                    <a:lumMod val="50000"/>
                  </a:schemeClr>
                </a:solidFill>
              </a:rPr>
              <a:t>(launched prior to 1982)</a:t>
            </a:r>
            <a:endParaRPr lang="en-GB" sz="1400" dirty="0">
              <a:solidFill>
                <a:schemeClr val="tx1">
                  <a:lumMod val="50000"/>
                </a:schemeClr>
              </a:solidFill>
            </a:endParaRPr>
          </a:p>
        </p:txBody>
      </p:sp>
      <p:sp>
        <p:nvSpPr>
          <p:cNvPr id="13" name="TextBox 12">
            <a:extLst>
              <a:ext uri="{FF2B5EF4-FFF2-40B4-BE49-F238E27FC236}">
                <a16:creationId xmlns:a16="http://schemas.microsoft.com/office/drawing/2014/main" id="{33D1DC69-AC8C-981D-7E62-D12FD2DC2772}"/>
              </a:ext>
            </a:extLst>
          </p:cNvPr>
          <p:cNvSpPr txBox="1"/>
          <p:nvPr/>
        </p:nvSpPr>
        <p:spPr>
          <a:xfrm>
            <a:off x="6276723" y="4680831"/>
            <a:ext cx="3964337" cy="523220"/>
          </a:xfrm>
          <a:prstGeom prst="rect">
            <a:avLst/>
          </a:prstGeom>
          <a:noFill/>
          <a:ln>
            <a:solidFill>
              <a:schemeClr val="tx1"/>
            </a:solidFill>
          </a:ln>
        </p:spPr>
        <p:txBody>
          <a:bodyPr wrap="square" rtlCol="0">
            <a:spAutoFit/>
          </a:bodyPr>
          <a:lstStyle/>
          <a:p>
            <a:pPr algn="ctr"/>
            <a:r>
              <a:rPr lang="en-US" sz="1400" dirty="0">
                <a:solidFill>
                  <a:srgbClr val="C00000"/>
                </a:solidFill>
              </a:rPr>
              <a:t>46 medicines excluded </a:t>
            </a:r>
            <a:r>
              <a:rPr lang="en-US" sz="1400" dirty="0">
                <a:solidFill>
                  <a:schemeClr val="tx1">
                    <a:lumMod val="50000"/>
                  </a:schemeClr>
                </a:solidFill>
              </a:rPr>
              <a:t>(used to treat Ebola, HIV/AIDS, malaria, NTDs, or tuberculosis)</a:t>
            </a:r>
            <a:endParaRPr lang="en-GB" sz="1400" dirty="0">
              <a:solidFill>
                <a:schemeClr val="tx1">
                  <a:lumMod val="50000"/>
                </a:schemeClr>
              </a:solidFill>
            </a:endParaRPr>
          </a:p>
        </p:txBody>
      </p:sp>
      <p:cxnSp>
        <p:nvCxnSpPr>
          <p:cNvPr id="14" name="Straight Arrow Connector 13">
            <a:extLst>
              <a:ext uri="{FF2B5EF4-FFF2-40B4-BE49-F238E27FC236}">
                <a16:creationId xmlns:a16="http://schemas.microsoft.com/office/drawing/2014/main" id="{1C46EAA3-96F7-9ABD-CAB7-8FC2840C28C4}"/>
              </a:ext>
            </a:extLst>
          </p:cNvPr>
          <p:cNvCxnSpPr>
            <a:cxnSpLocks/>
            <a:endCxn id="12" idx="1"/>
          </p:cNvCxnSpPr>
          <p:nvPr/>
        </p:nvCxnSpPr>
        <p:spPr>
          <a:xfrm>
            <a:off x="4487722" y="3133777"/>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9B2323A-1DDC-2E07-EC48-BEA42DF22B0D}"/>
              </a:ext>
            </a:extLst>
          </p:cNvPr>
          <p:cNvCxnSpPr>
            <a:cxnSpLocks/>
          </p:cNvCxnSpPr>
          <p:nvPr/>
        </p:nvCxnSpPr>
        <p:spPr>
          <a:xfrm>
            <a:off x="4487722" y="4937996"/>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94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8E1A462-BCEC-A665-8223-5745C64C6CF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26EA766-8838-1618-9BBF-8BEDF6C8CD6A}"/>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Study sample</a:t>
            </a:r>
          </a:p>
        </p:txBody>
      </p:sp>
      <p:sp>
        <p:nvSpPr>
          <p:cNvPr id="4" name="TextBox 3">
            <a:extLst>
              <a:ext uri="{FF2B5EF4-FFF2-40B4-BE49-F238E27FC236}">
                <a16:creationId xmlns:a16="http://schemas.microsoft.com/office/drawing/2014/main" id="{C07F2947-5D50-FD4B-FE0C-2193CE306A45}"/>
              </a:ext>
            </a:extLst>
          </p:cNvPr>
          <p:cNvSpPr txBox="1"/>
          <p:nvPr/>
        </p:nvSpPr>
        <p:spPr>
          <a:xfrm>
            <a:off x="2703871" y="2055320"/>
            <a:ext cx="3567701" cy="52322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502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on the WHO Model List of Essential Medicines (2023)</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6" name="TextBox 5">
            <a:extLst>
              <a:ext uri="{FF2B5EF4-FFF2-40B4-BE49-F238E27FC236}">
                <a16:creationId xmlns:a16="http://schemas.microsoft.com/office/drawing/2014/main" id="{067974EA-A637-0E50-FCCB-7810009FE371}"/>
              </a:ext>
            </a:extLst>
          </p:cNvPr>
          <p:cNvSpPr txBox="1"/>
          <p:nvPr/>
        </p:nvSpPr>
        <p:spPr>
          <a:xfrm>
            <a:off x="2703871" y="3868832"/>
            <a:ext cx="356770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165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that first came into medical use from 1982 onward</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9" name="TextBox 8">
            <a:extLst>
              <a:ext uri="{FF2B5EF4-FFF2-40B4-BE49-F238E27FC236}">
                <a16:creationId xmlns:a16="http://schemas.microsoft.com/office/drawing/2014/main" id="{24E79969-9948-94C9-752D-663638B896C7}"/>
              </a:ext>
            </a:extLst>
          </p:cNvPr>
          <p:cNvSpPr txBox="1"/>
          <p:nvPr/>
        </p:nvSpPr>
        <p:spPr>
          <a:xfrm>
            <a:off x="2703871" y="5500577"/>
            <a:ext cx="3567702"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119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included in 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(34 of these had alternatives)</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cxnSp>
        <p:nvCxnSpPr>
          <p:cNvPr id="10" name="Straight Arrow Connector 9">
            <a:extLst>
              <a:ext uri="{FF2B5EF4-FFF2-40B4-BE49-F238E27FC236}">
                <a16:creationId xmlns:a16="http://schemas.microsoft.com/office/drawing/2014/main" id="{69991B36-D111-1C62-5802-0B3B75CAF2F8}"/>
              </a:ext>
            </a:extLst>
          </p:cNvPr>
          <p:cNvCxnSpPr>
            <a:cxnSpLocks/>
            <a:stCxn id="4" idx="2"/>
            <a:endCxn id="6" idx="0"/>
          </p:cNvCxnSpPr>
          <p:nvPr/>
        </p:nvCxnSpPr>
        <p:spPr>
          <a:xfrm>
            <a:off x="4487722" y="2578540"/>
            <a:ext cx="0" cy="1290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17F43CC-735E-0DC3-4F77-141EC9580D3E}"/>
              </a:ext>
            </a:extLst>
          </p:cNvPr>
          <p:cNvCxnSpPr>
            <a:cxnSpLocks/>
          </p:cNvCxnSpPr>
          <p:nvPr/>
        </p:nvCxnSpPr>
        <p:spPr>
          <a:xfrm>
            <a:off x="4487722" y="4392052"/>
            <a:ext cx="0" cy="1100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D08C272-749F-F928-C730-A383A2D159BD}"/>
              </a:ext>
            </a:extLst>
          </p:cNvPr>
          <p:cNvSpPr txBox="1"/>
          <p:nvPr/>
        </p:nvSpPr>
        <p:spPr>
          <a:xfrm>
            <a:off x="6276724" y="2872167"/>
            <a:ext cx="396433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337 medicines excluded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(launched prior to 1982)</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13" name="TextBox 12">
            <a:extLst>
              <a:ext uri="{FF2B5EF4-FFF2-40B4-BE49-F238E27FC236}">
                <a16:creationId xmlns:a16="http://schemas.microsoft.com/office/drawing/2014/main" id="{10A84C3F-DB71-5D0C-EB05-ACFCE002938E}"/>
              </a:ext>
            </a:extLst>
          </p:cNvPr>
          <p:cNvSpPr txBox="1"/>
          <p:nvPr/>
        </p:nvSpPr>
        <p:spPr>
          <a:xfrm>
            <a:off x="6276723" y="4680831"/>
            <a:ext cx="3964337"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46 medicines excluded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(used to treat Ebola, HIV/AIDS, malaria, NTDs, or tuberculosis)</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cxnSp>
        <p:nvCxnSpPr>
          <p:cNvPr id="14" name="Straight Arrow Connector 13">
            <a:extLst>
              <a:ext uri="{FF2B5EF4-FFF2-40B4-BE49-F238E27FC236}">
                <a16:creationId xmlns:a16="http://schemas.microsoft.com/office/drawing/2014/main" id="{3950EF31-257B-2A77-E58B-120BBB749C6B}"/>
              </a:ext>
            </a:extLst>
          </p:cNvPr>
          <p:cNvCxnSpPr>
            <a:cxnSpLocks/>
            <a:endCxn id="12" idx="1"/>
          </p:cNvCxnSpPr>
          <p:nvPr/>
        </p:nvCxnSpPr>
        <p:spPr>
          <a:xfrm>
            <a:off x="4487722" y="3133777"/>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51A2BE-3409-8FD2-C82C-992A1F4639A7}"/>
              </a:ext>
            </a:extLst>
          </p:cNvPr>
          <p:cNvCxnSpPr>
            <a:cxnSpLocks/>
          </p:cNvCxnSpPr>
          <p:nvPr/>
        </p:nvCxnSpPr>
        <p:spPr>
          <a:xfrm>
            <a:off x="4487722" y="4937996"/>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233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438254-AD3E-A14F-E786-1120D67F606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D514DDC-4E5E-1E10-B321-6C21B64191B9}"/>
              </a:ext>
            </a:extLst>
          </p:cNvPr>
          <p:cNvSpPr>
            <a:spLocks noGrp="1"/>
          </p:cNvSpPr>
          <p:nvPr>
            <p:ph type="title"/>
          </p:nvPr>
        </p:nvSpPr>
        <p:spPr>
          <a:xfrm>
            <a:off x="798786" y="1061545"/>
            <a:ext cx="10594428" cy="993775"/>
          </a:xfrm>
        </p:spPr>
        <p:txBody>
          <a:bodyPr>
            <a:normAutofit/>
          </a:bodyPr>
          <a:lstStyle/>
          <a:p>
            <a:r>
              <a:rPr lang="en-US" sz="2500" b="1" dirty="0">
                <a:solidFill>
                  <a:srgbClr val="C00404"/>
                </a:solidFill>
              </a:rPr>
              <a:t>Study sample</a:t>
            </a:r>
          </a:p>
        </p:txBody>
      </p:sp>
      <p:sp>
        <p:nvSpPr>
          <p:cNvPr id="4" name="TextBox 3">
            <a:extLst>
              <a:ext uri="{FF2B5EF4-FFF2-40B4-BE49-F238E27FC236}">
                <a16:creationId xmlns:a16="http://schemas.microsoft.com/office/drawing/2014/main" id="{29E195B0-2772-4C3C-92F5-0E2211C486C8}"/>
              </a:ext>
            </a:extLst>
          </p:cNvPr>
          <p:cNvSpPr txBox="1"/>
          <p:nvPr/>
        </p:nvSpPr>
        <p:spPr>
          <a:xfrm>
            <a:off x="2703871" y="2055320"/>
            <a:ext cx="356770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502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on the WHO Model List of Essential Medicines (2023)</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6" name="TextBox 5">
            <a:extLst>
              <a:ext uri="{FF2B5EF4-FFF2-40B4-BE49-F238E27FC236}">
                <a16:creationId xmlns:a16="http://schemas.microsoft.com/office/drawing/2014/main" id="{875153B8-3C23-72F2-0B28-73D712A1B3AD}"/>
              </a:ext>
            </a:extLst>
          </p:cNvPr>
          <p:cNvSpPr txBox="1"/>
          <p:nvPr/>
        </p:nvSpPr>
        <p:spPr>
          <a:xfrm>
            <a:off x="2703871" y="3868832"/>
            <a:ext cx="3567701"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165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that first came into medical use from 1982 onward</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9" name="TextBox 8">
            <a:extLst>
              <a:ext uri="{FF2B5EF4-FFF2-40B4-BE49-F238E27FC236}">
                <a16:creationId xmlns:a16="http://schemas.microsoft.com/office/drawing/2014/main" id="{235D4BCF-EC11-8D8A-C724-72D0E9A95947}"/>
              </a:ext>
            </a:extLst>
          </p:cNvPr>
          <p:cNvSpPr txBox="1"/>
          <p:nvPr/>
        </p:nvSpPr>
        <p:spPr>
          <a:xfrm>
            <a:off x="2703871" y="5500577"/>
            <a:ext cx="3567702"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119 medicines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included in analysis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(34 of these had alternatives)</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cxnSp>
        <p:nvCxnSpPr>
          <p:cNvPr id="10" name="Straight Arrow Connector 9">
            <a:extLst>
              <a:ext uri="{FF2B5EF4-FFF2-40B4-BE49-F238E27FC236}">
                <a16:creationId xmlns:a16="http://schemas.microsoft.com/office/drawing/2014/main" id="{6BE69BA1-83BF-91AC-B157-7418BCB9A44B}"/>
              </a:ext>
            </a:extLst>
          </p:cNvPr>
          <p:cNvCxnSpPr>
            <a:cxnSpLocks/>
            <a:stCxn id="4" idx="2"/>
            <a:endCxn id="6" idx="0"/>
          </p:cNvCxnSpPr>
          <p:nvPr/>
        </p:nvCxnSpPr>
        <p:spPr>
          <a:xfrm>
            <a:off x="4487722" y="2578540"/>
            <a:ext cx="0" cy="1290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8EA2598-C3A3-E36E-E19D-5B0929D72604}"/>
              </a:ext>
            </a:extLst>
          </p:cNvPr>
          <p:cNvCxnSpPr>
            <a:cxnSpLocks/>
          </p:cNvCxnSpPr>
          <p:nvPr/>
        </p:nvCxnSpPr>
        <p:spPr>
          <a:xfrm>
            <a:off x="4487722" y="4392052"/>
            <a:ext cx="0" cy="1100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AB8AA3B-1A45-C84C-4C91-658349F38ADE}"/>
              </a:ext>
            </a:extLst>
          </p:cNvPr>
          <p:cNvSpPr txBox="1"/>
          <p:nvPr/>
        </p:nvSpPr>
        <p:spPr>
          <a:xfrm>
            <a:off x="6276724" y="2872167"/>
            <a:ext cx="3964331" cy="523220"/>
          </a:xfrm>
          <a:prstGeom prst="rect">
            <a:avLst/>
          </a:prstGeom>
          <a:no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337 medicines excluded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(launched prior to 1982)</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sp>
        <p:nvSpPr>
          <p:cNvPr id="13" name="TextBox 12">
            <a:extLst>
              <a:ext uri="{FF2B5EF4-FFF2-40B4-BE49-F238E27FC236}">
                <a16:creationId xmlns:a16="http://schemas.microsoft.com/office/drawing/2014/main" id="{FF2F3E16-8F55-0605-FA8D-2F803C711965}"/>
              </a:ext>
            </a:extLst>
          </p:cNvPr>
          <p:cNvSpPr txBox="1"/>
          <p:nvPr/>
        </p:nvSpPr>
        <p:spPr>
          <a:xfrm>
            <a:off x="6276723" y="4680831"/>
            <a:ext cx="3964337"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Lora"/>
                <a:ea typeface="+mn-ea"/>
                <a:cs typeface="+mn-cs"/>
              </a:rPr>
              <a:t>46 medicines excluded </a:t>
            </a:r>
            <a:r>
              <a:rPr kumimoji="0" lang="en-US" sz="1400" b="0" i="0" u="none" strike="noStrike" kern="1200" cap="none" spc="0" normalizeH="0" baseline="0" noProof="0" dirty="0">
                <a:ln>
                  <a:noFill/>
                </a:ln>
                <a:solidFill>
                  <a:prstClr val="black">
                    <a:lumMod val="50000"/>
                  </a:prstClr>
                </a:solidFill>
                <a:effectLst/>
                <a:uLnTx/>
                <a:uFillTx/>
                <a:latin typeface="Lora"/>
                <a:ea typeface="+mn-ea"/>
                <a:cs typeface="+mn-cs"/>
              </a:rPr>
              <a:t>(used to treat Ebola, HIV/AIDS, malaria, NTDs, or tuberculosis)</a:t>
            </a:r>
            <a:endParaRPr kumimoji="0" lang="en-GB" sz="1400" b="0" i="0" u="none" strike="noStrike" kern="1200" cap="none" spc="0" normalizeH="0" baseline="0" noProof="0" dirty="0">
              <a:ln>
                <a:noFill/>
              </a:ln>
              <a:solidFill>
                <a:prstClr val="black">
                  <a:lumMod val="50000"/>
                </a:prstClr>
              </a:solidFill>
              <a:effectLst/>
              <a:uLnTx/>
              <a:uFillTx/>
              <a:latin typeface="Lora"/>
              <a:ea typeface="+mn-ea"/>
              <a:cs typeface="+mn-cs"/>
            </a:endParaRPr>
          </a:p>
        </p:txBody>
      </p:sp>
      <p:cxnSp>
        <p:nvCxnSpPr>
          <p:cNvPr id="14" name="Straight Arrow Connector 13">
            <a:extLst>
              <a:ext uri="{FF2B5EF4-FFF2-40B4-BE49-F238E27FC236}">
                <a16:creationId xmlns:a16="http://schemas.microsoft.com/office/drawing/2014/main" id="{05ECCE79-C5B7-4D01-C48E-133CEF779BC6}"/>
              </a:ext>
            </a:extLst>
          </p:cNvPr>
          <p:cNvCxnSpPr>
            <a:cxnSpLocks/>
            <a:endCxn id="12" idx="1"/>
          </p:cNvCxnSpPr>
          <p:nvPr/>
        </p:nvCxnSpPr>
        <p:spPr>
          <a:xfrm>
            <a:off x="4487722" y="3133777"/>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8BEBE00-8DCF-00DB-261B-8B104F62C4BA}"/>
              </a:ext>
            </a:extLst>
          </p:cNvPr>
          <p:cNvCxnSpPr>
            <a:cxnSpLocks/>
          </p:cNvCxnSpPr>
          <p:nvPr/>
        </p:nvCxnSpPr>
        <p:spPr>
          <a:xfrm>
            <a:off x="4487722" y="4937996"/>
            <a:ext cx="178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636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A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6058</TotalTime>
  <Words>1614</Words>
  <Application>Microsoft Macintosh PowerPoint</Application>
  <PresentationFormat>Widescreen</PresentationFormat>
  <Paragraphs>185</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AdvOT3f82cb7c</vt:lpstr>
      <vt:lpstr>Aptos</vt:lpstr>
      <vt:lpstr>Arial</vt:lpstr>
      <vt:lpstr>Calibri</vt:lpstr>
      <vt:lpstr>Lora</vt:lpstr>
      <vt:lpstr>TwitterChirp</vt:lpstr>
      <vt:lpstr>Office Theme</vt:lpstr>
      <vt:lpstr>PowerPoint Presentation</vt:lpstr>
      <vt:lpstr>Background</vt:lpstr>
      <vt:lpstr>Little data on launch delays in poorer countries…</vt:lpstr>
      <vt:lpstr>PowerPoint Presentation</vt:lpstr>
      <vt:lpstr>Objective</vt:lpstr>
      <vt:lpstr>Data on launch delays</vt:lpstr>
      <vt:lpstr>Study sample</vt:lpstr>
      <vt:lpstr>Study sample</vt:lpstr>
      <vt:lpstr>Study sample</vt:lpstr>
      <vt:lpstr>Study sample</vt:lpstr>
      <vt:lpstr>Study sample</vt:lpstr>
      <vt:lpstr>Study sample</vt:lpstr>
      <vt:lpstr>Statistical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Potential solutions</vt:lpstr>
      <vt:lpstr>Conclusion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Health System Sustainability</dc:title>
  <dc:creator>Sawaya, Tania</dc:creator>
  <cp:lastModifiedBy>Wouters, Olivier</cp:lastModifiedBy>
  <cp:revision>154</cp:revision>
  <dcterms:created xsi:type="dcterms:W3CDTF">2023-11-02T18:20:20Z</dcterms:created>
  <dcterms:modified xsi:type="dcterms:W3CDTF">2025-10-11T12:18:57Z</dcterms:modified>
</cp:coreProperties>
</file>