
<file path=[Content_Types].xml><?xml version="1.0" encoding="utf-8"?>
<Types xmlns="http://schemas.openxmlformats.org/package/2006/content-types">
  <Default Extension="docx" ContentType="application/vnd.openxmlformats-officedocument.wordprocessingml.document"/>
  <Default Extension="emf" ContentType="image/x-emf"/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704" r:id="rId1"/>
  </p:sldMasterIdLst>
  <p:notesMasterIdLst>
    <p:notesMasterId r:id="rId23"/>
  </p:notesMasterIdLst>
  <p:sldIdLst>
    <p:sldId id="256" r:id="rId2"/>
    <p:sldId id="257" r:id="rId3"/>
    <p:sldId id="364" r:id="rId4"/>
    <p:sldId id="347" r:id="rId5"/>
    <p:sldId id="348" r:id="rId6"/>
    <p:sldId id="349" r:id="rId7"/>
    <p:sldId id="352" r:id="rId8"/>
    <p:sldId id="350" r:id="rId9"/>
    <p:sldId id="351" r:id="rId10"/>
    <p:sldId id="365" r:id="rId11"/>
    <p:sldId id="359" r:id="rId12"/>
    <p:sldId id="360" r:id="rId13"/>
    <p:sldId id="361" r:id="rId14"/>
    <p:sldId id="353" r:id="rId15"/>
    <p:sldId id="362" r:id="rId16"/>
    <p:sldId id="354" r:id="rId17"/>
    <p:sldId id="356" r:id="rId18"/>
    <p:sldId id="363" r:id="rId19"/>
    <p:sldId id="357" r:id="rId20"/>
    <p:sldId id="366" r:id="rId21"/>
    <p:sldId id="358" r:id="rId22"/>
  </p:sldIdLst>
  <p:sldSz cx="9144000" cy="5143500" type="screen16x9"/>
  <p:notesSz cx="6858000" cy="9144000"/>
  <p:embeddedFontLst>
    <p:embeddedFont>
      <p:font typeface="Lato" panose="020F0502020204030203" pitchFamily="34" charset="0"/>
      <p:regular r:id="rId24"/>
      <p:bold r:id="rId25"/>
      <p:italic r:id="rId26"/>
      <p:boldItalic r:id="rId27"/>
    </p:embeddedFont>
    <p:embeddedFont>
      <p:font typeface="Montserrat" pitchFamily="2" charset="77"/>
      <p:regular r:id="rId28"/>
      <p:bold r:id="rId29"/>
      <p:italic r:id="rId30"/>
      <p:boldItalic r:id="rId31"/>
    </p:embeddedFont>
    <p:embeddedFont>
      <p:font typeface="Vidaloka" panose="02000504000000020004" pitchFamily="2" charset="0"/>
      <p:regular r:id="rId32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1A59DC03-AAB3-471D-BFF5-0CF8DA8A52E1}">
  <a:tblStyle styleId="{1A59DC03-AAB3-471D-BFF5-0CF8DA8A52E1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BDBED569-4797-4DF1-A0F4-6AAB3CD982D8}" styleName="Light Style 3 - Accent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414"/>
    <p:restoredTop sz="88322"/>
  </p:normalViewPr>
  <p:slideViewPr>
    <p:cSldViewPr snapToGrid="0">
      <p:cViewPr varScale="1">
        <p:scale>
          <a:sx n="122" d="100"/>
          <a:sy n="122" d="100"/>
        </p:scale>
        <p:origin x="856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3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2.fntdata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6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.fntdata"/><Relationship Id="rId32" Type="http://schemas.openxmlformats.org/officeDocument/2006/relationships/font" Target="fonts/font9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font" Target="fonts/font5.fntdata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8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4.fntdata"/><Relationship Id="rId30" Type="http://schemas.openxmlformats.org/officeDocument/2006/relationships/font" Target="fonts/font7.fntdata"/><Relationship Id="rId35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5" name="Google Shape;485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86" name="Google Shape;486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103995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2971800">
              <a:buNone/>
            </a:pPr>
            <a:r>
              <a:rPr lang="en-U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.</a:t>
            </a:r>
            <a:endParaRPr lang="en-US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9385574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48559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363528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800" kern="0" dirty="0">
              <a:solidFill>
                <a:srgbClr val="000000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300167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020699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09370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302798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" name="Google Shape;491;gcc7554a049_0_35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92" name="Google Shape;492;gcc7554a049_0_35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460057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382778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79976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081673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460085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230681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2053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 txBox="1">
            <a:spLocks noGrp="1"/>
          </p:cNvSpPr>
          <p:nvPr>
            <p:ph type="ctrTitle"/>
          </p:nvPr>
        </p:nvSpPr>
        <p:spPr>
          <a:xfrm>
            <a:off x="1039975" y="1324500"/>
            <a:ext cx="70641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5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subTitle" idx="1"/>
          </p:nvPr>
        </p:nvSpPr>
        <p:spPr>
          <a:xfrm>
            <a:off x="1040000" y="3377100"/>
            <a:ext cx="7064100" cy="441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cxnSp>
        <p:nvCxnSpPr>
          <p:cNvPr id="11" name="Google Shape;11;p2"/>
          <p:cNvCxnSpPr/>
          <p:nvPr/>
        </p:nvCxnSpPr>
        <p:spPr>
          <a:xfrm>
            <a:off x="-72550" y="274100"/>
            <a:ext cx="9287400" cy="0"/>
          </a:xfrm>
          <a:prstGeom prst="straightConnector1">
            <a:avLst/>
          </a:prstGeom>
          <a:noFill/>
          <a:ln w="2857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2" name="Google Shape;12;p2"/>
          <p:cNvCxnSpPr/>
          <p:nvPr/>
        </p:nvCxnSpPr>
        <p:spPr>
          <a:xfrm flipH="1">
            <a:off x="-257975" y="-72550"/>
            <a:ext cx="3047400" cy="1346400"/>
          </a:xfrm>
          <a:prstGeom prst="curvedConnector3">
            <a:avLst>
              <a:gd name="adj1" fmla="val 50000"/>
            </a:avLst>
          </a:prstGeom>
          <a:noFill/>
          <a:ln w="28575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3" name="Google Shape;13;p2"/>
          <p:cNvCxnSpPr/>
          <p:nvPr/>
        </p:nvCxnSpPr>
        <p:spPr>
          <a:xfrm>
            <a:off x="-72550" y="4877450"/>
            <a:ext cx="9287400" cy="0"/>
          </a:xfrm>
          <a:prstGeom prst="straightConnector1">
            <a:avLst/>
          </a:prstGeom>
          <a:noFill/>
          <a:ln w="2857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4" name="Google Shape;14;p2"/>
          <p:cNvCxnSpPr/>
          <p:nvPr/>
        </p:nvCxnSpPr>
        <p:spPr>
          <a:xfrm flipH="1">
            <a:off x="6467450" y="3935375"/>
            <a:ext cx="3047400" cy="1346400"/>
          </a:xfrm>
          <a:prstGeom prst="curvedConnector3">
            <a:avLst>
              <a:gd name="adj1" fmla="val 50000"/>
            </a:avLst>
          </a:prstGeom>
          <a:noFill/>
          <a:ln w="28575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4"/>
          <p:cNvSpPr txBox="1">
            <a:spLocks noGrp="1"/>
          </p:cNvSpPr>
          <p:nvPr>
            <p:ph type="title"/>
          </p:nvPr>
        </p:nvSpPr>
        <p:spPr>
          <a:xfrm>
            <a:off x="713225" y="445025"/>
            <a:ext cx="47115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4"/>
          <p:cNvSpPr txBox="1">
            <a:spLocks noGrp="1"/>
          </p:cNvSpPr>
          <p:nvPr>
            <p:ph type="body" idx="1"/>
          </p:nvPr>
        </p:nvSpPr>
        <p:spPr>
          <a:xfrm>
            <a:off x="713250" y="1272925"/>
            <a:ext cx="7717500" cy="3295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Lato"/>
              <a:buChar char="●"/>
              <a:defRPr sz="1100"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■"/>
              <a:defRPr/>
            </a:lvl9pPr>
          </a:lstStyle>
          <a:p>
            <a:endParaRPr/>
          </a:p>
        </p:txBody>
      </p:sp>
      <p:cxnSp>
        <p:nvCxnSpPr>
          <p:cNvPr id="26" name="Google Shape;26;p4"/>
          <p:cNvCxnSpPr/>
          <p:nvPr/>
        </p:nvCxnSpPr>
        <p:spPr>
          <a:xfrm>
            <a:off x="-72550" y="274100"/>
            <a:ext cx="9287400" cy="0"/>
          </a:xfrm>
          <a:prstGeom prst="straightConnector1">
            <a:avLst/>
          </a:prstGeom>
          <a:noFill/>
          <a:ln w="2857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7" name="Google Shape;27;p4"/>
          <p:cNvCxnSpPr/>
          <p:nvPr/>
        </p:nvCxnSpPr>
        <p:spPr>
          <a:xfrm>
            <a:off x="-72550" y="4877450"/>
            <a:ext cx="9287400" cy="0"/>
          </a:xfrm>
          <a:prstGeom prst="straightConnector1">
            <a:avLst/>
          </a:prstGeom>
          <a:noFill/>
          <a:ln w="2857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8" name="Google Shape;28;p4"/>
          <p:cNvCxnSpPr/>
          <p:nvPr/>
        </p:nvCxnSpPr>
        <p:spPr>
          <a:xfrm>
            <a:off x="6884900" y="-113600"/>
            <a:ext cx="2565600" cy="1306200"/>
          </a:xfrm>
          <a:prstGeom prst="curvedConnector3">
            <a:avLst>
              <a:gd name="adj1" fmla="val 50000"/>
            </a:avLst>
          </a:prstGeom>
          <a:noFill/>
          <a:ln w="28575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9"/>
          <p:cNvSpPr txBox="1">
            <a:spLocks noGrp="1"/>
          </p:cNvSpPr>
          <p:nvPr>
            <p:ph type="subTitle" idx="1"/>
          </p:nvPr>
        </p:nvSpPr>
        <p:spPr>
          <a:xfrm>
            <a:off x="895950" y="1682000"/>
            <a:ext cx="3847200" cy="2379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●"/>
              <a:defRPr sz="1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56" name="Google Shape;56;p9"/>
          <p:cNvSpPr txBox="1">
            <a:spLocks noGrp="1"/>
          </p:cNvSpPr>
          <p:nvPr>
            <p:ph type="title"/>
          </p:nvPr>
        </p:nvSpPr>
        <p:spPr>
          <a:xfrm>
            <a:off x="713225" y="445025"/>
            <a:ext cx="56799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cxnSp>
        <p:nvCxnSpPr>
          <p:cNvPr id="57" name="Google Shape;57;p9"/>
          <p:cNvCxnSpPr/>
          <p:nvPr/>
        </p:nvCxnSpPr>
        <p:spPr>
          <a:xfrm>
            <a:off x="-72550" y="274100"/>
            <a:ext cx="9287400" cy="0"/>
          </a:xfrm>
          <a:prstGeom prst="straightConnector1">
            <a:avLst/>
          </a:prstGeom>
          <a:noFill/>
          <a:ln w="2857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58" name="Google Shape;58;p9"/>
          <p:cNvCxnSpPr/>
          <p:nvPr/>
        </p:nvCxnSpPr>
        <p:spPr>
          <a:xfrm>
            <a:off x="-72550" y="4877450"/>
            <a:ext cx="9287400" cy="0"/>
          </a:xfrm>
          <a:prstGeom prst="straightConnector1">
            <a:avLst/>
          </a:prstGeom>
          <a:noFill/>
          <a:ln w="2857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59" name="Google Shape;59;p9"/>
          <p:cNvCxnSpPr/>
          <p:nvPr/>
        </p:nvCxnSpPr>
        <p:spPr>
          <a:xfrm flipH="1">
            <a:off x="5925450" y="2797500"/>
            <a:ext cx="3378000" cy="2466900"/>
          </a:xfrm>
          <a:prstGeom prst="curvedConnector3">
            <a:avLst>
              <a:gd name="adj1" fmla="val 50000"/>
            </a:avLst>
          </a:prstGeom>
          <a:noFill/>
          <a:ln w="28575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noFill/>
        <a:effectLst/>
      </p:bgPr>
    </p:bg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CUSTOM_10">
    <p:spTree>
      <p:nvGrpSpPr>
        <p:cNvPr id="1" name="Shape 4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56" name="Google Shape;456;p51"/>
          <p:cNvCxnSpPr/>
          <p:nvPr/>
        </p:nvCxnSpPr>
        <p:spPr>
          <a:xfrm>
            <a:off x="-72550" y="4877450"/>
            <a:ext cx="9287400" cy="0"/>
          </a:xfrm>
          <a:prstGeom prst="straightConnector1">
            <a:avLst/>
          </a:prstGeom>
          <a:noFill/>
          <a:ln w="2857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457" name="Google Shape;457;p51"/>
          <p:cNvCxnSpPr/>
          <p:nvPr/>
        </p:nvCxnSpPr>
        <p:spPr>
          <a:xfrm>
            <a:off x="-72550" y="274100"/>
            <a:ext cx="9287400" cy="0"/>
          </a:xfrm>
          <a:prstGeom prst="straightConnector1">
            <a:avLst/>
          </a:prstGeom>
          <a:noFill/>
          <a:ln w="2857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CUSTOM_10_1">
    <p:spTree>
      <p:nvGrpSpPr>
        <p:cNvPr id="1" name="Shape 4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59" name="Google Shape;459;p52"/>
          <p:cNvCxnSpPr/>
          <p:nvPr/>
        </p:nvCxnSpPr>
        <p:spPr>
          <a:xfrm>
            <a:off x="-72550" y="4877450"/>
            <a:ext cx="9287400" cy="0"/>
          </a:xfrm>
          <a:prstGeom prst="straightConnector1">
            <a:avLst/>
          </a:prstGeom>
          <a:noFill/>
          <a:ln w="2857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460" name="Google Shape;460;p52"/>
          <p:cNvCxnSpPr/>
          <p:nvPr/>
        </p:nvCxnSpPr>
        <p:spPr>
          <a:xfrm>
            <a:off x="-72550" y="274100"/>
            <a:ext cx="9287400" cy="0"/>
          </a:xfrm>
          <a:prstGeom prst="straightConnector1">
            <a:avLst/>
          </a:prstGeom>
          <a:noFill/>
          <a:ln w="2857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461" name="Google Shape;461;p52"/>
          <p:cNvCxnSpPr/>
          <p:nvPr/>
        </p:nvCxnSpPr>
        <p:spPr>
          <a:xfrm>
            <a:off x="7434175" y="-125600"/>
            <a:ext cx="1993200" cy="1330200"/>
          </a:xfrm>
          <a:prstGeom prst="curvedConnector3">
            <a:avLst>
              <a:gd name="adj1" fmla="val 50000"/>
            </a:avLst>
          </a:prstGeom>
          <a:noFill/>
          <a:ln w="28575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462" name="Google Shape;462;p52"/>
          <p:cNvCxnSpPr/>
          <p:nvPr/>
        </p:nvCxnSpPr>
        <p:spPr>
          <a:xfrm>
            <a:off x="-147275" y="3943475"/>
            <a:ext cx="1993200" cy="1330200"/>
          </a:xfrm>
          <a:prstGeom prst="curvedConnector3">
            <a:avLst>
              <a:gd name="adj1" fmla="val 50000"/>
            </a:avLst>
          </a:prstGeom>
          <a:noFill/>
          <a:ln w="28575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2">
  <p:cSld name="CUSTOM_10_1_1">
    <p:spTree>
      <p:nvGrpSpPr>
        <p:cNvPr id="1" name="Shape 4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64" name="Google Shape;464;p53"/>
          <p:cNvCxnSpPr/>
          <p:nvPr/>
        </p:nvCxnSpPr>
        <p:spPr>
          <a:xfrm>
            <a:off x="-72550" y="4877450"/>
            <a:ext cx="9287400" cy="0"/>
          </a:xfrm>
          <a:prstGeom prst="straightConnector1">
            <a:avLst/>
          </a:prstGeom>
          <a:noFill/>
          <a:ln w="2857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465" name="Google Shape;465;p53"/>
          <p:cNvCxnSpPr/>
          <p:nvPr/>
        </p:nvCxnSpPr>
        <p:spPr>
          <a:xfrm>
            <a:off x="-72550" y="274100"/>
            <a:ext cx="9287400" cy="0"/>
          </a:xfrm>
          <a:prstGeom prst="straightConnector1">
            <a:avLst/>
          </a:prstGeom>
          <a:noFill/>
          <a:ln w="2857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466" name="Google Shape;466;p53"/>
          <p:cNvCxnSpPr/>
          <p:nvPr/>
        </p:nvCxnSpPr>
        <p:spPr>
          <a:xfrm flipH="1">
            <a:off x="6772150" y="3663450"/>
            <a:ext cx="2823300" cy="1633200"/>
          </a:xfrm>
          <a:prstGeom prst="curvedConnector3">
            <a:avLst>
              <a:gd name="adj1" fmla="val 50000"/>
            </a:avLst>
          </a:prstGeom>
          <a:noFill/>
          <a:ln w="28575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3">
  <p:cSld name="CUSTOM_30">
    <p:spTree>
      <p:nvGrpSpPr>
        <p:cNvPr id="1" name="Shape 4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68" name="Google Shape;468;p54"/>
          <p:cNvCxnSpPr/>
          <p:nvPr/>
        </p:nvCxnSpPr>
        <p:spPr>
          <a:xfrm>
            <a:off x="-72550" y="274100"/>
            <a:ext cx="9287400" cy="0"/>
          </a:xfrm>
          <a:prstGeom prst="straightConnector1">
            <a:avLst/>
          </a:prstGeom>
          <a:noFill/>
          <a:ln w="2857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469" name="Google Shape;469;p54"/>
          <p:cNvCxnSpPr/>
          <p:nvPr/>
        </p:nvCxnSpPr>
        <p:spPr>
          <a:xfrm>
            <a:off x="-72550" y="4877450"/>
            <a:ext cx="9287400" cy="0"/>
          </a:xfrm>
          <a:prstGeom prst="straightConnector1">
            <a:avLst/>
          </a:prstGeom>
          <a:noFill/>
          <a:ln w="2857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470" name="Google Shape;470;p54"/>
          <p:cNvCxnSpPr/>
          <p:nvPr/>
        </p:nvCxnSpPr>
        <p:spPr>
          <a:xfrm>
            <a:off x="-250225" y="4076450"/>
            <a:ext cx="1926900" cy="1161000"/>
          </a:xfrm>
          <a:prstGeom prst="curvedConnector3">
            <a:avLst>
              <a:gd name="adj1" fmla="val 50000"/>
            </a:avLst>
          </a:prstGeom>
          <a:noFill/>
          <a:ln w="28575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471" name="Google Shape;471;p54"/>
          <p:cNvCxnSpPr/>
          <p:nvPr/>
        </p:nvCxnSpPr>
        <p:spPr>
          <a:xfrm>
            <a:off x="7441150" y="-48375"/>
            <a:ext cx="1926900" cy="1161000"/>
          </a:xfrm>
          <a:prstGeom prst="curvedConnector3">
            <a:avLst>
              <a:gd name="adj1" fmla="val 50000"/>
            </a:avLst>
          </a:prstGeom>
          <a:noFill/>
          <a:ln w="28575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472" name="Google Shape;472;p54"/>
          <p:cNvCxnSpPr/>
          <p:nvPr/>
        </p:nvCxnSpPr>
        <p:spPr>
          <a:xfrm flipH="1">
            <a:off x="7454238" y="4053663"/>
            <a:ext cx="1926900" cy="1161000"/>
          </a:xfrm>
          <a:prstGeom prst="curvedConnector3">
            <a:avLst>
              <a:gd name="adj1" fmla="val 50000"/>
            </a:avLst>
          </a:prstGeom>
          <a:noFill/>
          <a:ln w="28575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473" name="Google Shape;473;p54"/>
          <p:cNvCxnSpPr/>
          <p:nvPr/>
        </p:nvCxnSpPr>
        <p:spPr>
          <a:xfrm flipH="1">
            <a:off x="-237137" y="-71162"/>
            <a:ext cx="1926900" cy="1161000"/>
          </a:xfrm>
          <a:prstGeom prst="curvedConnector3">
            <a:avLst>
              <a:gd name="adj1" fmla="val 50000"/>
            </a:avLst>
          </a:prstGeom>
          <a:noFill/>
          <a:ln w="28575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13225" y="445025"/>
            <a:ext cx="77175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Vidaloka"/>
              <a:buNone/>
              <a:defRPr sz="30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 i="1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 i="1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 i="1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 i="1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 i="1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 i="1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 i="1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 i="1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713250" y="1152475"/>
            <a:ext cx="77175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Montserrat"/>
              <a:buChar char="●"/>
              <a:defRPr sz="1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○"/>
              <a:defRPr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■"/>
              <a:defRPr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●"/>
              <a:defRPr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○"/>
              <a:defRPr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■"/>
              <a:defRPr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●"/>
              <a:defRPr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○"/>
              <a:defRPr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■"/>
              <a:defRPr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0" r:id="rId2"/>
    <p:sldLayoutId id="2147483655" r:id="rId3"/>
    <p:sldLayoutId id="2147483658" r:id="rId4"/>
    <p:sldLayoutId id="2147483697" r:id="rId5"/>
    <p:sldLayoutId id="2147483698" r:id="rId6"/>
    <p:sldLayoutId id="2147483699" r:id="rId7"/>
    <p:sldLayoutId id="2147483700" r:id="rId8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package" Target="../embeddings/Microsoft_Word_Document.docx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8" name="Google Shape;488;p60"/>
          <p:cNvSpPr txBox="1">
            <a:spLocks noGrp="1"/>
          </p:cNvSpPr>
          <p:nvPr>
            <p:ph type="ctrTitle"/>
          </p:nvPr>
        </p:nvSpPr>
        <p:spPr>
          <a:xfrm>
            <a:off x="987932" y="957432"/>
            <a:ext cx="7168135" cy="1763453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lvl="0"/>
            <a:r>
              <a:rPr lang="en-US" sz="2600" dirty="0">
                <a:latin typeface="Montserrat" pitchFamily="2" charset="77"/>
              </a:rPr>
              <a:t>Influence of Health System Engagement and Health Security on Vaccine Decisions: Evidence from Italy, Mexico, the United Kingdom, and the United States</a:t>
            </a:r>
            <a:endParaRPr sz="2600" dirty="0">
              <a:latin typeface="Montserrat" pitchFamily="2" charset="77"/>
            </a:endParaRPr>
          </a:p>
        </p:txBody>
      </p:sp>
      <p:sp>
        <p:nvSpPr>
          <p:cNvPr id="489" name="Google Shape;489;p60"/>
          <p:cNvSpPr txBox="1">
            <a:spLocks noGrp="1"/>
          </p:cNvSpPr>
          <p:nvPr>
            <p:ph type="subTitle" idx="1"/>
          </p:nvPr>
        </p:nvSpPr>
        <p:spPr>
          <a:xfrm>
            <a:off x="444645" y="3172703"/>
            <a:ext cx="8254707" cy="101336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dirty="0">
                <a:solidFill>
                  <a:schemeClr val="dk1"/>
                </a:solidFill>
              </a:rPr>
              <a:t>Sindhu Ravishankar 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dirty="0">
                <a:solidFill>
                  <a:schemeClr val="dk1"/>
                </a:solidFill>
              </a:rPr>
              <a:t>PhD Candidate, Department of Global Health </a:t>
            </a:r>
          </a:p>
          <a:p>
            <a:pPr marL="0" lvl="0" indent="0">
              <a:buClr>
                <a:schemeClr val="dk1"/>
              </a:buClr>
              <a:buSzPts val="1100"/>
            </a:pPr>
            <a:r>
              <a:rPr lang="en-US" dirty="0">
                <a:latin typeface="Montserrat" pitchFamily="2" charset="77"/>
                <a:ea typeface="Times New Roman" panose="02020603050405020304" pitchFamily="18" charset="0"/>
              </a:rPr>
              <a:t>The George Washington University Milken Institute School of Public Health</a:t>
            </a:r>
            <a:r>
              <a:rPr lang="en" dirty="0">
                <a:solidFill>
                  <a:schemeClr val="dk1"/>
                </a:solidFill>
              </a:rPr>
              <a:t> </a:t>
            </a:r>
            <a:endParaRPr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4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1000"/>
                                        <p:tgtEl>
                                          <p:spTgt spid="4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Object 9">
            <a:extLst>
              <a:ext uri="{FF2B5EF4-FFF2-40B4-BE49-F238E27FC236}">
                <a16:creationId xmlns:a16="http://schemas.microsoft.com/office/drawing/2014/main" id="{78CE8B68-07DC-74EC-FAD1-ECF15DE7FCF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62185894"/>
              </p:ext>
            </p:extLst>
          </p:nvPr>
        </p:nvGraphicFramePr>
        <p:xfrm>
          <a:off x="101616" y="1435395"/>
          <a:ext cx="9692130" cy="277509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ocument" r:id="rId2" imgW="5943600" imgH="1701800" progId="Word.Document.12">
                  <p:embed/>
                </p:oleObj>
              </mc:Choice>
              <mc:Fallback>
                <p:oleObj name="Document" r:id="rId2" imgW="5943600" imgH="170180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101616" y="1435395"/>
                        <a:ext cx="9692130" cy="277509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TextBox 11">
            <a:extLst>
              <a:ext uri="{FF2B5EF4-FFF2-40B4-BE49-F238E27FC236}">
                <a16:creationId xmlns:a16="http://schemas.microsoft.com/office/drawing/2014/main" id="{61C4FC67-AB1A-2157-DC3B-01FE47646072}"/>
              </a:ext>
            </a:extLst>
          </p:cNvPr>
          <p:cNvSpPr txBox="1"/>
          <p:nvPr/>
        </p:nvSpPr>
        <p:spPr>
          <a:xfrm>
            <a:off x="69628" y="388372"/>
            <a:ext cx="4821864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000" dirty="0">
                <a:latin typeface="Arial Rounded MT Bold" panose="020F0704030504030204" pitchFamily="34" charset="77"/>
              </a:rPr>
              <a:t>Results: Descriptive</a:t>
            </a:r>
            <a:endParaRPr lang="en-US" sz="3000" dirty="0"/>
          </a:p>
        </p:txBody>
      </p:sp>
    </p:spTree>
    <p:extLst>
      <p:ext uri="{BB962C8B-B14F-4D97-AF65-F5344CB8AC3E}">
        <p14:creationId xmlns:p14="http://schemas.microsoft.com/office/powerpoint/2010/main" val="103058401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83224C-7A83-195F-553B-0110DB9DF3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3224" y="445025"/>
            <a:ext cx="5369523" cy="572700"/>
          </a:xfrm>
        </p:spPr>
        <p:txBody>
          <a:bodyPr/>
          <a:lstStyle/>
          <a:p>
            <a:r>
              <a:rPr lang="en-US" dirty="0">
                <a:latin typeface="Arial Rounded MT Bold" panose="020F0704030504030204" pitchFamily="34" charset="77"/>
              </a:rPr>
              <a:t>Vaccination Uptake - Adults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222ADC6-45CA-390D-E819-82562A66C0C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3411" y="1017725"/>
            <a:ext cx="7917177" cy="2554937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EC4B2671-04B2-707D-C02A-989C83B9CE52}"/>
              </a:ext>
            </a:extLst>
          </p:cNvPr>
          <p:cNvSpPr txBox="1"/>
          <p:nvPr/>
        </p:nvSpPr>
        <p:spPr>
          <a:xfrm>
            <a:off x="593533" y="4029862"/>
            <a:ext cx="8066685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kern="0" dirty="0">
                <a:effectLst/>
                <a:latin typeface="Montserrat" pitchFamily="2" charset="77"/>
                <a:ea typeface="Times New Roman" panose="02020603050405020304" pitchFamily="18" charset="0"/>
              </a:rPr>
              <a:t>On average across the four countries, 46.5% had received a flu vaccine in the last year and 64.0% had received at least three doses of a COVID-19 vaccine. </a:t>
            </a:r>
          </a:p>
        </p:txBody>
      </p:sp>
    </p:spTree>
    <p:extLst>
      <p:ext uri="{BB962C8B-B14F-4D97-AF65-F5344CB8AC3E}">
        <p14:creationId xmlns:p14="http://schemas.microsoft.com/office/powerpoint/2010/main" val="203854959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8571C0-B1F5-7E61-3082-642D99308C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3225" y="445025"/>
            <a:ext cx="5876418" cy="572700"/>
          </a:xfrm>
        </p:spPr>
        <p:txBody>
          <a:bodyPr/>
          <a:lstStyle/>
          <a:p>
            <a:r>
              <a:rPr lang="en-US" dirty="0">
                <a:latin typeface="Arial Rounded MT Bold" panose="020F0704030504030204" pitchFamily="34" charset="77"/>
              </a:rPr>
              <a:t>Vaccination Uptake – Children 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B7A7DAE-23FB-2911-CFA6-294DD840BEE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82824" y="3877931"/>
            <a:ext cx="7717500" cy="1149664"/>
          </a:xfrm>
        </p:spPr>
        <p:txBody>
          <a:bodyPr/>
          <a:lstStyle/>
          <a:p>
            <a:pPr marL="114300" indent="0">
              <a:buNone/>
            </a:pPr>
            <a:r>
              <a:rPr lang="en-US" sz="1600" kern="0" dirty="0">
                <a:effectLst/>
                <a:latin typeface="Montserrat" pitchFamily="2" charset="77"/>
                <a:ea typeface="Times New Roman" panose="02020603050405020304" pitchFamily="18" charset="0"/>
              </a:rPr>
              <a:t>Across the four countries, 43.0% of children aged 1-18 had at least one dose of a COVID-19 vaccine, 57.9% of those aged 13-18 had received the HPV vaccine, and 88.0% of those aged 2-6 had the MMR vaccine.</a:t>
            </a:r>
            <a:endParaRPr lang="en-US" sz="1600" dirty="0">
              <a:latin typeface="Montserrat" pitchFamily="2" charset="77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70E8804-8E8B-3518-0819-D530A24A296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22788" y="1156873"/>
            <a:ext cx="6319520" cy="25819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194980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95CA47-8A4A-3DA8-1219-7EAF85AB19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5001" y="245692"/>
            <a:ext cx="6124897" cy="572700"/>
          </a:xfrm>
        </p:spPr>
        <p:txBody>
          <a:bodyPr/>
          <a:lstStyle/>
          <a:p>
            <a:r>
              <a:rPr lang="en-US" b="1" dirty="0">
                <a:latin typeface="Arial Rounded MT Bold" panose="020F0704030504030204" pitchFamily="34" charset="77"/>
              </a:rPr>
              <a:t>Vaccine Confidence 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6D9B078-1068-46DB-6333-CF5E473F167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0" y="3953758"/>
            <a:ext cx="9143999" cy="944050"/>
          </a:xfrm>
        </p:spPr>
        <p:txBody>
          <a:bodyPr/>
          <a:lstStyle/>
          <a:p>
            <a:r>
              <a:rPr lang="en-US" sz="1800" kern="0" dirty="0">
                <a:effectLst/>
                <a:latin typeface="Montserrat" pitchFamily="2" charset="77"/>
                <a:ea typeface="Times New Roman" panose="02020603050405020304" pitchFamily="18" charset="0"/>
              </a:rPr>
              <a:t>Vaccine confidence ranged from 66.3% in the USA to 86.9% in Mexico. </a:t>
            </a:r>
          </a:p>
          <a:p>
            <a:r>
              <a:rPr lang="en-US" sz="1800" dirty="0">
                <a:latin typeface="Montserrat" pitchFamily="2" charset="77"/>
                <a:ea typeface="Times New Roman" panose="02020603050405020304" pitchFamily="18" charset="0"/>
              </a:rPr>
              <a:t>COVID-19 vaccination intent ranged from 44.2% in the USA to 85.9% in Mexico. </a:t>
            </a:r>
            <a:endParaRPr lang="en-US" sz="1800" kern="0" dirty="0">
              <a:effectLst/>
              <a:latin typeface="Montserrat" pitchFamily="2" charset="77"/>
              <a:ea typeface="Times New Roman" panose="02020603050405020304" pitchFamily="18" charset="0"/>
            </a:endParaRPr>
          </a:p>
          <a:p>
            <a:pPr marL="114300" indent="0">
              <a:buNone/>
            </a:pPr>
            <a:endParaRPr lang="en-US" sz="1800" kern="0" dirty="0">
              <a:effectLst/>
              <a:latin typeface="Montserrat" pitchFamily="2" charset="77"/>
              <a:ea typeface="Times New Roman" panose="02020603050405020304" pitchFamily="18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E50C448-BA19-FC14-24BC-16074FF58A1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44539" y="818391"/>
            <a:ext cx="5070931" cy="30423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805227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DEB8E9-23F2-BC78-FA74-4193BFA657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4482" y="302426"/>
            <a:ext cx="7496497" cy="572700"/>
          </a:xfrm>
        </p:spPr>
        <p:txBody>
          <a:bodyPr/>
          <a:lstStyle/>
          <a:p>
            <a:r>
              <a:rPr lang="en-US" sz="1600" b="1" kern="0" dirty="0">
                <a:effectLst/>
                <a:latin typeface="Arial Rounded MT Bold" panose="020F0704030504030204" pitchFamily="34" charset="77"/>
                <a:ea typeface="Ayuthaya" pitchFamily="2" charset="-34"/>
                <a:cs typeface="AL BAYAN PLAIN" pitchFamily="2" charset="-78"/>
              </a:rPr>
              <a:t>Associations between health system engagement and health security and vaccine uptake: Adults</a:t>
            </a:r>
            <a:endParaRPr lang="en-US" sz="1600" b="1" dirty="0">
              <a:latin typeface="Arial Rounded MT Bold" panose="020F0704030504030204" pitchFamily="34" charset="77"/>
              <a:ea typeface="Ayuthaya" pitchFamily="2" charset="-34"/>
              <a:cs typeface="AL BAYAN PLAIN" pitchFamily="2" charset="-78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767272A-9CDF-A4B1-3063-1C842709A75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47461" y="875126"/>
            <a:ext cx="4888271" cy="2037142"/>
          </a:xfrm>
          <a:prstGeom prst="rect">
            <a:avLst/>
          </a:prstGeom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46AE571-8201-2EE0-23B9-51A3D5522E6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0" y="2914987"/>
            <a:ext cx="9074425" cy="1751551"/>
          </a:xfrm>
        </p:spPr>
        <p:txBody>
          <a:bodyPr/>
          <a:lstStyle/>
          <a:p>
            <a:pPr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sz="1300" dirty="0">
                <a:effectLst/>
                <a:latin typeface="Montserrat" pitchFamily="2" charset="77"/>
                <a:ea typeface="Times New Roman" panose="02020603050405020304" pitchFamily="18" charset="0"/>
              </a:rPr>
              <a:t>Having received </a:t>
            </a:r>
            <a:r>
              <a:rPr lang="en-US" sz="1300" b="0" i="0" dirty="0">
                <a:solidFill>
                  <a:srgbClr val="040C28"/>
                </a:solidFill>
                <a:effectLst/>
                <a:latin typeface="Montserrat" pitchFamily="2" charset="77"/>
              </a:rPr>
              <a:t>≥3</a:t>
            </a:r>
            <a:r>
              <a:rPr lang="en-US" sz="1300" b="0" i="0" dirty="0">
                <a:solidFill>
                  <a:srgbClr val="040C28"/>
                </a:solidFill>
                <a:effectLst/>
                <a:latin typeface="Google Sans"/>
              </a:rPr>
              <a:t> </a:t>
            </a:r>
            <a:r>
              <a:rPr lang="en-US" sz="1300" dirty="0">
                <a:effectLst/>
                <a:latin typeface="Montserrat" pitchFamily="2" charset="77"/>
                <a:ea typeface="Times New Roman" panose="02020603050405020304" pitchFamily="18" charset="0"/>
              </a:rPr>
              <a:t>preventive health services in the last year associated with COVID-19 and flu vaccination in all four countries. </a:t>
            </a:r>
          </a:p>
          <a:p>
            <a:pPr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sz="1300" dirty="0">
                <a:latin typeface="Montserrat" pitchFamily="2" charset="77"/>
                <a:ea typeface="Times New Roman" panose="02020603050405020304" pitchFamily="18" charset="0"/>
              </a:rPr>
              <a:t>H</a:t>
            </a:r>
            <a:r>
              <a:rPr lang="en-US" sz="1300" dirty="0">
                <a:effectLst/>
                <a:latin typeface="Montserrat" pitchFamily="2" charset="77"/>
                <a:ea typeface="Times New Roman" panose="02020603050405020304" pitchFamily="18" charset="0"/>
              </a:rPr>
              <a:t>aving 3+ health care visits in the last year was associated with greater uptake COVID-19 and flu vaccines in all countries except Italy. </a:t>
            </a:r>
          </a:p>
          <a:p>
            <a:pPr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sz="1300" dirty="0">
                <a:effectLst/>
                <a:latin typeface="Montserrat" pitchFamily="2" charset="77"/>
                <a:ea typeface="Times New Roman" panose="02020603050405020304" pitchFamily="18" charset="0"/>
              </a:rPr>
              <a:t>Having a usual source of care had strong associations with flu vaccination (but not COVID-19).</a:t>
            </a:r>
          </a:p>
          <a:p>
            <a:pPr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sz="1300" dirty="0">
                <a:effectLst/>
                <a:latin typeface="Montserrat" pitchFamily="2" charset="77"/>
                <a:ea typeface="Times New Roman" panose="02020603050405020304" pitchFamily="18" charset="0"/>
              </a:rPr>
              <a:t>Health security improved adult vaccination uptake in Italy (flu and COVID-19) and the USA (COVID-19). </a:t>
            </a:r>
          </a:p>
          <a:p>
            <a:pPr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sz="1300" dirty="0">
                <a:effectLst/>
                <a:latin typeface="Montserrat" pitchFamily="2" charset="77"/>
                <a:ea typeface="Times New Roman" panose="02020603050405020304" pitchFamily="18" charset="0"/>
              </a:rPr>
              <a:t>Adjusted associations are stronger for flu than for the COVID-19 vaccine</a:t>
            </a:r>
          </a:p>
          <a:p>
            <a:pPr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endParaRPr lang="en-US" sz="1300" dirty="0">
              <a:effectLst/>
              <a:latin typeface="Montserrat" pitchFamily="2" charset="77"/>
              <a:ea typeface="Times New Roman" panose="02020603050405020304" pitchFamily="18" charset="0"/>
            </a:endParaRPr>
          </a:p>
          <a:p>
            <a:pPr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endParaRPr lang="en-US" sz="1300" dirty="0">
              <a:latin typeface="Montserrat" pitchFamily="2" charset="77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39EFB4E-0418-1242-8658-AA0393CED427}"/>
              </a:ext>
            </a:extLst>
          </p:cNvPr>
          <p:cNvSpPr/>
          <p:nvPr/>
        </p:nvSpPr>
        <p:spPr>
          <a:xfrm>
            <a:off x="2047461" y="1037138"/>
            <a:ext cx="2217693" cy="411173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3E09442-7356-1B11-74B8-6807F28C7C5D}"/>
              </a:ext>
            </a:extLst>
          </p:cNvPr>
          <p:cNvSpPr/>
          <p:nvPr/>
        </p:nvSpPr>
        <p:spPr>
          <a:xfrm>
            <a:off x="4572000" y="1037138"/>
            <a:ext cx="2319753" cy="411173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D7A1C05-8F58-FDB5-BA18-250FA6661261}"/>
              </a:ext>
            </a:extLst>
          </p:cNvPr>
          <p:cNvSpPr/>
          <p:nvPr/>
        </p:nvSpPr>
        <p:spPr>
          <a:xfrm>
            <a:off x="2047461" y="1610324"/>
            <a:ext cx="2217693" cy="23688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19FC7CA5-D1C7-01C7-B404-575F9259EFD0}"/>
              </a:ext>
            </a:extLst>
          </p:cNvPr>
          <p:cNvSpPr/>
          <p:nvPr/>
        </p:nvSpPr>
        <p:spPr>
          <a:xfrm>
            <a:off x="4572000" y="1618931"/>
            <a:ext cx="2319753" cy="236889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5C8F9895-AB9B-0DCC-09DC-1B1B3F9DFA6B}"/>
              </a:ext>
            </a:extLst>
          </p:cNvPr>
          <p:cNvSpPr/>
          <p:nvPr/>
        </p:nvSpPr>
        <p:spPr>
          <a:xfrm>
            <a:off x="2047461" y="1902443"/>
            <a:ext cx="2217693" cy="37435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E80CAA5E-DEE0-A538-9AD4-BB34DB92CEB1}"/>
              </a:ext>
            </a:extLst>
          </p:cNvPr>
          <p:cNvSpPr/>
          <p:nvPr/>
        </p:nvSpPr>
        <p:spPr>
          <a:xfrm>
            <a:off x="2047461" y="2413750"/>
            <a:ext cx="2217693" cy="9650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A38E2B2F-2E34-813B-89A2-F2498B66A4C1}"/>
              </a:ext>
            </a:extLst>
          </p:cNvPr>
          <p:cNvSpPr/>
          <p:nvPr/>
        </p:nvSpPr>
        <p:spPr>
          <a:xfrm>
            <a:off x="4572000" y="2605177"/>
            <a:ext cx="2319753" cy="9614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336C01F8-FC05-83D8-882A-AD1E910312D8}"/>
              </a:ext>
            </a:extLst>
          </p:cNvPr>
          <p:cNvSpPr/>
          <p:nvPr/>
        </p:nvSpPr>
        <p:spPr>
          <a:xfrm>
            <a:off x="4571999" y="2389095"/>
            <a:ext cx="2319753" cy="9614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394303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B0554534-FF1D-AF99-9A81-F252D8D0BB9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5471" y="1039149"/>
            <a:ext cx="4590385" cy="375056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672BCB5-648F-1B83-9021-38B39FD76D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3224" y="391235"/>
            <a:ext cx="7357349" cy="572700"/>
          </a:xfrm>
        </p:spPr>
        <p:txBody>
          <a:bodyPr/>
          <a:lstStyle/>
          <a:p>
            <a:r>
              <a:rPr lang="en-US" sz="1600" b="1" kern="0" dirty="0">
                <a:effectLst/>
                <a:latin typeface="Arial Rounded MT Bold" panose="020F0704030504030204" pitchFamily="34" charset="77"/>
                <a:ea typeface="Times New Roman" panose="02020603050405020304" pitchFamily="18" charset="0"/>
              </a:rPr>
              <a:t>Associations between health system engagement and health security and vaccine uptake: Children</a:t>
            </a:r>
            <a:endParaRPr lang="en-US" sz="1600" dirty="0">
              <a:latin typeface="Arial Rounded MT Bold" panose="020F0704030504030204" pitchFamily="34" charset="77"/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020456F-2BB4-F755-F18E-FF6B5DBC607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840224" y="1121664"/>
            <a:ext cx="3590526" cy="3447061"/>
          </a:xfrm>
        </p:spPr>
        <p:txBody>
          <a:bodyPr/>
          <a:lstStyle/>
          <a:p>
            <a:r>
              <a:rPr lang="en-US" sz="1400" dirty="0">
                <a:latin typeface="Montserrat" pitchFamily="2" charset="77"/>
                <a:ea typeface="Times New Roman" panose="02020603050405020304" pitchFamily="18" charset="0"/>
              </a:rPr>
              <a:t>H</a:t>
            </a:r>
            <a:r>
              <a:rPr lang="en-US" sz="1400" dirty="0">
                <a:effectLst/>
                <a:latin typeface="Montserrat" pitchFamily="2" charset="77"/>
                <a:ea typeface="Times New Roman" panose="02020603050405020304" pitchFamily="18" charset="0"/>
              </a:rPr>
              <a:t>ealth security had a statistically significant association with COVID-19 vaccination (</a:t>
            </a:r>
            <a:r>
              <a:rPr lang="en-US" sz="1400" dirty="0" err="1">
                <a:effectLst/>
                <a:latin typeface="Montserrat" pitchFamily="2" charset="77"/>
                <a:ea typeface="Times New Roman" panose="02020603050405020304" pitchFamily="18" charset="0"/>
              </a:rPr>
              <a:t>aRR</a:t>
            </a:r>
            <a:r>
              <a:rPr lang="en-US" sz="1400" dirty="0">
                <a:effectLst/>
                <a:latin typeface="Montserrat" pitchFamily="2" charset="77"/>
                <a:ea typeface="Times New Roman" panose="02020603050405020304" pitchFamily="18" charset="0"/>
              </a:rPr>
              <a:t>=1.11)</a:t>
            </a:r>
          </a:p>
          <a:p>
            <a:endParaRPr lang="en-US" sz="1400" dirty="0">
              <a:latin typeface="Montserrat" pitchFamily="2" charset="77"/>
              <a:ea typeface="Times New Roman" panose="02020603050405020304" pitchFamily="18" charset="0"/>
            </a:endParaRPr>
          </a:p>
          <a:p>
            <a:r>
              <a:rPr lang="en-US" sz="1400" dirty="0">
                <a:latin typeface="Montserrat" pitchFamily="2" charset="77"/>
                <a:ea typeface="Times New Roman" panose="02020603050405020304" pitchFamily="18" charset="0"/>
              </a:rPr>
              <a:t>H</a:t>
            </a:r>
            <a:r>
              <a:rPr lang="en-US" sz="1400" dirty="0">
                <a:effectLst/>
                <a:latin typeface="Montserrat" pitchFamily="2" charset="77"/>
                <a:ea typeface="Times New Roman" panose="02020603050405020304" pitchFamily="18" charset="0"/>
              </a:rPr>
              <a:t>aving a usual source of care was associated with HPV vaccine uptake (</a:t>
            </a:r>
            <a:r>
              <a:rPr lang="en-US" sz="1400" dirty="0" err="1">
                <a:effectLst/>
                <a:latin typeface="Montserrat" pitchFamily="2" charset="77"/>
                <a:ea typeface="Times New Roman" panose="02020603050405020304" pitchFamily="18" charset="0"/>
              </a:rPr>
              <a:t>aRR</a:t>
            </a:r>
            <a:r>
              <a:rPr lang="en-US" sz="1400" dirty="0">
                <a:effectLst/>
                <a:latin typeface="Montserrat" pitchFamily="2" charset="77"/>
                <a:ea typeface="Times New Roman" panose="02020603050405020304" pitchFamily="18" charset="0"/>
              </a:rPr>
              <a:t>=1.34)</a:t>
            </a:r>
          </a:p>
          <a:p>
            <a:endParaRPr lang="en-US" sz="1400" dirty="0">
              <a:latin typeface="Montserrat" pitchFamily="2" charset="77"/>
            </a:endParaRPr>
          </a:p>
        </p:txBody>
      </p:sp>
      <p:sp>
        <p:nvSpPr>
          <p:cNvPr id="6" name="Frame 5">
            <a:extLst>
              <a:ext uri="{FF2B5EF4-FFF2-40B4-BE49-F238E27FC236}">
                <a16:creationId xmlns:a16="http://schemas.microsoft.com/office/drawing/2014/main" id="{6E1E6299-DEBB-8097-F81E-1069C102A5ED}"/>
              </a:ext>
            </a:extLst>
          </p:cNvPr>
          <p:cNvSpPr/>
          <p:nvPr/>
        </p:nvSpPr>
        <p:spPr>
          <a:xfrm>
            <a:off x="237746" y="3795516"/>
            <a:ext cx="4422742" cy="202518"/>
          </a:xfrm>
          <a:prstGeom prst="fram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7" name="Frame 6">
            <a:extLst>
              <a:ext uri="{FF2B5EF4-FFF2-40B4-BE49-F238E27FC236}">
                <a16:creationId xmlns:a16="http://schemas.microsoft.com/office/drawing/2014/main" id="{FE299ACF-8E30-3923-EAF5-B806E132F540}"/>
              </a:ext>
            </a:extLst>
          </p:cNvPr>
          <p:cNvSpPr/>
          <p:nvPr/>
        </p:nvSpPr>
        <p:spPr>
          <a:xfrm>
            <a:off x="237746" y="3183487"/>
            <a:ext cx="4422743" cy="202518"/>
          </a:xfrm>
          <a:prstGeom prst="fram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337519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32662A5C-A73A-3311-8114-4908BC28153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1920" y="731660"/>
            <a:ext cx="7772400" cy="3554075"/>
          </a:xfrm>
          <a:prstGeom prst="rect">
            <a:avLst/>
          </a:prstGeom>
        </p:spPr>
      </p:pic>
      <p:sp>
        <p:nvSpPr>
          <p:cNvPr id="5" name="Frame 4">
            <a:extLst>
              <a:ext uri="{FF2B5EF4-FFF2-40B4-BE49-F238E27FC236}">
                <a16:creationId xmlns:a16="http://schemas.microsoft.com/office/drawing/2014/main" id="{78FE2E9A-5E9E-E2FE-5953-C87BAFC4127E}"/>
              </a:ext>
            </a:extLst>
          </p:cNvPr>
          <p:cNvSpPr/>
          <p:nvPr/>
        </p:nvSpPr>
        <p:spPr>
          <a:xfrm>
            <a:off x="121920" y="1511597"/>
            <a:ext cx="3878580" cy="146428"/>
          </a:xfrm>
          <a:prstGeom prst="fram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" name="Frame 5">
            <a:extLst>
              <a:ext uri="{FF2B5EF4-FFF2-40B4-BE49-F238E27FC236}">
                <a16:creationId xmlns:a16="http://schemas.microsoft.com/office/drawing/2014/main" id="{E165AA56-854C-1E3B-5B9A-CC6F9A3DF465}"/>
              </a:ext>
            </a:extLst>
          </p:cNvPr>
          <p:cNvSpPr/>
          <p:nvPr/>
        </p:nvSpPr>
        <p:spPr>
          <a:xfrm>
            <a:off x="129540" y="3386117"/>
            <a:ext cx="3878580" cy="146428"/>
          </a:xfrm>
          <a:prstGeom prst="fram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5988A5E-F2C8-FDD6-80D6-F5B43DCAC4D0}"/>
              </a:ext>
            </a:extLst>
          </p:cNvPr>
          <p:cNvSpPr/>
          <p:nvPr/>
        </p:nvSpPr>
        <p:spPr>
          <a:xfrm>
            <a:off x="121920" y="3642580"/>
            <a:ext cx="3794760" cy="29718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824F2715-6366-5F20-E967-11BE92900F65}"/>
              </a:ext>
            </a:extLst>
          </p:cNvPr>
          <p:cNvSpPr/>
          <p:nvPr/>
        </p:nvSpPr>
        <p:spPr>
          <a:xfrm>
            <a:off x="4099560" y="3642580"/>
            <a:ext cx="3794760" cy="29718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Frame 13">
            <a:extLst>
              <a:ext uri="{FF2B5EF4-FFF2-40B4-BE49-F238E27FC236}">
                <a16:creationId xmlns:a16="http://schemas.microsoft.com/office/drawing/2014/main" id="{F9D846CA-0552-BCEC-0271-237C0847FA1B}"/>
              </a:ext>
            </a:extLst>
          </p:cNvPr>
          <p:cNvSpPr/>
          <p:nvPr/>
        </p:nvSpPr>
        <p:spPr>
          <a:xfrm>
            <a:off x="4057650" y="3404054"/>
            <a:ext cx="3878580" cy="146428"/>
          </a:xfrm>
          <a:prstGeom prst="fram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F37D73C5-5562-17F0-4334-CD8E6B401965}"/>
              </a:ext>
            </a:extLst>
          </p:cNvPr>
          <p:cNvSpPr txBox="1"/>
          <p:nvPr/>
        </p:nvSpPr>
        <p:spPr>
          <a:xfrm>
            <a:off x="0" y="4281869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dirty="0">
                <a:effectLst/>
                <a:latin typeface="Montserrat" pitchFamily="2" charset="77"/>
                <a:ea typeface="Times New Roman" panose="02020603050405020304" pitchFamily="18" charset="0"/>
              </a:rPr>
              <a:t>Health security is associated with both vaccine confidence measures in all countries except Mexico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dirty="0">
                <a:effectLst/>
                <a:latin typeface="Montserrat" pitchFamily="2" charset="77"/>
                <a:ea typeface="Times New Roman" panose="02020603050405020304" pitchFamily="18" charset="0"/>
              </a:rPr>
              <a:t>Having a usual source of care is associated with improved vaccine confidence and COVID-19 vaccine intent in Italy and Mexico</a:t>
            </a:r>
            <a:endParaRPr lang="en-US" sz="1200" dirty="0">
              <a:latin typeface="Montserrat" pitchFamily="2" charset="77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213982AA-7B53-C236-3805-F77545C20E4A}"/>
              </a:ext>
            </a:extLst>
          </p:cNvPr>
          <p:cNvSpPr/>
          <p:nvPr/>
        </p:nvSpPr>
        <p:spPr>
          <a:xfrm>
            <a:off x="121920" y="2626645"/>
            <a:ext cx="3794760" cy="29718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E48BDB61-B9F2-E5DE-3D2F-8F85FB6D53D9}"/>
              </a:ext>
            </a:extLst>
          </p:cNvPr>
          <p:cNvSpPr/>
          <p:nvPr/>
        </p:nvSpPr>
        <p:spPr>
          <a:xfrm>
            <a:off x="4057650" y="2669677"/>
            <a:ext cx="3794760" cy="25414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C1B2A0F6-79F9-BE19-BF76-9E352F548DC8}"/>
              </a:ext>
            </a:extLst>
          </p:cNvPr>
          <p:cNvSpPr txBox="1"/>
          <p:nvPr/>
        </p:nvSpPr>
        <p:spPr>
          <a:xfrm>
            <a:off x="129096" y="242457"/>
            <a:ext cx="8016239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kern="0" dirty="0">
                <a:effectLst/>
                <a:latin typeface="Arial Rounded MT Bold" panose="020F0704030504030204" pitchFamily="34" charset="77"/>
                <a:ea typeface="Times New Roman" panose="02020603050405020304" pitchFamily="18" charset="0"/>
              </a:rPr>
              <a:t>Associations between health system engagement and health security and vaccine confidence and intent</a:t>
            </a:r>
            <a:r>
              <a:rPr lang="en-US" dirty="0">
                <a:effectLst/>
                <a:latin typeface="Arial Rounded MT Bold" panose="020F0704030504030204" pitchFamily="34" charset="77"/>
              </a:rPr>
              <a:t> </a:t>
            </a:r>
            <a:endParaRPr lang="en-US" dirty="0">
              <a:latin typeface="Arial Rounded MT Bold" panose="020F0704030504030204" pitchFamily="34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119859309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F5DF8AD-4919-891F-BB44-A399E215F48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0" y="923850"/>
            <a:ext cx="9144000" cy="3295800"/>
          </a:xfrm>
        </p:spPr>
        <p:txBody>
          <a:bodyPr/>
          <a:lstStyle/>
          <a:p>
            <a:pPr>
              <a:spcBef>
                <a:spcPts val="300"/>
              </a:spcBef>
              <a:spcAft>
                <a:spcPts val="300"/>
              </a:spcAft>
            </a:pPr>
            <a:r>
              <a:rPr lang="en-US" sz="1400" dirty="0">
                <a:effectLst/>
                <a:latin typeface="Montserrat" pitchFamily="2" charset="77"/>
                <a:ea typeface="Times New Roman" panose="02020603050405020304" pitchFamily="18" charset="0"/>
              </a:rPr>
              <a:t>Being aged 65+ was positively associated with COVID-19 vaccination in all countries and with flu vaccination in all countries except Mexico</a:t>
            </a:r>
            <a:r>
              <a:rPr lang="en-US" sz="1400" dirty="0">
                <a:latin typeface="Montserrat" pitchFamily="2" charset="77"/>
                <a:ea typeface="Times New Roman" panose="02020603050405020304" pitchFamily="18" charset="0"/>
              </a:rPr>
              <a:t> </a:t>
            </a:r>
            <a:endParaRPr lang="en-US" sz="1700" dirty="0">
              <a:effectLst/>
              <a:latin typeface="Montserrat" pitchFamily="2" charset="77"/>
              <a:ea typeface="Times New Roman" panose="02020603050405020304" pitchFamily="18" charset="0"/>
            </a:endParaRPr>
          </a:p>
          <a:p>
            <a:pPr>
              <a:spcBef>
                <a:spcPts val="300"/>
              </a:spcBef>
              <a:spcAft>
                <a:spcPts val="300"/>
              </a:spcAft>
            </a:pPr>
            <a:r>
              <a:rPr lang="en-US" sz="1400" dirty="0">
                <a:effectLst/>
                <a:latin typeface="Montserrat" pitchFamily="2" charset="77"/>
                <a:ea typeface="Times New Roman" panose="02020603050405020304" pitchFamily="18" charset="0"/>
              </a:rPr>
              <a:t>Trust in scientists was a strong determinant of COVID-19 vaccination for adults in all countries and for child COVID-19 vaccination. </a:t>
            </a:r>
          </a:p>
          <a:p>
            <a:pPr>
              <a:spcBef>
                <a:spcPts val="300"/>
              </a:spcBef>
              <a:spcAft>
                <a:spcPts val="300"/>
              </a:spcAft>
            </a:pPr>
            <a:r>
              <a:rPr lang="en-US" sz="1400" dirty="0">
                <a:effectLst/>
                <a:latin typeface="Montserrat" pitchFamily="2" charset="77"/>
                <a:ea typeface="Times New Roman" panose="02020603050405020304" pitchFamily="18" charset="0"/>
              </a:rPr>
              <a:t>The probability of MMR vaccination was 16 percentage points higher (95% CI 2, 30) among children of respondents who reported trusting their national public health agency. </a:t>
            </a:r>
          </a:p>
          <a:p>
            <a:pPr>
              <a:spcBef>
                <a:spcPts val="300"/>
              </a:spcBef>
              <a:spcAft>
                <a:spcPts val="300"/>
              </a:spcAft>
            </a:pPr>
            <a:r>
              <a:rPr lang="en-US" sz="1400" dirty="0">
                <a:latin typeface="Montserrat" pitchFamily="2" charset="77"/>
                <a:ea typeface="Times New Roman" panose="02020603050405020304" pitchFamily="18" charset="0"/>
              </a:rPr>
              <a:t>Trust in science and trust in public health agency were strong predictors of child COVID-19 vaccination. </a:t>
            </a:r>
            <a:endParaRPr lang="en-US" sz="1400" dirty="0">
              <a:effectLst/>
              <a:latin typeface="Montserrat" pitchFamily="2" charset="77"/>
              <a:ea typeface="Times New Roman" panose="02020603050405020304" pitchFamily="18" charset="0"/>
            </a:endParaRPr>
          </a:p>
          <a:p>
            <a:pPr>
              <a:spcBef>
                <a:spcPts val="300"/>
              </a:spcBef>
              <a:spcAft>
                <a:spcPts val="300"/>
              </a:spcAft>
            </a:pPr>
            <a:r>
              <a:rPr lang="en-US" sz="1400" dirty="0">
                <a:effectLst/>
                <a:latin typeface="Montserrat" pitchFamily="2" charset="77"/>
                <a:ea typeface="Times New Roman" panose="02020603050405020304" pitchFamily="18" charset="0"/>
              </a:rPr>
              <a:t>Trusting the national public health agency also positively influenced adult flu and COVID-19 vaccination in the US and the UK</a:t>
            </a:r>
            <a:r>
              <a:rPr lang="en-US" sz="1400" dirty="0">
                <a:latin typeface="Montserrat" pitchFamily="2" charset="77"/>
                <a:ea typeface="Times New Roman" panose="02020603050405020304" pitchFamily="18" charset="0"/>
              </a:rPr>
              <a:t> </a:t>
            </a:r>
            <a:endParaRPr lang="en-US" sz="1400" dirty="0">
              <a:effectLst/>
              <a:latin typeface="Montserrat" pitchFamily="2" charset="77"/>
              <a:ea typeface="Times New Roman" panose="02020603050405020304" pitchFamily="18" charset="0"/>
            </a:endParaRPr>
          </a:p>
          <a:p>
            <a:pPr>
              <a:spcBef>
                <a:spcPts val="300"/>
              </a:spcBef>
              <a:spcAft>
                <a:spcPts val="300"/>
              </a:spcAft>
            </a:pPr>
            <a:r>
              <a:rPr lang="en-US" sz="1400" dirty="0">
                <a:effectLst/>
                <a:latin typeface="Montserrat" pitchFamily="2" charset="77"/>
                <a:ea typeface="Times New Roman" panose="02020603050405020304" pitchFamily="18" charset="0"/>
              </a:rPr>
              <a:t>Trust in scientists and the national public health agency were among the strongest determinants of vaccine confidence, though with varying effect sizes across the four countries. </a:t>
            </a:r>
          </a:p>
          <a:p>
            <a:pPr>
              <a:spcBef>
                <a:spcPts val="300"/>
              </a:spcBef>
              <a:spcAft>
                <a:spcPts val="300"/>
              </a:spcAft>
            </a:pPr>
            <a:r>
              <a:rPr lang="en-US" sz="1400" dirty="0">
                <a:latin typeface="Montserrat" pitchFamily="2" charset="77"/>
                <a:ea typeface="Times New Roman" panose="02020603050405020304" pitchFamily="18" charset="0"/>
              </a:rPr>
              <a:t>P</a:t>
            </a:r>
            <a:r>
              <a:rPr lang="en-US" sz="1400" kern="0" dirty="0">
                <a:effectLst/>
                <a:latin typeface="Montserrat" pitchFamily="2" charset="77"/>
                <a:ea typeface="Times New Roman" panose="02020603050405020304" pitchFamily="18" charset="0"/>
              </a:rPr>
              <a:t>olitical affiliation (measured in the UK and the US) influenced vaccine uptake, vaccine confidence, and COVID-19 vaccination intent. 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A4F5786A-AEAC-6B8B-159E-5672C7B979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4965" y="202978"/>
            <a:ext cx="7387283" cy="406622"/>
          </a:xfrm>
        </p:spPr>
        <p:txBody>
          <a:bodyPr/>
          <a:lstStyle/>
          <a:p>
            <a:r>
              <a:rPr lang="en-US" sz="2000" dirty="0">
                <a:latin typeface="Arial Rounded MT Bold" panose="020F0704030504030204" pitchFamily="34" charset="77"/>
                <a:ea typeface="Times New Roman" panose="02020603050405020304" pitchFamily="18" charset="0"/>
              </a:rPr>
              <a:t>D</a:t>
            </a:r>
            <a:r>
              <a:rPr lang="en-US" sz="2000" dirty="0">
                <a:effectLst/>
                <a:latin typeface="Arial Rounded MT Bold" panose="020F0704030504030204" pitchFamily="34" charset="77"/>
                <a:ea typeface="Times New Roman" panose="02020603050405020304" pitchFamily="18" charset="0"/>
              </a:rPr>
              <a:t>emographic and health-related factors were associated with vaccine uptake</a:t>
            </a:r>
            <a:endParaRPr lang="en-US" dirty="0">
              <a:latin typeface="Arial Rounded MT Bold" panose="020F0704030504030204" pitchFamily="34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96595024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2DE425-60AF-8F04-0044-D19C256077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rial Rounded MT Bold" panose="020F0704030504030204" pitchFamily="34" charset="77"/>
              </a:rPr>
              <a:t>Limitations 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F1C890B-63A5-EE75-D132-C6CF310E3A7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0" y="1017725"/>
            <a:ext cx="9144000" cy="3680750"/>
          </a:xfrm>
        </p:spPr>
        <p:txBody>
          <a:bodyPr/>
          <a:lstStyle/>
          <a:p>
            <a:pPr marL="171450" indent="-171450">
              <a:spcBef>
                <a:spcPts val="600"/>
              </a:spcBef>
              <a:spcAft>
                <a:spcPts val="600"/>
              </a:spcAft>
            </a:pPr>
            <a:r>
              <a:rPr lang="en-US" sz="1400" dirty="0">
                <a:effectLst/>
                <a:latin typeface="Montserrat" pitchFamily="2" charset="77"/>
                <a:ea typeface="Times New Roman" panose="02020603050405020304" pitchFamily="18" charset="0"/>
              </a:rPr>
              <a:t>We assumed the reported healthcare experience in the last year to be representative of healthcare received in recent years. </a:t>
            </a:r>
          </a:p>
          <a:p>
            <a:pPr marL="171450" indent="-171450">
              <a:spcBef>
                <a:spcPts val="600"/>
              </a:spcBef>
              <a:spcAft>
                <a:spcPts val="600"/>
              </a:spcAft>
            </a:pPr>
            <a:r>
              <a:rPr lang="en-US" sz="1400" dirty="0">
                <a:effectLst/>
                <a:latin typeface="Montserrat" pitchFamily="2" charset="77"/>
                <a:ea typeface="Times New Roman" panose="02020603050405020304" pitchFamily="18" charset="0"/>
              </a:rPr>
              <a:t>Self-reported vaccine uptake may be influenced by social desirability bias. </a:t>
            </a:r>
          </a:p>
          <a:p>
            <a:pPr marL="171450" indent="-171450">
              <a:spcBef>
                <a:spcPts val="600"/>
              </a:spcBef>
              <a:spcAft>
                <a:spcPts val="600"/>
              </a:spcAft>
            </a:pPr>
            <a:r>
              <a:rPr lang="en-US" sz="1400" dirty="0">
                <a:effectLst/>
                <a:latin typeface="Montserrat" pitchFamily="2" charset="77"/>
                <a:ea typeface="Times New Roman" panose="02020603050405020304" pitchFamily="18" charset="0"/>
              </a:rPr>
              <a:t>Health system engagement of parents may not fully capture the engagement relevant to children (e.g., through school-based programs)</a:t>
            </a:r>
          </a:p>
          <a:p>
            <a:pPr marL="171450" indent="-171450">
              <a:spcBef>
                <a:spcPts val="600"/>
              </a:spcBef>
              <a:spcAft>
                <a:spcPts val="600"/>
              </a:spcAft>
            </a:pPr>
            <a:r>
              <a:rPr lang="en-US" sz="1400" dirty="0">
                <a:effectLst/>
                <a:latin typeface="Montserrat" pitchFamily="2" charset="77"/>
                <a:ea typeface="Times New Roman" panose="02020603050405020304" pitchFamily="18" charset="0"/>
              </a:rPr>
              <a:t>Vaccine policies differ between countries and may have impacted inter-country comparisons (e.g., differences in the timeline for introducing HPV vaccination; vaccination requirements for school enrollment). </a:t>
            </a:r>
          </a:p>
          <a:p>
            <a:pPr marL="171450" indent="-171450">
              <a:spcBef>
                <a:spcPts val="600"/>
              </a:spcBef>
              <a:spcAft>
                <a:spcPts val="600"/>
              </a:spcAft>
            </a:pPr>
            <a:r>
              <a:rPr lang="en-US" sz="1400" dirty="0">
                <a:effectLst/>
                <a:latin typeface="Montserrat" pitchFamily="2" charset="77"/>
                <a:ea typeface="Times New Roman" panose="02020603050405020304" pitchFamily="18" charset="0"/>
              </a:rPr>
              <a:t>Variations in health system characteristics, such as between publicly funded systems (UK and Italy) and multi-payer systems (US and Mexico), may have impacted inter-country comparisons.</a:t>
            </a:r>
          </a:p>
          <a:p>
            <a:pPr marL="171450" indent="-171450">
              <a:spcBef>
                <a:spcPts val="600"/>
              </a:spcBef>
              <a:spcAft>
                <a:spcPts val="600"/>
              </a:spcAft>
            </a:pPr>
            <a:r>
              <a:rPr lang="en-US" sz="1400" dirty="0">
                <a:solidFill>
                  <a:srgbClr val="000000"/>
                </a:solidFill>
                <a:effectLst/>
                <a:latin typeface="Montserrat" pitchFamily="2" charset="77"/>
                <a:ea typeface="Times New Roman" panose="02020603050405020304" pitchFamily="18" charset="0"/>
              </a:rPr>
              <a:t>Given that the same statistical models were repeated across multiple country subsamples and for multiple vaccine outcomes, there is a risk of Type I error from multiple testing. </a:t>
            </a:r>
            <a:endParaRPr lang="en-US" sz="1400" dirty="0">
              <a:effectLst/>
              <a:latin typeface="Montserrat" pitchFamily="2" charset="77"/>
              <a:ea typeface="Times New Roman" panose="02020603050405020304" pitchFamily="18" charset="0"/>
            </a:endParaRPr>
          </a:p>
          <a:p>
            <a:pPr marL="11430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610055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07A0B0-CCD8-4727-404B-C7557BB9AC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3224" y="627904"/>
            <a:ext cx="5642751" cy="572700"/>
          </a:xfrm>
        </p:spPr>
        <p:txBody>
          <a:bodyPr/>
          <a:lstStyle/>
          <a:p>
            <a:r>
              <a:rPr lang="en-US" dirty="0">
                <a:latin typeface="Arial Rounded MT Bold" panose="020F0704030504030204" pitchFamily="34" charset="77"/>
              </a:rPr>
              <a:t>Conclusion  and Implications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80A5881-D73B-38FA-46EF-1FEEAE59026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0" y="1404990"/>
            <a:ext cx="9144000" cy="3295800"/>
          </a:xfrm>
        </p:spPr>
        <p:txBody>
          <a:bodyPr/>
          <a:lstStyle/>
          <a:p>
            <a:pPr marL="342900" marR="0" lvl="0" indent="-342900">
              <a:lnSpc>
                <a:spcPct val="115000"/>
              </a:lnSpc>
              <a:buFont typeface="Arial" panose="020B0604020202020204" pitchFamily="34" charset="0"/>
              <a:buChar char="•"/>
            </a:pPr>
            <a:r>
              <a:rPr lang="en-US" sz="1400" kern="100" dirty="0">
                <a:effectLst/>
                <a:latin typeface="Montserrat" pitchFamily="2" charset="77"/>
                <a:ea typeface="Aptos" panose="020B0004020202020204" pitchFamily="34" charset="0"/>
                <a:cs typeface="Times New Roman" panose="02020603050405020304" pitchFamily="18" charset="0"/>
              </a:rPr>
              <a:t>Health system engagement and health security are positively associated with vaccine uptake, confidence, and intent, but the strength of these relationships varies by country.  </a:t>
            </a:r>
          </a:p>
          <a:p>
            <a:pPr marL="742950" marR="0" lvl="1" indent="-285750">
              <a:lnSpc>
                <a:spcPct val="115000"/>
              </a:lnSpc>
              <a:buFont typeface="Courier New" panose="02070309020205020404" pitchFamily="49" charset="0"/>
              <a:buChar char="o"/>
            </a:pPr>
            <a:r>
              <a:rPr lang="en-US" kern="100" dirty="0">
                <a:effectLst/>
                <a:latin typeface="Montserrat" pitchFamily="2" charset="77"/>
                <a:ea typeface="Aptos" panose="020B0004020202020204" pitchFamily="34" charset="0"/>
                <a:cs typeface="Times New Roman" panose="02020603050405020304" pitchFamily="18" charset="0"/>
              </a:rPr>
              <a:t>Implication: </a:t>
            </a:r>
            <a:r>
              <a:rPr lang="en-US" kern="0" dirty="0">
                <a:effectLst/>
                <a:latin typeface="Montserrat" pitchFamily="2" charset="77"/>
                <a:ea typeface="Times New Roman" panose="02020603050405020304" pitchFamily="18" charset="0"/>
                <a:cs typeface="Times New Roman" panose="02020603050405020304" pitchFamily="18" charset="0"/>
              </a:rPr>
              <a:t>Programs and policies aimed at ensuring continuity of care by strengthening BOTH public health and </a:t>
            </a:r>
            <a:r>
              <a:rPr lang="en-US" kern="0" dirty="0">
                <a:solidFill>
                  <a:srgbClr val="1F1F1F"/>
                </a:solidFill>
                <a:effectLst/>
                <a:latin typeface="Montserrat" pitchFamily="2" charset="77"/>
                <a:ea typeface="Times New Roman" panose="02020603050405020304" pitchFamily="18" charset="0"/>
                <a:cs typeface="Times New Roman" panose="02020603050405020304" pitchFamily="18" charset="0"/>
              </a:rPr>
              <a:t>primary health systems</a:t>
            </a:r>
            <a:r>
              <a:rPr lang="en-US" kern="0" dirty="0">
                <a:effectLst/>
                <a:latin typeface="Montserrat" pitchFamily="2" charset="77"/>
                <a:ea typeface="Times New Roman" panose="02020603050405020304" pitchFamily="18" charset="0"/>
                <a:cs typeface="Times New Roman" panose="02020603050405020304" pitchFamily="18" charset="0"/>
              </a:rPr>
              <a:t> may enhance vaccine uptake.</a:t>
            </a:r>
          </a:p>
          <a:p>
            <a:pPr marL="457200" marR="0" lvl="1" indent="0">
              <a:lnSpc>
                <a:spcPct val="115000"/>
              </a:lnSpc>
              <a:buNone/>
            </a:pPr>
            <a:endParaRPr lang="en-US" kern="100" dirty="0">
              <a:effectLst/>
              <a:latin typeface="Montserrat" pitchFamily="2" charset="77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15000"/>
              </a:lnSpc>
              <a:buFont typeface="Arial" panose="020B0604020202020204" pitchFamily="34" charset="0"/>
              <a:buChar char="•"/>
            </a:pPr>
            <a:r>
              <a:rPr lang="en-US" sz="1400" kern="100" dirty="0">
                <a:effectLst/>
                <a:latin typeface="Montserrat" pitchFamily="2" charset="77"/>
                <a:ea typeface="Aptos" panose="020B0004020202020204" pitchFamily="34" charset="0"/>
                <a:cs typeface="Times New Roman" panose="02020603050405020304" pitchFamily="18" charset="0"/>
              </a:rPr>
              <a:t>The association between health system engagement and Flu vaccination is stronger than for COVID-19 vaccination; uptake of COVID-19 vaccines is more influenced by political and socioeconomic factors compared to Flu vaccination.  </a:t>
            </a:r>
          </a:p>
          <a:p>
            <a:pPr marL="742950" marR="0" lvl="1" indent="-285750">
              <a:lnSpc>
                <a:spcPct val="115000"/>
              </a:lnSpc>
              <a:buFont typeface="Courier New" panose="02070309020205020404" pitchFamily="49" charset="0"/>
              <a:buChar char="o"/>
            </a:pPr>
            <a:r>
              <a:rPr lang="en-US" kern="100" dirty="0">
                <a:effectLst/>
                <a:latin typeface="Montserrat" pitchFamily="2" charset="77"/>
                <a:ea typeface="Aptos" panose="020B0004020202020204" pitchFamily="34" charset="0"/>
                <a:cs typeface="Times New Roman" panose="02020603050405020304" pitchFamily="18" charset="0"/>
              </a:rPr>
              <a:t>Implication: This </a:t>
            </a:r>
            <a:r>
              <a:rPr lang="en-US" kern="0" dirty="0">
                <a:effectLst/>
                <a:latin typeface="Montserrat" pitchFamily="2" charset="77"/>
                <a:ea typeface="Times New Roman" panose="02020603050405020304" pitchFamily="18" charset="0"/>
                <a:cs typeface="Times New Roman" panose="02020603050405020304" pitchFamily="18" charset="0"/>
              </a:rPr>
              <a:t>offers insights into the potential trajectory of COVID-19, However, sociopolitical factors exacerbating vaccine skepticism may dampen the potential effects of vaccine routinization.  </a:t>
            </a:r>
            <a:endParaRPr lang="en-US" kern="100" dirty="0">
              <a:effectLst/>
              <a:latin typeface="Montserrat" pitchFamily="2" charset="77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200000"/>
              </a:lnSpc>
              <a:buNone/>
            </a:pPr>
            <a:endParaRPr lang="en-US" sz="12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5523085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4" name="Google Shape;494;p61"/>
          <p:cNvSpPr txBox="1">
            <a:spLocks noGrp="1"/>
          </p:cNvSpPr>
          <p:nvPr>
            <p:ph type="title"/>
          </p:nvPr>
        </p:nvSpPr>
        <p:spPr>
          <a:xfrm>
            <a:off x="713225" y="445025"/>
            <a:ext cx="47115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latin typeface="Arial Rounded MT Bold" panose="020F0704030504030204" pitchFamily="34" charset="77"/>
              </a:rPr>
              <a:t>Background</a:t>
            </a:r>
            <a:endParaRPr dirty="0">
              <a:latin typeface="Arial Rounded MT Bold" panose="020F0704030504030204" pitchFamily="34" charset="77"/>
            </a:endParaRPr>
          </a:p>
        </p:txBody>
      </p:sp>
      <p:sp>
        <p:nvSpPr>
          <p:cNvPr id="495" name="Google Shape;495;p61"/>
          <p:cNvSpPr txBox="1">
            <a:spLocks noGrp="1"/>
          </p:cNvSpPr>
          <p:nvPr>
            <p:ph type="body" idx="1"/>
          </p:nvPr>
        </p:nvSpPr>
        <p:spPr>
          <a:xfrm>
            <a:off x="713225" y="1137210"/>
            <a:ext cx="7717500" cy="3295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71450" indent="-171450">
              <a:spcBef>
                <a:spcPts val="600"/>
              </a:spcBef>
              <a:spcAft>
                <a:spcPts val="600"/>
              </a:spcAft>
            </a:pPr>
            <a:r>
              <a:rPr lang="en-US" sz="1400" dirty="0">
                <a:latin typeface="Montserrat" pitchFamily="2" charset="77"/>
              </a:rPr>
              <a:t>Vaccines are an essential public health tool but potential benefits of are reduced due to vaccine hesitancy: </a:t>
            </a:r>
            <a:r>
              <a:rPr lang="en-US" sz="1400" i="1" dirty="0">
                <a:latin typeface="Montserrat" pitchFamily="2" charset="77"/>
              </a:rPr>
              <a:t>“delay in acceptance or refusal of vaccines despite availability of vaccination services” (WHO) </a:t>
            </a:r>
          </a:p>
          <a:p>
            <a:pPr marL="171450" indent="-171450">
              <a:spcBef>
                <a:spcPts val="600"/>
              </a:spcBef>
              <a:spcAft>
                <a:spcPts val="600"/>
              </a:spcAft>
            </a:pPr>
            <a:r>
              <a:rPr lang="en-US" sz="1400" i="1" dirty="0">
                <a:latin typeface="Montserrat" pitchFamily="2" charset="77"/>
              </a:rPr>
              <a:t>In 2012 the WHO’s </a:t>
            </a:r>
            <a:r>
              <a:rPr lang="en-US" sz="1400" b="0" i="0" dirty="0">
                <a:solidFill>
                  <a:srgbClr val="1F1F1F"/>
                </a:solidFill>
                <a:effectLst/>
                <a:latin typeface="Montserrat" pitchFamily="2" charset="77"/>
              </a:rPr>
              <a:t>Strategic Advisory Group of Experts on Immunization (SAGE) introduced the </a:t>
            </a:r>
            <a:r>
              <a:rPr lang="en-US" sz="1400" b="1" i="0" dirty="0">
                <a:solidFill>
                  <a:srgbClr val="1F1F1F"/>
                </a:solidFill>
                <a:effectLst/>
                <a:latin typeface="Montserrat" pitchFamily="2" charset="77"/>
              </a:rPr>
              <a:t>3C model of Vaccine Hesitancy: Confidence, Complacency, Convenience</a:t>
            </a:r>
            <a:endParaRPr lang="en-US" sz="1400" i="1" dirty="0">
              <a:latin typeface="Montserrat" pitchFamily="2" charset="77"/>
            </a:endParaRPr>
          </a:p>
          <a:p>
            <a:pPr marL="171450" indent="-171450">
              <a:spcBef>
                <a:spcPts val="600"/>
              </a:spcBef>
              <a:spcAft>
                <a:spcPts val="600"/>
              </a:spcAft>
            </a:pPr>
            <a:r>
              <a:rPr lang="en-US" sz="1400" dirty="0">
                <a:latin typeface="Montserrat" pitchFamily="2" charset="77"/>
              </a:rPr>
              <a:t>Vaccine hesitancy was recognized by the WHO as one of the top 1 global health threats in 2019.</a:t>
            </a:r>
            <a:endParaRPr lang="en-US" sz="1400" i="1" dirty="0">
              <a:latin typeface="Montserrat" pitchFamily="2" charset="77"/>
            </a:endParaRPr>
          </a:p>
          <a:p>
            <a:pPr marL="171450" indent="-171450">
              <a:spcBef>
                <a:spcPts val="600"/>
              </a:spcBef>
              <a:spcAft>
                <a:spcPts val="600"/>
              </a:spcAft>
            </a:pPr>
            <a:r>
              <a:rPr lang="en-US" sz="1400" dirty="0">
                <a:effectLst/>
                <a:latin typeface="Montserrat" pitchFamily="2" charset="77"/>
                <a:ea typeface="Times New Roman" panose="02020603050405020304" pitchFamily="18" charset="0"/>
              </a:rPr>
              <a:t>Demographic drivers of vaccine uptake and confidence have been well-documented in diverse contexts. </a:t>
            </a:r>
          </a:p>
          <a:p>
            <a:pPr marL="171450" indent="-171450">
              <a:spcBef>
                <a:spcPts val="600"/>
              </a:spcBef>
              <a:spcAft>
                <a:spcPts val="600"/>
              </a:spcAft>
            </a:pPr>
            <a:r>
              <a:rPr lang="en-US" sz="1400" dirty="0">
                <a:effectLst/>
                <a:latin typeface="Montserrat" pitchFamily="2" charset="77"/>
                <a:ea typeface="Times New Roman" panose="02020603050405020304" pitchFamily="18" charset="0"/>
              </a:rPr>
              <a:t>However, the role of health systems in improving vaccine uptake and confidence has been less discussed, particularly in the post-pandemic period</a:t>
            </a:r>
          </a:p>
          <a:p>
            <a:pPr marL="0" indent="0">
              <a:spcBef>
                <a:spcPts val="1200"/>
              </a:spcBef>
              <a:spcAft>
                <a:spcPts val="1200"/>
              </a:spcAft>
              <a:buNone/>
            </a:pPr>
            <a:endParaRPr lang="en-US" sz="14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040A4D-BECD-7562-28E1-770E37A0D9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1944" y="351150"/>
            <a:ext cx="5961896" cy="572700"/>
          </a:xfrm>
        </p:spPr>
        <p:txBody>
          <a:bodyPr/>
          <a:lstStyle/>
          <a:p>
            <a:r>
              <a:rPr lang="en-US" dirty="0">
                <a:latin typeface="Arial Rounded MT Bold" panose="020F0704030504030204" pitchFamily="34" charset="77"/>
              </a:rPr>
              <a:t>Conclusion  and Implications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9D1EB6D-06B5-F161-D2AB-01BB7895F17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0" y="902820"/>
            <a:ext cx="9144000" cy="3295800"/>
          </a:xfrm>
        </p:spPr>
        <p:txBody>
          <a:bodyPr/>
          <a:lstStyle/>
          <a:p>
            <a:pPr marL="342900" marR="0" lvl="0" indent="-342900">
              <a:lnSpc>
                <a:spcPct val="115000"/>
              </a:lnSpc>
              <a:spcAft>
                <a:spcPts val="600"/>
              </a:spcAft>
              <a:buFont typeface="Arial" panose="020B0604020202020204" pitchFamily="34" charset="0"/>
              <a:buChar char="•"/>
              <a:tabLst>
                <a:tab pos="139700" algn="l"/>
                <a:tab pos="457200" algn="l"/>
              </a:tabLst>
            </a:pPr>
            <a:r>
              <a:rPr lang="en-US" sz="1400" kern="0" dirty="0">
                <a:solidFill>
                  <a:srgbClr val="10272D"/>
                </a:solidFill>
                <a:effectLst/>
                <a:latin typeface="Montserrat" pitchFamily="2" charset="77"/>
                <a:ea typeface="Aptos" panose="020B0004020202020204" pitchFamily="34" charset="0"/>
                <a:cs typeface="Times New Roman" panose="02020603050405020304" pitchFamily="18" charset="0"/>
              </a:rPr>
              <a:t>Effects of health system engagement on vaccination are stronger in countries without universal health coverage (US, Mexico) than in those with it (UK, Italy).</a:t>
            </a:r>
            <a:endParaRPr lang="en-US" sz="1400" kern="100" dirty="0">
              <a:effectLst/>
              <a:latin typeface="Montserrat" pitchFamily="2" charset="77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742950" marR="0" lvl="1" indent="-285750">
              <a:lnSpc>
                <a:spcPct val="115000"/>
              </a:lnSpc>
              <a:spcAft>
                <a:spcPts val="600"/>
              </a:spcAft>
              <a:buFont typeface="Courier New" panose="02070309020205020404" pitchFamily="49" charset="0"/>
              <a:buChar char="o"/>
              <a:tabLst>
                <a:tab pos="139700" algn="l"/>
                <a:tab pos="457200" algn="l"/>
              </a:tabLst>
            </a:pPr>
            <a:r>
              <a:rPr lang="en-US" kern="100" dirty="0">
                <a:effectLst/>
                <a:latin typeface="Montserrat" pitchFamily="2" charset="77"/>
                <a:ea typeface="Aptos" panose="020B0004020202020204" pitchFamily="34" charset="0"/>
                <a:cs typeface="Times New Roman" panose="02020603050405020304" pitchFamily="18" charset="0"/>
              </a:rPr>
              <a:t>Implication: Strategic </a:t>
            </a:r>
            <a:r>
              <a:rPr lang="en-US" kern="0" dirty="0">
                <a:effectLst/>
                <a:latin typeface="Montserrat" pitchFamily="2" charset="77"/>
                <a:ea typeface="Times New Roman" panose="02020603050405020304" pitchFamily="18" charset="0"/>
                <a:cs typeface="Times New Roman" panose="02020603050405020304" pitchFamily="18" charset="0"/>
              </a:rPr>
              <a:t>health system efforts to improve vaccine uptake may be particularly impactful for vaccine uptake in countries that have large private sectors, multi-payer systems, and fragmented health care delivery. </a:t>
            </a:r>
            <a:endParaRPr lang="en-US" kern="100" dirty="0">
              <a:effectLst/>
              <a:latin typeface="Montserrat" pitchFamily="2" charset="77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15000"/>
              </a:lnSpc>
              <a:buFont typeface="Arial" panose="020B0604020202020204" pitchFamily="34" charset="0"/>
              <a:buChar char="•"/>
            </a:pPr>
            <a:r>
              <a:rPr lang="en-US" sz="1400" kern="100" dirty="0">
                <a:effectLst/>
                <a:latin typeface="Montserrat" pitchFamily="2" charset="77"/>
                <a:ea typeface="Aptos" panose="020B0004020202020204" pitchFamily="34" charset="0"/>
                <a:cs typeface="Times New Roman" panose="02020603050405020304" pitchFamily="18" charset="0"/>
              </a:rPr>
              <a:t>For childhood vaccines, health system engagement and health security had limited influence; </a:t>
            </a:r>
            <a:r>
              <a:rPr lang="en-US" sz="1400" kern="0" dirty="0">
                <a:solidFill>
                  <a:srgbClr val="1F1F1F"/>
                </a:solidFill>
                <a:effectLst/>
                <a:latin typeface="Montserrat" pitchFamily="2" charset="77"/>
                <a:ea typeface="Times New Roman" panose="02020603050405020304" pitchFamily="18" charset="0"/>
                <a:cs typeface="Times New Roman" panose="02020603050405020304" pitchFamily="18" charset="0"/>
              </a:rPr>
              <a:t>Only HPV vaccine had an association with a measure of health system engagement (regular source of care); only childhood COVID-19 vaccination was associated with health security. </a:t>
            </a:r>
            <a:endParaRPr lang="en-US" sz="1400" kern="100" dirty="0">
              <a:effectLst/>
              <a:latin typeface="Montserrat" pitchFamily="2" charset="77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742950" marR="0" lvl="1" indent="-285750">
              <a:lnSpc>
                <a:spcPct val="115000"/>
              </a:lnSpc>
              <a:spcAft>
                <a:spcPts val="800"/>
              </a:spcAft>
              <a:buFont typeface="Courier New" panose="02070309020205020404" pitchFamily="49" charset="0"/>
              <a:buChar char="o"/>
            </a:pPr>
            <a:r>
              <a:rPr lang="en-US" kern="100" dirty="0">
                <a:effectLst/>
                <a:latin typeface="Montserrat" pitchFamily="2" charset="77"/>
                <a:ea typeface="Aptos" panose="020B0004020202020204" pitchFamily="34" charset="0"/>
                <a:cs typeface="Times New Roman" panose="02020603050405020304" pitchFamily="18" charset="0"/>
              </a:rPr>
              <a:t>Implication: </a:t>
            </a:r>
            <a:r>
              <a:rPr lang="en-US" dirty="0">
                <a:latin typeface="Montserrat" pitchFamily="2" charset="77"/>
                <a:ea typeface="Aptos" panose="020B0004020202020204" pitchFamily="34" charset="0"/>
                <a:cs typeface="Times New Roman" panose="02020603050405020304" pitchFamily="18" charset="0"/>
              </a:rPr>
              <a:t>P</a:t>
            </a:r>
            <a:r>
              <a:rPr lang="en-US" kern="0" dirty="0">
                <a:effectLst/>
                <a:latin typeface="Montserrat" pitchFamily="2" charset="77"/>
                <a:ea typeface="Times New Roman" panose="02020603050405020304" pitchFamily="18" charset="0"/>
                <a:cs typeface="Times New Roman" panose="02020603050405020304" pitchFamily="18" charset="0"/>
              </a:rPr>
              <a:t>olicy efforts may need to focus on addressing socioeconomic inequities in vaccine access and overcoming social, political, and informational barriers. </a:t>
            </a:r>
            <a:endParaRPr lang="en-US" kern="100" dirty="0">
              <a:effectLst/>
              <a:latin typeface="Montserrat" pitchFamily="2" charset="77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15000"/>
              </a:lnSpc>
              <a:spcAft>
                <a:spcPts val="600"/>
              </a:spcAft>
              <a:buFont typeface="Arial" panose="020B0604020202020204" pitchFamily="34" charset="0"/>
              <a:buChar char="•"/>
              <a:tabLst>
                <a:tab pos="139700" algn="l"/>
                <a:tab pos="457200" algn="l"/>
              </a:tabLst>
            </a:pPr>
            <a:r>
              <a:rPr lang="en-US" sz="1400" kern="0" dirty="0">
                <a:solidFill>
                  <a:srgbClr val="1F1F1F"/>
                </a:solidFill>
                <a:effectLst/>
                <a:latin typeface="Montserrat" pitchFamily="2" charset="77"/>
                <a:ea typeface="Times New Roman" panose="02020603050405020304" pitchFamily="18" charset="0"/>
                <a:cs typeface="Times New Roman" panose="02020603050405020304" pitchFamily="18" charset="0"/>
              </a:rPr>
              <a:t>Health system engagement and health security had stronger associations with vaccine uptake than vaccine confidence. </a:t>
            </a:r>
            <a:endParaRPr lang="en-US" sz="1400" kern="100" dirty="0">
              <a:effectLst/>
              <a:latin typeface="Montserrat" pitchFamily="2" charset="77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742950" marR="0" lvl="1" indent="-285750">
              <a:lnSpc>
                <a:spcPct val="115000"/>
              </a:lnSpc>
              <a:spcAft>
                <a:spcPts val="600"/>
              </a:spcAft>
              <a:buFont typeface="Courier New" panose="02070309020205020404" pitchFamily="49" charset="0"/>
              <a:buChar char="o"/>
              <a:tabLst>
                <a:tab pos="139700" algn="l"/>
                <a:tab pos="457200" algn="l"/>
              </a:tabLst>
            </a:pPr>
            <a:r>
              <a:rPr lang="en-US" kern="0" dirty="0">
                <a:solidFill>
                  <a:srgbClr val="1F1F1F"/>
                </a:solidFill>
                <a:effectLst/>
                <a:latin typeface="Montserrat" pitchFamily="2" charset="77"/>
                <a:ea typeface="Times New Roman" panose="02020603050405020304" pitchFamily="18" charset="0"/>
                <a:cs typeface="Times New Roman" panose="02020603050405020304" pitchFamily="18" charset="0"/>
              </a:rPr>
              <a:t>Implication: health systems may play a bigger role in modifying behaviors (</a:t>
            </a:r>
            <a:r>
              <a:rPr lang="en-US" i="1" kern="0" dirty="0">
                <a:solidFill>
                  <a:srgbClr val="1F1F1F"/>
                </a:solidFill>
                <a:effectLst/>
                <a:latin typeface="Montserrat" pitchFamily="2" charset="77"/>
                <a:ea typeface="Times New Roman" panose="02020603050405020304" pitchFamily="18" charset="0"/>
                <a:cs typeface="Times New Roman" panose="02020603050405020304" pitchFamily="18" charset="0"/>
              </a:rPr>
              <a:t>complacency</a:t>
            </a:r>
            <a:r>
              <a:rPr lang="en-US" kern="0" dirty="0">
                <a:solidFill>
                  <a:srgbClr val="1F1F1F"/>
                </a:solidFill>
                <a:effectLst/>
                <a:latin typeface="Montserrat" pitchFamily="2" charset="77"/>
                <a:ea typeface="Times New Roman" panose="02020603050405020304" pitchFamily="18" charset="0"/>
                <a:cs typeface="Times New Roman" panose="02020603050405020304" pitchFamily="18" charset="0"/>
              </a:rPr>
              <a:t> and </a:t>
            </a:r>
            <a:r>
              <a:rPr lang="en-US" i="1" kern="0" dirty="0">
                <a:solidFill>
                  <a:srgbClr val="1F1F1F"/>
                </a:solidFill>
                <a:effectLst/>
                <a:latin typeface="Montserrat" pitchFamily="2" charset="77"/>
                <a:ea typeface="Times New Roman" panose="02020603050405020304" pitchFamily="18" charset="0"/>
                <a:cs typeface="Times New Roman" panose="02020603050405020304" pitchFamily="18" charset="0"/>
              </a:rPr>
              <a:t>convenience</a:t>
            </a:r>
            <a:r>
              <a:rPr lang="en-US" kern="0" dirty="0">
                <a:solidFill>
                  <a:srgbClr val="1F1F1F"/>
                </a:solidFill>
                <a:effectLst/>
                <a:latin typeface="Montserrat" pitchFamily="2" charset="77"/>
                <a:ea typeface="Times New Roman" panose="02020603050405020304" pitchFamily="18" charset="0"/>
                <a:cs typeface="Times New Roman" panose="02020603050405020304" pitchFamily="18" charset="0"/>
              </a:rPr>
              <a:t>) rather than opinions on vaccines (</a:t>
            </a:r>
            <a:r>
              <a:rPr lang="en-US" i="1" kern="0" dirty="0">
                <a:solidFill>
                  <a:srgbClr val="1F1F1F"/>
                </a:solidFill>
                <a:effectLst/>
                <a:latin typeface="Montserrat" pitchFamily="2" charset="77"/>
                <a:ea typeface="Times New Roman" panose="02020603050405020304" pitchFamily="18" charset="0"/>
                <a:cs typeface="Times New Roman" panose="02020603050405020304" pitchFamily="18" charset="0"/>
              </a:rPr>
              <a:t>confidence</a:t>
            </a:r>
            <a:r>
              <a:rPr lang="en-US" kern="0" dirty="0">
                <a:solidFill>
                  <a:srgbClr val="1F1F1F"/>
                </a:solidFill>
                <a:effectLst/>
                <a:latin typeface="Montserrat" pitchFamily="2" charset="77"/>
                <a:ea typeface="Times New Roman" panose="02020603050405020304" pitchFamily="18" charset="0"/>
                <a:cs typeface="Times New Roman" panose="02020603050405020304" pitchFamily="18" charset="0"/>
              </a:rPr>
              <a:t>).</a:t>
            </a:r>
            <a:endParaRPr lang="en-US" kern="100" dirty="0">
              <a:effectLst/>
              <a:latin typeface="Montserrat" pitchFamily="2" charset="77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sz="1300" dirty="0">
              <a:effectLst/>
              <a:latin typeface="Montserrat" pitchFamily="2" charset="77"/>
              <a:ea typeface="Times New Roman" panose="02020603050405020304" pitchFamily="18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279844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F54276-A7FA-FE29-A693-43299160C9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3224" y="445025"/>
            <a:ext cx="5924243" cy="572700"/>
          </a:xfrm>
        </p:spPr>
        <p:txBody>
          <a:bodyPr/>
          <a:lstStyle/>
          <a:p>
            <a:r>
              <a:rPr lang="en-US" dirty="0">
                <a:latin typeface="Arial Rounded MT Bold" panose="020F0704030504030204" pitchFamily="34" charset="77"/>
              </a:rPr>
              <a:t>Contributors</a:t>
            </a:r>
            <a:r>
              <a:rPr lang="en-US" dirty="0"/>
              <a:t> 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9DCEE674-6CBD-BE24-6EC5-C5AC8D3D9E5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13224" y="923850"/>
            <a:ext cx="7717500" cy="3295800"/>
          </a:xfrm>
        </p:spPr>
        <p:txBody>
          <a:bodyPr/>
          <a:lstStyle/>
          <a:p>
            <a:pPr marL="0">
              <a:lnSpc>
                <a:spcPct val="200000"/>
              </a:lnSpc>
              <a:buNone/>
            </a:pPr>
            <a:r>
              <a:rPr lang="en-US" sz="1200" b="1" dirty="0">
                <a:effectLst/>
                <a:latin typeface="Montserrat" pitchFamily="2" charset="77"/>
                <a:ea typeface="Times New Roman" panose="02020603050405020304" pitchFamily="18" charset="0"/>
              </a:rPr>
              <a:t>Catherine Arsenault, </a:t>
            </a:r>
            <a:r>
              <a:rPr lang="en-US" sz="1200" dirty="0">
                <a:effectLst/>
                <a:latin typeface="Montserrat" pitchFamily="2" charset="77"/>
                <a:ea typeface="Times New Roman" panose="02020603050405020304" pitchFamily="18" charset="0"/>
              </a:rPr>
              <a:t>The George Washington University Milken Institute School of Public Health</a:t>
            </a:r>
            <a:endParaRPr lang="en-US" sz="1200" b="1" baseline="30000" dirty="0">
              <a:latin typeface="Montserrat" pitchFamily="2" charset="77"/>
              <a:ea typeface="Times New Roman" panose="02020603050405020304" pitchFamily="18" charset="0"/>
            </a:endParaRPr>
          </a:p>
          <a:p>
            <a:pPr marL="0" marR="0">
              <a:lnSpc>
                <a:spcPct val="200000"/>
              </a:lnSpc>
              <a:buNone/>
            </a:pPr>
            <a:r>
              <a:rPr lang="en-US" sz="1200" b="1" dirty="0">
                <a:effectLst/>
                <a:latin typeface="Montserrat" pitchFamily="2" charset="77"/>
                <a:ea typeface="Times New Roman" panose="02020603050405020304" pitchFamily="18" charset="0"/>
              </a:rPr>
              <a:t>Margaret E. Kruk, </a:t>
            </a:r>
            <a:r>
              <a:rPr lang="en-US" sz="1200" b="0" i="0" dirty="0">
                <a:solidFill>
                  <a:srgbClr val="333333"/>
                </a:solidFill>
                <a:effectLst/>
                <a:latin typeface="Montserrat" pitchFamily="2" charset="77"/>
              </a:rPr>
              <a:t>Washington University in St. Louis</a:t>
            </a:r>
            <a:endParaRPr lang="en-US" sz="1200" dirty="0">
              <a:effectLst/>
              <a:latin typeface="Montserrat" pitchFamily="2" charset="77"/>
              <a:ea typeface="Times New Roman" panose="02020603050405020304" pitchFamily="18" charset="0"/>
            </a:endParaRPr>
          </a:p>
          <a:p>
            <a:pPr marL="0">
              <a:lnSpc>
                <a:spcPct val="200000"/>
              </a:lnSpc>
              <a:buNone/>
            </a:pPr>
            <a:r>
              <a:rPr lang="en-US" sz="1200" b="1" dirty="0">
                <a:effectLst/>
                <a:latin typeface="Montserrat" pitchFamily="2" charset="77"/>
                <a:ea typeface="Times New Roman" panose="02020603050405020304" pitchFamily="18" charset="0"/>
              </a:rPr>
              <a:t>Todd Lewis, </a:t>
            </a:r>
            <a:r>
              <a:rPr lang="en-US" sz="1200" b="0" i="0" dirty="0">
                <a:solidFill>
                  <a:srgbClr val="333333"/>
                </a:solidFill>
                <a:effectLst/>
                <a:latin typeface="Montserrat" pitchFamily="2" charset="77"/>
              </a:rPr>
              <a:t>Washington University in St. Louis</a:t>
            </a:r>
            <a:endParaRPr lang="en-US" sz="1200" b="1" baseline="30000" dirty="0">
              <a:latin typeface="Montserrat" pitchFamily="2" charset="77"/>
              <a:ea typeface="Times New Roman" panose="02020603050405020304" pitchFamily="18" charset="0"/>
            </a:endParaRPr>
          </a:p>
          <a:p>
            <a:pPr marL="0" marR="0">
              <a:lnSpc>
                <a:spcPct val="200000"/>
              </a:lnSpc>
              <a:buNone/>
            </a:pPr>
            <a:r>
              <a:rPr lang="en-US" sz="1200" b="1" dirty="0">
                <a:effectLst/>
                <a:latin typeface="Montserrat" pitchFamily="2" charset="77"/>
                <a:ea typeface="Times New Roman" panose="02020603050405020304" pitchFamily="18" charset="0"/>
              </a:rPr>
              <a:t>Patrizio Armeni, </a:t>
            </a:r>
            <a:r>
              <a:rPr lang="en-US" sz="1200" b="0" i="0" dirty="0">
                <a:solidFill>
                  <a:srgbClr val="333333"/>
                </a:solidFill>
                <a:effectLst/>
                <a:latin typeface="Montserrat" pitchFamily="2" charset="77"/>
              </a:rPr>
              <a:t>SDA Bocconi School of Management</a:t>
            </a:r>
            <a:endParaRPr lang="en-US" sz="1200" b="1" i="0" baseline="30000" dirty="0">
              <a:solidFill>
                <a:srgbClr val="333333"/>
              </a:solidFill>
              <a:latin typeface="Montserrat" pitchFamily="2" charset="77"/>
            </a:endParaRPr>
          </a:p>
          <a:p>
            <a:pPr marL="0" marR="0">
              <a:lnSpc>
                <a:spcPct val="200000"/>
              </a:lnSpc>
              <a:buNone/>
            </a:pPr>
            <a:r>
              <a:rPr lang="en-US" sz="1200" b="1" dirty="0">
                <a:effectLst/>
                <a:latin typeface="Montserrat" pitchFamily="2" charset="77"/>
                <a:ea typeface="Times New Roman" panose="02020603050405020304" pitchFamily="18" charset="0"/>
              </a:rPr>
              <a:t>Kevin Croke</a:t>
            </a:r>
            <a:r>
              <a:rPr lang="en-US" sz="1200" b="1" dirty="0">
                <a:latin typeface="Montserrat" pitchFamily="2" charset="77"/>
                <a:ea typeface="Times New Roman" panose="02020603050405020304" pitchFamily="18" charset="0"/>
              </a:rPr>
              <a:t>, </a:t>
            </a:r>
            <a:r>
              <a:rPr lang="en-US" sz="1200" b="0" i="0" dirty="0">
                <a:solidFill>
                  <a:srgbClr val="333333"/>
                </a:solidFill>
                <a:effectLst/>
                <a:latin typeface="Montserrat" pitchFamily="2" charset="77"/>
              </a:rPr>
              <a:t>Harvard T.H. Chan School of Public Health</a:t>
            </a:r>
            <a:endParaRPr lang="en-US" sz="1200" b="1" baseline="30000" dirty="0">
              <a:latin typeface="Montserrat" pitchFamily="2" charset="77"/>
              <a:ea typeface="Times New Roman" panose="02020603050405020304" pitchFamily="18" charset="0"/>
            </a:endParaRPr>
          </a:p>
          <a:p>
            <a:pPr marL="0" marR="0">
              <a:lnSpc>
                <a:spcPct val="200000"/>
              </a:lnSpc>
              <a:buNone/>
            </a:pPr>
            <a:r>
              <a:rPr lang="en-US" sz="1200" b="1" dirty="0">
                <a:effectLst/>
                <a:latin typeface="Montserrat" pitchFamily="2" charset="77"/>
                <a:ea typeface="Times New Roman" panose="02020603050405020304" pitchFamily="18" charset="0"/>
              </a:rPr>
              <a:t>Svetlana V. </a:t>
            </a:r>
            <a:r>
              <a:rPr lang="en-US" sz="1200" b="1" dirty="0" err="1">
                <a:effectLst/>
                <a:latin typeface="Montserrat" pitchFamily="2" charset="77"/>
                <a:ea typeface="Times New Roman" panose="02020603050405020304" pitchFamily="18" charset="0"/>
              </a:rPr>
              <a:t>Doubova</a:t>
            </a:r>
            <a:r>
              <a:rPr lang="en-US" sz="1200" b="1" dirty="0">
                <a:latin typeface="Montserrat" pitchFamily="2" charset="77"/>
                <a:ea typeface="Times New Roman" panose="02020603050405020304" pitchFamily="18" charset="0"/>
              </a:rPr>
              <a:t>, </a:t>
            </a:r>
            <a:r>
              <a:rPr lang="en-US" sz="1200" dirty="0">
                <a:effectLst/>
                <a:latin typeface="Montserrat" pitchFamily="2" charset="77"/>
                <a:ea typeface="Times New Roman" panose="02020603050405020304" pitchFamily="18" charset="0"/>
              </a:rPr>
              <a:t>Mexican Institute of Social Security</a:t>
            </a:r>
            <a:endParaRPr lang="en-US" sz="1200" b="1" baseline="30000" dirty="0">
              <a:latin typeface="Montserrat" pitchFamily="2" charset="77"/>
              <a:ea typeface="Times New Roman" panose="02020603050405020304" pitchFamily="18" charset="0"/>
            </a:endParaRPr>
          </a:p>
          <a:p>
            <a:pPr marL="0" marR="0">
              <a:lnSpc>
                <a:spcPct val="200000"/>
              </a:lnSpc>
              <a:buNone/>
            </a:pPr>
            <a:r>
              <a:rPr lang="en-US" sz="1200" b="1" dirty="0">
                <a:effectLst/>
                <a:latin typeface="Montserrat" pitchFamily="2" charset="77"/>
                <a:ea typeface="Times New Roman" panose="02020603050405020304" pitchFamily="18" charset="0"/>
              </a:rPr>
              <a:t>Martin McKee</a:t>
            </a:r>
            <a:r>
              <a:rPr lang="en-US" sz="1200" b="1" dirty="0">
                <a:latin typeface="Montserrat" pitchFamily="2" charset="77"/>
                <a:ea typeface="Times New Roman" panose="02020603050405020304" pitchFamily="18" charset="0"/>
              </a:rPr>
              <a:t>, </a:t>
            </a:r>
            <a:r>
              <a:rPr lang="en-US" sz="1200" kern="0" dirty="0">
                <a:effectLst/>
                <a:latin typeface="Montserrat" pitchFamily="2" charset="77"/>
                <a:ea typeface="Times New Roman" panose="02020603050405020304" pitchFamily="18" charset="0"/>
              </a:rPr>
              <a:t>London School of Hygiene and Tropical Medicine</a:t>
            </a:r>
            <a:r>
              <a:rPr lang="en-US" sz="1200" dirty="0">
                <a:effectLst/>
                <a:latin typeface="Montserrat" pitchFamily="2" charset="77"/>
              </a:rPr>
              <a:t> </a:t>
            </a:r>
            <a:endParaRPr lang="en-US" sz="1200" b="1" baseline="30000" dirty="0">
              <a:latin typeface="Montserrat" pitchFamily="2" charset="77"/>
              <a:ea typeface="Times New Roman" panose="02020603050405020304" pitchFamily="18" charset="0"/>
            </a:endParaRPr>
          </a:p>
          <a:p>
            <a:pPr marL="0" marR="0">
              <a:lnSpc>
                <a:spcPct val="200000"/>
              </a:lnSpc>
              <a:buNone/>
            </a:pPr>
            <a:r>
              <a:rPr lang="en-US" sz="1200" b="1" dirty="0">
                <a:effectLst/>
                <a:latin typeface="Montserrat" pitchFamily="2" charset="77"/>
                <a:ea typeface="Times New Roman" panose="02020603050405020304" pitchFamily="18" charset="0"/>
              </a:rPr>
              <a:t>Rosanna Tarricone, </a:t>
            </a:r>
            <a:r>
              <a:rPr lang="en-US" sz="1200" b="0" i="0" dirty="0">
                <a:solidFill>
                  <a:srgbClr val="333333"/>
                </a:solidFill>
                <a:effectLst/>
                <a:latin typeface="Montserrat" pitchFamily="2" charset="77"/>
              </a:rPr>
              <a:t>SDA Bocconi School of Management</a:t>
            </a:r>
            <a:endParaRPr lang="en-US" sz="1200" b="1" baseline="30000" dirty="0">
              <a:latin typeface="Montserrat" pitchFamily="2" charset="77"/>
              <a:ea typeface="Times New Roman" panose="02020603050405020304" pitchFamily="18" charset="0"/>
            </a:endParaRPr>
          </a:p>
          <a:p>
            <a:pPr marL="0" marR="0">
              <a:buNone/>
            </a:pP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>
              <a:buNone/>
            </a:pPr>
            <a:r>
              <a:rPr lang="en-US" sz="12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endParaRPr lang="en-US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6D1E908-233B-859E-A059-2D4AFFACE3F0}"/>
              </a:ext>
            </a:extLst>
          </p:cNvPr>
          <p:cNvSpPr txBox="1"/>
          <p:nvPr/>
        </p:nvSpPr>
        <p:spPr>
          <a:xfrm>
            <a:off x="0" y="4168384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i="0" dirty="0">
                <a:solidFill>
                  <a:srgbClr val="212121"/>
                </a:solidFill>
                <a:effectLst/>
                <a:latin typeface="Montserrat" pitchFamily="2" charset="77"/>
              </a:rPr>
              <a:t>Publication: </a:t>
            </a:r>
            <a:r>
              <a:rPr lang="en-US" sz="1200" b="0" i="0" dirty="0">
                <a:solidFill>
                  <a:srgbClr val="212121"/>
                </a:solidFill>
                <a:effectLst/>
                <a:latin typeface="Montserrat" pitchFamily="2" charset="77"/>
              </a:rPr>
              <a:t>Arsenault C, Ravishankar S, Lewis T, Armeni P, Croke K, </a:t>
            </a:r>
            <a:r>
              <a:rPr lang="en-US" sz="1200" b="0" i="0" dirty="0" err="1">
                <a:solidFill>
                  <a:srgbClr val="212121"/>
                </a:solidFill>
                <a:effectLst/>
                <a:latin typeface="Montserrat" pitchFamily="2" charset="77"/>
              </a:rPr>
              <a:t>Doubova</a:t>
            </a:r>
            <a:r>
              <a:rPr lang="en-US" sz="1200" b="0" i="0" dirty="0">
                <a:solidFill>
                  <a:srgbClr val="212121"/>
                </a:solidFill>
                <a:effectLst/>
                <a:latin typeface="Montserrat" pitchFamily="2" charset="77"/>
              </a:rPr>
              <a:t> SV, McKee M, Tarricone R, Kruk ME. The role of health systems in shaping vaccine decisions: Insights from Italy, Mexico, the United Kingdom, and the United States. Vaccine. 2025 Apr 16;54:127134. </a:t>
            </a:r>
            <a:r>
              <a:rPr lang="en-US" sz="1200" b="0" i="0" dirty="0" err="1">
                <a:solidFill>
                  <a:srgbClr val="212121"/>
                </a:solidFill>
                <a:effectLst/>
                <a:latin typeface="Montserrat" pitchFamily="2" charset="77"/>
              </a:rPr>
              <a:t>doi</a:t>
            </a:r>
            <a:r>
              <a:rPr lang="en-US" sz="1200" b="0" i="0" dirty="0">
                <a:solidFill>
                  <a:srgbClr val="212121"/>
                </a:solidFill>
                <a:effectLst/>
                <a:latin typeface="Montserrat" pitchFamily="2" charset="77"/>
              </a:rPr>
              <a:t>: 10.1016/j.vaccine.2025.127134.</a:t>
            </a:r>
            <a:endParaRPr lang="en-US" sz="1200" dirty="0">
              <a:latin typeface="Montserrat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76717218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D8B491-F68A-C385-68BD-2F7E176673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" dirty="0">
                <a:latin typeface="Arial Rounded MT Bold" panose="020F0704030504030204" pitchFamily="34" charset="77"/>
              </a:rPr>
              <a:t>Objective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0979867-7BE2-FE42-4EA2-109B9FE2C9B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14300" indent="0">
              <a:buNone/>
            </a:pPr>
            <a:r>
              <a:rPr lang="en-US" sz="2200" dirty="0">
                <a:latin typeface="Montserrat" pitchFamily="2" charset="77"/>
                <a:ea typeface="Times New Roman" panose="02020603050405020304" pitchFamily="18" charset="0"/>
              </a:rPr>
              <a:t>To e</a:t>
            </a:r>
            <a:r>
              <a:rPr lang="en-US" sz="2200" kern="0" dirty="0">
                <a:effectLst/>
                <a:latin typeface="Montserrat" pitchFamily="2" charset="77"/>
                <a:ea typeface="Times New Roman" panose="02020603050405020304" pitchFamily="18" charset="0"/>
              </a:rPr>
              <a:t>xamine demographic, health, and health system determinants of vaccine confidence and uptake of four vaccines for adult respondents or their children:</a:t>
            </a:r>
          </a:p>
          <a:p>
            <a:pPr marL="114300" indent="0">
              <a:buNone/>
            </a:pPr>
            <a:r>
              <a:rPr lang="en-US" sz="2200" kern="0" dirty="0">
                <a:effectLst/>
                <a:latin typeface="Montserrat" pitchFamily="2" charset="77"/>
                <a:ea typeface="Times New Roman" panose="02020603050405020304" pitchFamily="18" charset="0"/>
              </a:rPr>
              <a:t> </a:t>
            </a:r>
          </a:p>
          <a:p>
            <a:pPr marL="114300" indent="0">
              <a:buNone/>
            </a:pPr>
            <a:r>
              <a:rPr lang="en-US" sz="2200" kern="0" dirty="0">
                <a:effectLst/>
                <a:latin typeface="Montserrat" pitchFamily="2" charset="77"/>
                <a:ea typeface="Times New Roman" panose="02020603050405020304" pitchFamily="18" charset="0"/>
              </a:rPr>
              <a:t>COVID-19</a:t>
            </a:r>
          </a:p>
          <a:p>
            <a:pPr marL="114300" indent="0">
              <a:buNone/>
            </a:pPr>
            <a:r>
              <a:rPr lang="en-US" sz="2200" kern="0" dirty="0">
                <a:effectLst/>
                <a:latin typeface="Montserrat" pitchFamily="2" charset="77"/>
                <a:ea typeface="Times New Roman" panose="02020603050405020304" pitchFamily="18" charset="0"/>
              </a:rPr>
              <a:t>Influenza</a:t>
            </a:r>
          </a:p>
          <a:p>
            <a:pPr marL="114300" indent="0">
              <a:buNone/>
            </a:pPr>
            <a:r>
              <a:rPr lang="en-US" sz="2200" dirty="0">
                <a:latin typeface="Montserrat" pitchFamily="2" charset="77"/>
                <a:ea typeface="Times New Roman" panose="02020603050405020304" pitchFamily="18" charset="0"/>
              </a:rPr>
              <a:t>H</a:t>
            </a:r>
            <a:r>
              <a:rPr lang="en-US" sz="2200" kern="0" dirty="0">
                <a:effectLst/>
                <a:latin typeface="Montserrat" pitchFamily="2" charset="77"/>
                <a:ea typeface="Times New Roman" panose="02020603050405020304" pitchFamily="18" charset="0"/>
              </a:rPr>
              <a:t>uman </a:t>
            </a:r>
            <a:r>
              <a:rPr lang="en-US" sz="2200" dirty="0">
                <a:latin typeface="Montserrat" pitchFamily="2" charset="77"/>
                <a:ea typeface="Times New Roman" panose="02020603050405020304" pitchFamily="18" charset="0"/>
              </a:rPr>
              <a:t>P</a:t>
            </a:r>
            <a:r>
              <a:rPr lang="en-US" sz="2200" kern="0" dirty="0">
                <a:effectLst/>
                <a:latin typeface="Montserrat" pitchFamily="2" charset="77"/>
                <a:ea typeface="Times New Roman" panose="02020603050405020304" pitchFamily="18" charset="0"/>
              </a:rPr>
              <a:t>apillomavirus (HPV)</a:t>
            </a:r>
            <a:br>
              <a:rPr lang="en-US" sz="2200" kern="0" dirty="0">
                <a:effectLst/>
                <a:latin typeface="Montserrat" pitchFamily="2" charset="77"/>
                <a:ea typeface="Times New Roman" panose="02020603050405020304" pitchFamily="18" charset="0"/>
              </a:rPr>
            </a:br>
            <a:r>
              <a:rPr lang="en-US" sz="2200" kern="0" dirty="0">
                <a:effectLst/>
                <a:latin typeface="Montserrat" pitchFamily="2" charset="77"/>
                <a:ea typeface="Times New Roman" panose="02020603050405020304" pitchFamily="18" charset="0"/>
              </a:rPr>
              <a:t>Measles, Mumps, and Rubella (MMR)</a:t>
            </a:r>
            <a:r>
              <a:rPr lang="en-US" sz="2200" dirty="0">
                <a:effectLst/>
                <a:latin typeface="Montserrat" pitchFamily="2" charset="77"/>
              </a:rPr>
              <a:t> </a:t>
            </a:r>
            <a:r>
              <a:rPr lang="en-US" sz="2200" dirty="0">
                <a:latin typeface="Montserrat" pitchFamily="2" charset="77"/>
              </a:rPr>
              <a:t> </a:t>
            </a:r>
          </a:p>
          <a:p>
            <a:pPr marL="114300" indent="0">
              <a:buNone/>
            </a:pPr>
            <a:endParaRPr lang="en-US" sz="2000" kern="0" dirty="0">
              <a:effectLst/>
              <a:latin typeface="Montserrat" pitchFamily="2" charset="77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9336512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007559-3B4C-8F27-2BB3-D2172F08FB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rial Rounded MT Bold" panose="020F0704030504030204" pitchFamily="34" charset="77"/>
              </a:rPr>
              <a:t>Methods</a:t>
            </a:r>
            <a:r>
              <a:rPr lang="en-US" dirty="0"/>
              <a:t> 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0A0F3FD-497B-1080-E65B-4287AD68C8E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0" y="950929"/>
            <a:ext cx="9144000" cy="3295800"/>
          </a:xfrm>
        </p:spPr>
        <p:txBody>
          <a:bodyPr/>
          <a:lstStyle/>
          <a:p>
            <a:r>
              <a:rPr lang="en-US" sz="1600" dirty="0"/>
              <a:t>Data source: People’s Voice Survey- validated population-representative phone survey on people’s perspectives on and utilization of their health system</a:t>
            </a:r>
          </a:p>
          <a:p>
            <a:pPr marL="114300" indent="0">
              <a:buNone/>
            </a:pPr>
            <a:endParaRPr lang="en-US" sz="1600" dirty="0">
              <a:latin typeface="Montserrat" pitchFamily="2" charset="77"/>
            </a:endParaRPr>
          </a:p>
          <a:p>
            <a:r>
              <a:rPr lang="en-US" sz="1600" dirty="0">
                <a:latin typeface="Montserrat" pitchFamily="2" charset="77"/>
                <a:ea typeface="Times New Roman" panose="02020603050405020304" pitchFamily="18" charset="0"/>
              </a:rPr>
              <a:t>Four countries: Italy, Mexico, USA, UK </a:t>
            </a:r>
          </a:p>
          <a:p>
            <a:pPr marL="114300" indent="0">
              <a:buNone/>
            </a:pPr>
            <a:endParaRPr lang="en-US" sz="1600" dirty="0">
              <a:latin typeface="Montserrat" pitchFamily="2" charset="77"/>
              <a:ea typeface="Times New Roman" panose="02020603050405020304" pitchFamily="18" charset="0"/>
            </a:endParaRPr>
          </a:p>
          <a:p>
            <a:r>
              <a:rPr lang="en-US" sz="1600" dirty="0">
                <a:latin typeface="Montserrat" pitchFamily="2" charset="77"/>
                <a:ea typeface="Times New Roman" panose="02020603050405020304" pitchFamily="18" charset="0"/>
              </a:rPr>
              <a:t>Surveys conducted from Dec 2022 to April 2023 among adults aged 18 or older</a:t>
            </a:r>
          </a:p>
          <a:p>
            <a:pPr marL="114300" indent="0">
              <a:buNone/>
            </a:pPr>
            <a:endParaRPr lang="en-US" sz="1600" dirty="0">
              <a:latin typeface="Montserrat" pitchFamily="2" charset="77"/>
              <a:ea typeface="Times New Roman" panose="02020603050405020304" pitchFamily="18" charset="0"/>
            </a:endParaRPr>
          </a:p>
          <a:p>
            <a:r>
              <a:rPr lang="en-US" sz="1600" dirty="0">
                <a:latin typeface="Montserrat" pitchFamily="2" charset="77"/>
                <a:ea typeface="Times New Roman" panose="02020603050405020304" pitchFamily="18" charset="0"/>
              </a:rPr>
              <a:t>Respondents with at least one child between the age 1-18 also reported on the vaccination status for their youngest child </a:t>
            </a:r>
          </a:p>
          <a:p>
            <a:pPr marL="114300" indent="0">
              <a:buNone/>
            </a:pPr>
            <a:r>
              <a:rPr lang="en-US" sz="1600" dirty="0">
                <a:latin typeface="Montserrat" pitchFamily="2" charset="77"/>
                <a:ea typeface="Times New Roman" panose="02020603050405020304" pitchFamily="18" charset="0"/>
              </a:rPr>
              <a:t> </a:t>
            </a:r>
          </a:p>
          <a:p>
            <a:r>
              <a:rPr lang="en-US" sz="1600" kern="0" dirty="0">
                <a:effectLst/>
                <a:latin typeface="Montserrat" pitchFamily="2" charset="77"/>
                <a:ea typeface="Times New Roman" panose="02020603050405020304" pitchFamily="18" charset="0"/>
              </a:rPr>
              <a:t>Sampling: </a:t>
            </a:r>
          </a:p>
          <a:p>
            <a:pPr lvl="1"/>
            <a:r>
              <a:rPr lang="en-US" sz="1600" dirty="0">
                <a:latin typeface="Montserrat" pitchFamily="2" charset="77"/>
                <a:ea typeface="Times New Roman" panose="02020603050405020304" pitchFamily="18" charset="0"/>
              </a:rPr>
              <a:t>Italy &amp; Mexico: random digit dialing; </a:t>
            </a:r>
            <a:r>
              <a:rPr lang="en-US" sz="1600" kern="0" dirty="0">
                <a:effectLst/>
                <a:latin typeface="Montserrat" pitchFamily="2" charset="77"/>
                <a:ea typeface="Times New Roman" panose="02020603050405020304" pitchFamily="18" charset="0"/>
              </a:rPr>
              <a:t>UK &amp; US: </a:t>
            </a:r>
            <a:r>
              <a:rPr lang="en-US" sz="1600" dirty="0">
                <a:latin typeface="Montserrat" pitchFamily="2" charset="77"/>
                <a:ea typeface="Times New Roman" panose="02020603050405020304" pitchFamily="18" charset="0"/>
              </a:rPr>
              <a:t>selected from existing panels </a:t>
            </a:r>
          </a:p>
          <a:p>
            <a:pPr lvl="1"/>
            <a:r>
              <a:rPr lang="en-US" sz="1600" dirty="0">
                <a:solidFill>
                  <a:srgbClr val="000000"/>
                </a:solidFill>
                <a:latin typeface="Montserrat" pitchFamily="2" charset="77"/>
                <a:ea typeface="Calibri" panose="020F0502020204030204" pitchFamily="34" charset="0"/>
              </a:rPr>
              <a:t>Sampling stratified by state or region group created based on the median household income in the state/region</a:t>
            </a:r>
            <a:endParaRPr lang="en-US" sz="1600" dirty="0">
              <a:latin typeface="Montserrat" pitchFamily="2" charset="77"/>
              <a:ea typeface="Times New Roman" panose="02020603050405020304" pitchFamily="18" charset="0"/>
            </a:endParaRPr>
          </a:p>
          <a:p>
            <a:pPr lvl="1"/>
            <a:r>
              <a:rPr lang="en-US" sz="1600" dirty="0">
                <a:solidFill>
                  <a:srgbClr val="000000"/>
                </a:solidFill>
                <a:latin typeface="Montserrat" pitchFamily="2" charset="77"/>
                <a:ea typeface="Calibri" panose="020F0502020204030204" pitchFamily="34" charset="0"/>
              </a:rPr>
              <a:t>Final samples were weighted based on demographic characteristics </a:t>
            </a:r>
          </a:p>
          <a:p>
            <a:pPr marL="114300" indent="0">
              <a:buNone/>
            </a:pPr>
            <a:endParaRPr lang="en-US" sz="1200" dirty="0">
              <a:latin typeface="Montserrat" pitchFamily="2" charset="77"/>
              <a:ea typeface="Times New Roman" panose="02020603050405020304" pitchFamily="18" charset="0"/>
            </a:endParaRPr>
          </a:p>
          <a:p>
            <a:endParaRPr lang="en-US" sz="1200" kern="0" dirty="0">
              <a:effectLst/>
              <a:latin typeface="Montserrat" pitchFamily="2" charset="77"/>
              <a:ea typeface="Times New Roman" panose="02020603050405020304" pitchFamily="18" charset="0"/>
            </a:endParaRPr>
          </a:p>
          <a:p>
            <a:pPr marL="114300" indent="0">
              <a:buNone/>
            </a:pPr>
            <a:endParaRPr lang="en-US" sz="1200" dirty="0">
              <a:latin typeface="Montserrat" pitchFamily="2" charset="77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1130764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E3C21D4-FCC2-99AC-DF33-F65E7D3BFC9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106232-D5B5-A0B3-3DC8-972B4E7958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2592" y="323569"/>
            <a:ext cx="6368059" cy="572700"/>
          </a:xfrm>
        </p:spPr>
        <p:txBody>
          <a:bodyPr/>
          <a:lstStyle/>
          <a:p>
            <a:r>
              <a:rPr lang="en-US" dirty="0">
                <a:latin typeface="Arial Rounded MT Bold" panose="020F0704030504030204" pitchFamily="34" charset="77"/>
              </a:rPr>
              <a:t>Methods : Outcomes of Interest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192AFC9-CAC1-B7A6-156D-827D7E932A0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0" y="925291"/>
            <a:ext cx="9144000" cy="3894640"/>
          </a:xfrm>
        </p:spPr>
        <p:txBody>
          <a:bodyPr/>
          <a:lstStyle/>
          <a:p>
            <a:r>
              <a:rPr lang="en-US" sz="1800" dirty="0">
                <a:latin typeface="Montserrat" pitchFamily="2" charset="77"/>
              </a:rPr>
              <a:t>Uptake of adult vaccines: </a:t>
            </a:r>
          </a:p>
          <a:p>
            <a:pPr lvl="1"/>
            <a:r>
              <a:rPr lang="en-US" sz="1800" dirty="0">
                <a:latin typeface="Montserrat" pitchFamily="2" charset="77"/>
              </a:rPr>
              <a:t>COVID-19 (0-4+doses at time of survey)</a:t>
            </a:r>
          </a:p>
          <a:p>
            <a:pPr lvl="1"/>
            <a:r>
              <a:rPr lang="en-US" sz="1800" dirty="0">
                <a:latin typeface="Montserrat" pitchFamily="2" charset="77"/>
              </a:rPr>
              <a:t>Influenza (last year, yes/no) </a:t>
            </a:r>
          </a:p>
          <a:p>
            <a:pPr marL="596900" lvl="1" indent="0">
              <a:buNone/>
            </a:pPr>
            <a:endParaRPr lang="en-US" sz="1800" dirty="0">
              <a:latin typeface="Montserrat" pitchFamily="2" charset="77"/>
            </a:endParaRPr>
          </a:p>
          <a:p>
            <a:r>
              <a:rPr lang="en-US" sz="1800" dirty="0">
                <a:latin typeface="Montserrat" pitchFamily="2" charset="77"/>
              </a:rPr>
              <a:t>Uptake of child vaccinations</a:t>
            </a:r>
          </a:p>
          <a:p>
            <a:pPr lvl="1"/>
            <a:r>
              <a:rPr lang="en-US" sz="1800" dirty="0">
                <a:latin typeface="Montserrat" pitchFamily="2" charset="77"/>
              </a:rPr>
              <a:t>MMR (Ages 2-6)</a:t>
            </a:r>
          </a:p>
          <a:p>
            <a:pPr lvl="1"/>
            <a:r>
              <a:rPr lang="en-US" sz="1800" dirty="0">
                <a:latin typeface="Montserrat" pitchFamily="2" charset="77"/>
              </a:rPr>
              <a:t>HPV (ages 13-18, girls only in Mexico)</a:t>
            </a:r>
          </a:p>
          <a:p>
            <a:pPr lvl="1"/>
            <a:r>
              <a:rPr lang="en-US" sz="1800" dirty="0">
                <a:latin typeface="Montserrat" pitchFamily="2" charset="77"/>
              </a:rPr>
              <a:t>COVID-19 (ages 1-18) </a:t>
            </a:r>
          </a:p>
          <a:p>
            <a:pPr marL="596900" lvl="1" indent="0">
              <a:buNone/>
            </a:pPr>
            <a:endParaRPr lang="en-US" sz="1800" dirty="0">
              <a:latin typeface="Montserrat" pitchFamily="2" charset="77"/>
            </a:endParaRPr>
          </a:p>
          <a:p>
            <a:r>
              <a:rPr lang="en-US" sz="1800" dirty="0">
                <a:latin typeface="Montserrat" pitchFamily="2" charset="77"/>
              </a:rPr>
              <a:t>Vaccine Confidence: Agreement with three statements: 1) vaccines are safe, 2) vaccines are important, 3) vaccines are effective </a:t>
            </a:r>
          </a:p>
          <a:p>
            <a:pPr marL="114300" indent="0">
              <a:buNone/>
            </a:pPr>
            <a:endParaRPr lang="en-US" sz="1800" dirty="0">
              <a:latin typeface="Montserrat" pitchFamily="2" charset="77"/>
            </a:endParaRPr>
          </a:p>
          <a:p>
            <a:r>
              <a:rPr lang="en-US" sz="1800" dirty="0">
                <a:latin typeface="Montserrat" pitchFamily="2" charset="77"/>
              </a:rPr>
              <a:t>COVID-19 Vaccine Intent : Plans to receive all recommended doses </a:t>
            </a:r>
          </a:p>
          <a:p>
            <a:pPr marL="114300" indent="0">
              <a:buNone/>
            </a:pPr>
            <a:endParaRPr lang="en-US" sz="1600" dirty="0">
              <a:latin typeface="Montserrat" pitchFamily="2" charset="77"/>
            </a:endParaRPr>
          </a:p>
          <a:p>
            <a:pPr marL="114300" indent="0">
              <a:buNone/>
            </a:pPr>
            <a:endParaRPr lang="en-US" sz="1800" kern="0" dirty="0">
              <a:effectLst/>
              <a:latin typeface="Montserrat" pitchFamily="2" charset="77"/>
              <a:ea typeface="Times New Roman" panose="02020603050405020304" pitchFamily="18" charset="0"/>
            </a:endParaRPr>
          </a:p>
          <a:p>
            <a:pPr marL="114300" indent="0">
              <a:buNone/>
            </a:pPr>
            <a:endParaRPr lang="en-US" sz="1200" dirty="0">
              <a:latin typeface="Montserrat" pitchFamily="2" charset="77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5934009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CC4D973-C8F0-D61C-35BD-8235F6F478B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AC691E-C076-85E1-A31E-6C6C74B4E4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rial Rounded MT Bold" panose="020F0704030504030204" pitchFamily="34" charset="77"/>
              </a:rPr>
              <a:t>Methods</a:t>
            </a:r>
            <a:r>
              <a:rPr lang="en-US" dirty="0"/>
              <a:t> 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900CBA5-A726-2B1B-F839-BCF36199B1A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0" y="907899"/>
            <a:ext cx="9144000" cy="3894640"/>
          </a:xfrm>
        </p:spPr>
        <p:txBody>
          <a:bodyPr/>
          <a:lstStyle/>
          <a:p>
            <a:pPr marL="114300" indent="0">
              <a:buNone/>
            </a:pPr>
            <a:r>
              <a:rPr lang="en-US" sz="1600" b="1" dirty="0">
                <a:latin typeface="Montserrat" pitchFamily="2" charset="77"/>
              </a:rPr>
              <a:t>Predictors</a:t>
            </a:r>
          </a:p>
          <a:p>
            <a:pPr marL="114300" indent="0">
              <a:buNone/>
            </a:pPr>
            <a:endParaRPr lang="en-US" sz="1600" dirty="0">
              <a:latin typeface="Montserrat" pitchFamily="2" charset="77"/>
            </a:endParaRPr>
          </a:p>
          <a:p>
            <a:r>
              <a:rPr lang="en-US" sz="1600" dirty="0">
                <a:latin typeface="Montserrat" pitchFamily="2" charset="77"/>
              </a:rPr>
              <a:t>Health system engagement</a:t>
            </a:r>
          </a:p>
          <a:p>
            <a:pPr lvl="1"/>
            <a:r>
              <a:rPr lang="en-US" sz="1600" dirty="0">
                <a:latin typeface="Montserrat" pitchFamily="2" charset="77"/>
              </a:rPr>
              <a:t>≥3 health care visits in the past year.</a:t>
            </a:r>
          </a:p>
          <a:p>
            <a:pPr lvl="1"/>
            <a:r>
              <a:rPr lang="en-US" sz="1600" dirty="0">
                <a:latin typeface="Montserrat" pitchFamily="2" charset="77"/>
              </a:rPr>
              <a:t>Have a regular source of care (usual provider)</a:t>
            </a:r>
          </a:p>
          <a:p>
            <a:pPr lvl="1"/>
            <a:r>
              <a:rPr lang="en-US" sz="1600" dirty="0">
                <a:latin typeface="Montserrat" pitchFamily="2" charset="77"/>
              </a:rPr>
              <a:t>≥3 preventive services (BP, cholesterol/glucose, dental, or eye exams).</a:t>
            </a:r>
          </a:p>
          <a:p>
            <a:pPr marL="596900" lvl="1" indent="0">
              <a:buNone/>
            </a:pPr>
            <a:endParaRPr lang="en-US" sz="1600" dirty="0">
              <a:latin typeface="Montserrat" pitchFamily="2" charset="77"/>
            </a:endParaRPr>
          </a:p>
          <a:p>
            <a:r>
              <a:rPr lang="en-US" sz="1600" dirty="0">
                <a:latin typeface="Montserrat" pitchFamily="2" charset="77"/>
              </a:rPr>
              <a:t>Health Security: Confidence in one’s ability to get and afford quality care if seriously ill</a:t>
            </a:r>
            <a:endParaRPr lang="en-US" sz="1600" dirty="0">
              <a:latin typeface="Montserrat" pitchFamily="2" charset="77"/>
              <a:sym typeface="Wingdings" pitchFamily="2" charset="2"/>
            </a:endParaRPr>
          </a:p>
          <a:p>
            <a:pPr marL="114300" indent="0">
              <a:buNone/>
            </a:pPr>
            <a:endParaRPr lang="en-US" sz="1600" dirty="0">
              <a:latin typeface="Montserrat" pitchFamily="2" charset="77"/>
              <a:sym typeface="Wingdings" pitchFamily="2" charset="2"/>
            </a:endParaRPr>
          </a:p>
          <a:p>
            <a:pPr marL="114300" indent="0">
              <a:buNone/>
            </a:pPr>
            <a:r>
              <a:rPr lang="en-US" sz="1600" b="1" dirty="0">
                <a:latin typeface="Montserrat" pitchFamily="2" charset="77"/>
                <a:sym typeface="Wingdings" pitchFamily="2" charset="2"/>
              </a:rPr>
              <a:t>Demographic and Health-Related Characteristics </a:t>
            </a:r>
          </a:p>
          <a:p>
            <a:pPr marL="114300" indent="0">
              <a:buNone/>
            </a:pPr>
            <a:endParaRPr lang="en-US" sz="1600" dirty="0">
              <a:latin typeface="Montserrat" pitchFamily="2" charset="77"/>
              <a:sym typeface="Wingdings" pitchFamily="2" charset="2"/>
            </a:endParaRPr>
          </a:p>
          <a:p>
            <a:r>
              <a:rPr lang="en-US" sz="1600" dirty="0">
                <a:latin typeface="Montserrat" pitchFamily="2" charset="77"/>
                <a:sym typeface="Wingdings" pitchFamily="2" charset="2"/>
              </a:rPr>
              <a:t>Age, education, income, gender, sub-national region, minority status (Mexico, USA, and UK only), political affiliation (UK, US only), chronic illness, prior COVID-19, trust in science, trust in public health agency) </a:t>
            </a:r>
          </a:p>
          <a:p>
            <a:endParaRPr lang="en-US" sz="1600" dirty="0">
              <a:latin typeface="Montserrat" pitchFamily="2" charset="77"/>
              <a:sym typeface="Wingdings" pitchFamily="2" charset="2"/>
            </a:endParaRPr>
          </a:p>
          <a:p>
            <a:pPr marL="114300" indent="0">
              <a:buNone/>
            </a:pPr>
            <a:endParaRPr lang="en-US" dirty="0">
              <a:latin typeface="Montserrat" pitchFamily="2" charset="77"/>
            </a:endParaRPr>
          </a:p>
          <a:p>
            <a:endParaRPr lang="en-US" sz="1200" kern="0" dirty="0">
              <a:effectLst/>
              <a:latin typeface="Montserrat" pitchFamily="2" charset="77"/>
              <a:ea typeface="Times New Roman" panose="02020603050405020304" pitchFamily="18" charset="0"/>
            </a:endParaRPr>
          </a:p>
          <a:p>
            <a:pPr marL="114300" indent="0">
              <a:buNone/>
            </a:pPr>
            <a:endParaRPr lang="en-US" sz="1200" dirty="0">
              <a:latin typeface="Montserrat" pitchFamily="2" charset="77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7725378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3E6F67A7-8930-098E-78C0-EFDB05F610DB}"/>
              </a:ext>
            </a:extLst>
          </p:cNvPr>
          <p:cNvGrpSpPr/>
          <p:nvPr/>
        </p:nvGrpSpPr>
        <p:grpSpPr>
          <a:xfrm>
            <a:off x="1533842" y="401320"/>
            <a:ext cx="6076318" cy="4340861"/>
            <a:chOff x="0" y="0"/>
            <a:chExt cx="6076719" cy="4340910"/>
          </a:xfrm>
        </p:grpSpPr>
        <p:sp>
          <p:nvSpPr>
            <p:cNvPr id="5" name="Text Box 7">
              <a:extLst>
                <a:ext uri="{FF2B5EF4-FFF2-40B4-BE49-F238E27FC236}">
                  <a16:creationId xmlns:a16="http://schemas.microsoft.com/office/drawing/2014/main" id="{0FCAD528-B57A-CDD7-AAF9-947924658B4A}"/>
                </a:ext>
              </a:extLst>
            </p:cNvPr>
            <p:cNvSpPr txBox="1"/>
            <p:nvPr/>
          </p:nvSpPr>
          <p:spPr>
            <a:xfrm>
              <a:off x="27296" y="0"/>
              <a:ext cx="1375794" cy="520118"/>
            </a:xfrm>
            <a:prstGeom prst="roundRect">
              <a:avLst>
                <a:gd name="adj" fmla="val 5773"/>
              </a:avLst>
            </a:prstGeom>
            <a:solidFill>
              <a:schemeClr val="lt1"/>
            </a:solidFill>
            <a:ln w="6350">
              <a:solidFill>
                <a:schemeClr val="accent1"/>
              </a:solidFill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/>
              <a:r>
                <a:rPr lang="en-US" sz="900" b="1">
                  <a:effectLst/>
                  <a:latin typeface="Arial" panose="020B0604020202020204" pitchFamily="34" charset="0"/>
                  <a:ea typeface="Times New Roman" panose="02020603050405020304" pitchFamily="18" charset="0"/>
                </a:rPr>
                <a:t>Higher number of health care visits</a:t>
              </a:r>
              <a:endParaRPr lang="en-US" sz="1200"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6" name="Right Arrow 5">
              <a:extLst>
                <a:ext uri="{FF2B5EF4-FFF2-40B4-BE49-F238E27FC236}">
                  <a16:creationId xmlns:a16="http://schemas.microsoft.com/office/drawing/2014/main" id="{331F2DDE-E886-BD37-1E18-107052DF0DF6}"/>
                </a:ext>
              </a:extLst>
            </p:cNvPr>
            <p:cNvSpPr/>
            <p:nvPr/>
          </p:nvSpPr>
          <p:spPr>
            <a:xfrm>
              <a:off x="1487606" y="121882"/>
              <a:ext cx="310393" cy="83890"/>
            </a:xfrm>
            <a:prstGeom prst="rightArrow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7" name="Text Box 7">
              <a:extLst>
                <a:ext uri="{FF2B5EF4-FFF2-40B4-BE49-F238E27FC236}">
                  <a16:creationId xmlns:a16="http://schemas.microsoft.com/office/drawing/2014/main" id="{6783F465-CF44-895D-25EE-688415D5E98D}"/>
                </a:ext>
              </a:extLst>
            </p:cNvPr>
            <p:cNvSpPr txBox="1"/>
            <p:nvPr/>
          </p:nvSpPr>
          <p:spPr>
            <a:xfrm>
              <a:off x="1896913" y="0"/>
              <a:ext cx="2384583" cy="964565"/>
            </a:xfrm>
            <a:prstGeom prst="roundRect">
              <a:avLst>
                <a:gd name="adj" fmla="val 5773"/>
              </a:avLst>
            </a:prstGeom>
            <a:solidFill>
              <a:schemeClr val="lt1"/>
            </a:solidFill>
            <a:ln w="6350">
              <a:solidFill>
                <a:schemeClr val="bg2">
                  <a:lumMod val="50000"/>
                </a:schemeClr>
              </a:solidFill>
            </a:ln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>
                <a:spcAft>
                  <a:spcPts val="400"/>
                </a:spcAft>
                <a:buNone/>
              </a:pPr>
              <a:r>
                <a:rPr lang="en-US" sz="750" dirty="0">
                  <a:effectLst/>
                  <a:latin typeface="Arial" panose="020B0604020202020204" pitchFamily="34" charset="0"/>
                  <a:ea typeface="Times New Roman" panose="02020603050405020304" pitchFamily="18" charset="0"/>
                </a:rPr>
                <a:t>Individual may be offered the vaccine during one of the health care visits.</a:t>
              </a:r>
              <a:endParaRPr lang="en-US" sz="1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  <a:p>
              <a:pPr marL="0" marR="0">
                <a:spcAft>
                  <a:spcPts val="400"/>
                </a:spcAft>
              </a:pPr>
              <a:r>
                <a:rPr lang="en-US" sz="750" dirty="0">
                  <a:effectLst/>
                  <a:latin typeface="Arial" panose="020B0604020202020204" pitchFamily="34" charset="0"/>
                  <a:ea typeface="Times New Roman" panose="02020603050405020304" pitchFamily="18" charset="0"/>
                </a:rPr>
                <a:t>Individual more likely to obtain health information from health care providers (on importance of vaccines, where to get vaccinated, or a reminder to get vaccinated). </a:t>
              </a:r>
              <a:endParaRPr lang="en-US" sz="1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8" name="Text Box 7">
              <a:extLst>
                <a:ext uri="{FF2B5EF4-FFF2-40B4-BE49-F238E27FC236}">
                  <a16:creationId xmlns:a16="http://schemas.microsoft.com/office/drawing/2014/main" id="{63A2352A-5E03-C89A-1E55-BE9430132493}"/>
                </a:ext>
              </a:extLst>
            </p:cNvPr>
            <p:cNvSpPr txBox="1"/>
            <p:nvPr/>
          </p:nvSpPr>
          <p:spPr>
            <a:xfrm>
              <a:off x="27296" y="1037230"/>
              <a:ext cx="1375794" cy="486562"/>
            </a:xfrm>
            <a:prstGeom prst="roundRect">
              <a:avLst>
                <a:gd name="adj" fmla="val 5773"/>
              </a:avLst>
            </a:prstGeom>
            <a:solidFill>
              <a:schemeClr val="lt1"/>
            </a:solidFill>
            <a:ln w="6350">
              <a:solidFill>
                <a:schemeClr val="accent1"/>
              </a:solidFill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/>
              <a:r>
                <a:rPr lang="en-US" sz="900" b="1">
                  <a:effectLst/>
                  <a:latin typeface="Arial" panose="020B0604020202020204" pitchFamily="34" charset="0"/>
                  <a:ea typeface="Times New Roman" panose="02020603050405020304" pitchFamily="18" charset="0"/>
                </a:rPr>
                <a:t>Has a usual source of care</a:t>
              </a:r>
              <a:endParaRPr lang="en-US" sz="1200"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9" name="Right Arrow 8">
              <a:extLst>
                <a:ext uri="{FF2B5EF4-FFF2-40B4-BE49-F238E27FC236}">
                  <a16:creationId xmlns:a16="http://schemas.microsoft.com/office/drawing/2014/main" id="{905BF7E5-86CA-9999-2F3D-89A4F2479EF5}"/>
                </a:ext>
              </a:extLst>
            </p:cNvPr>
            <p:cNvSpPr/>
            <p:nvPr/>
          </p:nvSpPr>
          <p:spPr>
            <a:xfrm>
              <a:off x="1487606" y="1153163"/>
              <a:ext cx="310393" cy="83890"/>
            </a:xfrm>
            <a:prstGeom prst="rightArrow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10" name="Text Box 7">
              <a:extLst>
                <a:ext uri="{FF2B5EF4-FFF2-40B4-BE49-F238E27FC236}">
                  <a16:creationId xmlns:a16="http://schemas.microsoft.com/office/drawing/2014/main" id="{50490B12-3F1E-9CDD-5F35-3F554A895A70}"/>
                </a:ext>
              </a:extLst>
            </p:cNvPr>
            <p:cNvSpPr txBox="1"/>
            <p:nvPr/>
          </p:nvSpPr>
          <p:spPr>
            <a:xfrm>
              <a:off x="1896912" y="1037169"/>
              <a:ext cx="2384583" cy="1031240"/>
            </a:xfrm>
            <a:prstGeom prst="roundRect">
              <a:avLst>
                <a:gd name="adj" fmla="val 5773"/>
              </a:avLst>
            </a:prstGeom>
            <a:solidFill>
              <a:schemeClr val="lt1"/>
            </a:solidFill>
            <a:ln w="6350">
              <a:solidFill>
                <a:schemeClr val="bg2">
                  <a:lumMod val="50000"/>
                </a:schemeClr>
              </a:solidFill>
            </a:ln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>
                <a:spcAft>
                  <a:spcPts val="400"/>
                </a:spcAft>
                <a:buNone/>
              </a:pPr>
              <a:r>
                <a:rPr lang="en-US" sz="750">
                  <a:effectLst/>
                  <a:latin typeface="Arial" panose="020B0604020202020204" pitchFamily="34" charset="0"/>
                  <a:ea typeface="Times New Roman" panose="02020603050405020304" pitchFamily="18" charset="0"/>
                </a:rPr>
                <a:t>Usual source of care serves as medical home. Patient is more likely to receive reminders and information on vaccination.</a:t>
              </a:r>
              <a:endParaRPr lang="en-US" sz="1200"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  <a:p>
              <a:pPr marL="0" marR="0">
                <a:spcAft>
                  <a:spcPts val="400"/>
                </a:spcAft>
                <a:buNone/>
              </a:pPr>
              <a:r>
                <a:rPr lang="en-US" sz="750">
                  <a:effectLst/>
                  <a:latin typeface="Arial" panose="020B0604020202020204" pitchFamily="34" charset="0"/>
                  <a:ea typeface="Times New Roman" panose="02020603050405020304" pitchFamily="18" charset="0"/>
                </a:rPr>
                <a:t>Individual more likely to receive continuous care with a provider that knows their medical history.</a:t>
              </a:r>
              <a:endParaRPr lang="en-US" sz="1200"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  <a:p>
              <a:pPr marL="0" marR="0">
                <a:spcAft>
                  <a:spcPts val="400"/>
                </a:spcAft>
              </a:pPr>
              <a:r>
                <a:rPr lang="en-US" sz="750">
                  <a:effectLst/>
                  <a:latin typeface="Arial" panose="020B0604020202020204" pitchFamily="34" charset="0"/>
                  <a:ea typeface="Times New Roman" panose="02020603050405020304" pitchFamily="18" charset="0"/>
                </a:rPr>
                <a:t>Individual more likely to develop trust in the health system.</a:t>
              </a:r>
              <a:endParaRPr lang="en-US" sz="1200"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11" name="Text Box 7">
              <a:extLst>
                <a:ext uri="{FF2B5EF4-FFF2-40B4-BE49-F238E27FC236}">
                  <a16:creationId xmlns:a16="http://schemas.microsoft.com/office/drawing/2014/main" id="{D99C4F60-FB31-A819-4FF8-62135B309457}"/>
                </a:ext>
              </a:extLst>
            </p:cNvPr>
            <p:cNvSpPr txBox="1"/>
            <p:nvPr/>
          </p:nvSpPr>
          <p:spPr>
            <a:xfrm>
              <a:off x="0" y="2169867"/>
              <a:ext cx="1375410" cy="668867"/>
            </a:xfrm>
            <a:prstGeom prst="roundRect">
              <a:avLst>
                <a:gd name="adj" fmla="val 5773"/>
              </a:avLst>
            </a:prstGeom>
            <a:solidFill>
              <a:schemeClr val="lt1"/>
            </a:solidFill>
            <a:ln w="6350">
              <a:solidFill>
                <a:schemeClr val="accent1"/>
              </a:solidFill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/>
              <a:r>
                <a:rPr lang="en-US" sz="900" b="1">
                  <a:effectLst/>
                  <a:latin typeface="Arial" panose="020B0604020202020204" pitchFamily="34" charset="0"/>
                  <a:ea typeface="Times New Roman" panose="02020603050405020304" pitchFamily="18" charset="0"/>
                </a:rPr>
                <a:t>Received at least 3 other preventive services in the last year</a:t>
              </a:r>
              <a:endParaRPr lang="en-US" sz="1200"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12" name="Right Arrow 11">
              <a:extLst>
                <a:ext uri="{FF2B5EF4-FFF2-40B4-BE49-F238E27FC236}">
                  <a16:creationId xmlns:a16="http://schemas.microsoft.com/office/drawing/2014/main" id="{B206BE74-4FBA-19B7-6E20-EF3238553BA2}"/>
                </a:ext>
              </a:extLst>
            </p:cNvPr>
            <p:cNvSpPr/>
            <p:nvPr/>
          </p:nvSpPr>
          <p:spPr>
            <a:xfrm>
              <a:off x="1460310" y="2346467"/>
              <a:ext cx="310393" cy="83890"/>
            </a:xfrm>
            <a:prstGeom prst="rightArrow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13" name="Text Box 7">
              <a:extLst>
                <a:ext uri="{FF2B5EF4-FFF2-40B4-BE49-F238E27FC236}">
                  <a16:creationId xmlns:a16="http://schemas.microsoft.com/office/drawing/2014/main" id="{A5EB0505-F215-F9F8-9C32-925B71219BBE}"/>
                </a:ext>
              </a:extLst>
            </p:cNvPr>
            <p:cNvSpPr txBox="1"/>
            <p:nvPr/>
          </p:nvSpPr>
          <p:spPr>
            <a:xfrm>
              <a:off x="1869618" y="2169867"/>
              <a:ext cx="2411877" cy="1224793"/>
            </a:xfrm>
            <a:prstGeom prst="roundRect">
              <a:avLst>
                <a:gd name="adj" fmla="val 5773"/>
              </a:avLst>
            </a:prstGeom>
            <a:solidFill>
              <a:schemeClr val="lt1"/>
            </a:solidFill>
            <a:ln w="6350">
              <a:solidFill>
                <a:schemeClr val="bg2">
                  <a:lumMod val="50000"/>
                </a:schemeClr>
              </a:solidFill>
            </a:ln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>
                <a:spcAft>
                  <a:spcPts val="400"/>
                </a:spcAft>
                <a:buNone/>
              </a:pPr>
              <a:r>
                <a:rPr lang="en-US" sz="750">
                  <a:effectLst/>
                  <a:latin typeface="Arial" panose="020B0604020202020204" pitchFamily="34" charset="0"/>
                  <a:ea typeface="Times New Roman" panose="02020603050405020304" pitchFamily="18" charset="0"/>
                </a:rPr>
                <a:t>Individual more likely to have access to a competent provider who orders necessary tests and screenings on an annual basis.</a:t>
              </a:r>
              <a:endParaRPr lang="en-US" sz="1200"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  <a:p>
              <a:pPr marL="0" marR="0">
                <a:spcAft>
                  <a:spcPts val="400"/>
                </a:spcAft>
                <a:buNone/>
              </a:pPr>
              <a:r>
                <a:rPr lang="en-US" sz="750">
                  <a:effectLst/>
                  <a:latin typeface="Arial" panose="020B0604020202020204" pitchFamily="34" charset="0"/>
                  <a:ea typeface="Times New Roman" panose="02020603050405020304" pitchFamily="18" charset="0"/>
                </a:rPr>
                <a:t>Individual more likely to receive health information, to be reminded to get vaccinated, or to be offered the vaccine while getting other preventive services. </a:t>
              </a:r>
              <a:endParaRPr lang="en-US" sz="1200"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  <a:p>
              <a:pPr marL="0" marR="0">
                <a:spcAft>
                  <a:spcPts val="400"/>
                </a:spcAft>
              </a:pPr>
              <a:r>
                <a:rPr lang="en-US" sz="750">
                  <a:effectLst/>
                  <a:latin typeface="Arial" panose="020B0604020202020204" pitchFamily="34" charset="0"/>
                  <a:ea typeface="Times New Roman" panose="02020603050405020304" pitchFamily="18" charset="0"/>
                </a:rPr>
                <a:t>Individual more likely to develop trust in the health system. </a:t>
              </a:r>
              <a:endParaRPr lang="en-US" sz="1200"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14" name="Text Box 7">
              <a:extLst>
                <a:ext uri="{FF2B5EF4-FFF2-40B4-BE49-F238E27FC236}">
                  <a16:creationId xmlns:a16="http://schemas.microsoft.com/office/drawing/2014/main" id="{D34F6153-5ACD-10AB-D963-79E7A83F55EE}"/>
                </a:ext>
              </a:extLst>
            </p:cNvPr>
            <p:cNvSpPr txBox="1"/>
            <p:nvPr/>
          </p:nvSpPr>
          <p:spPr>
            <a:xfrm>
              <a:off x="13646" y="3493416"/>
              <a:ext cx="1375410" cy="710093"/>
            </a:xfrm>
            <a:prstGeom prst="roundRect">
              <a:avLst>
                <a:gd name="adj" fmla="val 5773"/>
              </a:avLst>
            </a:prstGeom>
            <a:solidFill>
              <a:schemeClr val="lt1"/>
            </a:solidFill>
            <a:ln w="6350">
              <a:solidFill>
                <a:schemeClr val="accent1"/>
              </a:solidFill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/>
              <a:r>
                <a:rPr lang="en-US" sz="900" b="1">
                  <a:effectLst/>
                  <a:latin typeface="Arial" panose="020B0604020202020204" pitchFamily="34" charset="0"/>
                  <a:ea typeface="Times New Roman" panose="02020603050405020304" pitchFamily="18" charset="0"/>
                </a:rPr>
                <a:t>Health secure: Confident in ability to get and afford quality care</a:t>
              </a:r>
              <a:endParaRPr lang="en-US" sz="1200"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15" name="Right Arrow 14">
              <a:extLst>
                <a:ext uri="{FF2B5EF4-FFF2-40B4-BE49-F238E27FC236}">
                  <a16:creationId xmlns:a16="http://schemas.microsoft.com/office/drawing/2014/main" id="{D9AAA576-68CB-8692-6EEF-47102DE9703D}"/>
                </a:ext>
              </a:extLst>
            </p:cNvPr>
            <p:cNvSpPr/>
            <p:nvPr/>
          </p:nvSpPr>
          <p:spPr>
            <a:xfrm>
              <a:off x="1473958" y="3656652"/>
              <a:ext cx="309880" cy="83820"/>
            </a:xfrm>
            <a:prstGeom prst="rightArrow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16" name="Text Box 7">
              <a:extLst>
                <a:ext uri="{FF2B5EF4-FFF2-40B4-BE49-F238E27FC236}">
                  <a16:creationId xmlns:a16="http://schemas.microsoft.com/office/drawing/2014/main" id="{65331C82-D025-00FD-A572-27F7E040D046}"/>
                </a:ext>
              </a:extLst>
            </p:cNvPr>
            <p:cNvSpPr txBox="1"/>
            <p:nvPr/>
          </p:nvSpPr>
          <p:spPr>
            <a:xfrm>
              <a:off x="1869618" y="3493622"/>
              <a:ext cx="2411591" cy="847288"/>
            </a:xfrm>
            <a:prstGeom prst="roundRect">
              <a:avLst>
                <a:gd name="adj" fmla="val 5773"/>
              </a:avLst>
            </a:prstGeom>
            <a:solidFill>
              <a:schemeClr val="lt1"/>
            </a:solidFill>
            <a:ln w="6350">
              <a:solidFill>
                <a:schemeClr val="bg2">
                  <a:lumMod val="50000"/>
                </a:schemeClr>
              </a:solidFill>
            </a:ln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>
                <a:spcAft>
                  <a:spcPts val="400"/>
                </a:spcAft>
                <a:buNone/>
              </a:pPr>
              <a:r>
                <a:rPr lang="en-US" sz="750">
                  <a:effectLst/>
                  <a:latin typeface="Arial" panose="020B0604020202020204" pitchFamily="34" charset="0"/>
                  <a:ea typeface="Times New Roman" panose="02020603050405020304" pitchFamily="18" charset="0"/>
                </a:rPr>
                <a:t>Reflects the overall level of accessibility and quality of health services in the individual’s community.</a:t>
              </a:r>
              <a:endParaRPr lang="en-US" sz="1200"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  <a:p>
              <a:pPr marL="0" marR="0">
                <a:spcAft>
                  <a:spcPts val="400"/>
                </a:spcAft>
              </a:pPr>
              <a:r>
                <a:rPr lang="en-US" sz="750">
                  <a:effectLst/>
                  <a:latin typeface="Arial" panose="020B0604020202020204" pitchFamily="34" charset="0"/>
                  <a:ea typeface="Times New Roman" panose="02020603050405020304" pitchFamily="18" charset="0"/>
                </a:rPr>
                <a:t>Individual trusts the health system and may be more likely to adhere to health care providers’ recommendations. </a:t>
              </a:r>
              <a:endParaRPr lang="en-US" sz="1200"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17" name="Left Brace 16">
              <a:extLst>
                <a:ext uri="{FF2B5EF4-FFF2-40B4-BE49-F238E27FC236}">
                  <a16:creationId xmlns:a16="http://schemas.microsoft.com/office/drawing/2014/main" id="{9BEBCA95-6DD5-FDE8-33CB-D4D8DFE97020}"/>
                </a:ext>
              </a:extLst>
            </p:cNvPr>
            <p:cNvSpPr/>
            <p:nvPr/>
          </p:nvSpPr>
          <p:spPr>
            <a:xfrm rot="10800000">
              <a:off x="4281782" y="272007"/>
              <a:ext cx="536575" cy="3728790"/>
            </a:xfrm>
            <a:prstGeom prst="leftBrace">
              <a:avLst>
                <a:gd name="adj1" fmla="val 8333"/>
                <a:gd name="adj2" fmla="val 52151"/>
              </a:avLst>
            </a:prstGeom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18" name="Text Box 7">
              <a:extLst>
                <a:ext uri="{FF2B5EF4-FFF2-40B4-BE49-F238E27FC236}">
                  <a16:creationId xmlns:a16="http://schemas.microsoft.com/office/drawing/2014/main" id="{DFC0C18F-182F-EDED-0438-002F34BE13C2}"/>
                </a:ext>
              </a:extLst>
            </p:cNvPr>
            <p:cNvSpPr txBox="1"/>
            <p:nvPr/>
          </p:nvSpPr>
          <p:spPr>
            <a:xfrm>
              <a:off x="4818371" y="1037230"/>
              <a:ext cx="1258348" cy="2172749"/>
            </a:xfrm>
            <a:prstGeom prst="roundRect">
              <a:avLst>
                <a:gd name="adj" fmla="val 5773"/>
              </a:avLst>
            </a:prstGeom>
            <a:ln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>
                <a:buNone/>
              </a:pPr>
              <a:r>
                <a:rPr lang="en-US" sz="1000" b="1">
                  <a:effectLst/>
                  <a:latin typeface="Arial" panose="020B0604020202020204" pitchFamily="34" charset="0"/>
                  <a:ea typeface="Times New Roman" panose="02020603050405020304" pitchFamily="18" charset="0"/>
                </a:rPr>
                <a:t> </a:t>
              </a:r>
              <a:endParaRPr lang="en-US" sz="1200"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  <a:p>
              <a:pPr marL="0" marR="0" algn="ctr">
                <a:buNone/>
              </a:pPr>
              <a:r>
                <a:rPr lang="en-US" sz="1000" b="1">
                  <a:effectLst/>
                  <a:latin typeface="Arial" panose="020B0604020202020204" pitchFamily="34" charset="0"/>
                  <a:ea typeface="Times New Roman" panose="02020603050405020304" pitchFamily="18" charset="0"/>
                </a:rPr>
                <a:t>Increased vaccine access, uptake, and confidence</a:t>
              </a:r>
              <a:endParaRPr lang="en-US" sz="1200"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  <a:p>
              <a:pPr marL="0" marR="0"/>
              <a:r>
                <a:rPr lang="en-US" sz="1000" b="1">
                  <a:effectLst/>
                  <a:latin typeface="Arial" panose="020B0604020202020204" pitchFamily="34" charset="0"/>
                  <a:ea typeface="Times New Roman" panose="02020603050405020304" pitchFamily="18" charset="0"/>
                </a:rPr>
                <a:t> </a:t>
              </a:r>
              <a:endParaRPr lang="en-US" sz="1200"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24399707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600E9F1-F904-7505-5984-6D4BCE747BD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837D03-4B1D-DFDD-2970-B8692564B1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rial Rounded MT Bold" panose="020F0704030504030204" pitchFamily="34" charset="77"/>
              </a:rPr>
              <a:t>Methods : Analysis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5EF443C-2156-D36A-639F-09267703CAC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0" y="1073640"/>
            <a:ext cx="9144000" cy="3894640"/>
          </a:xfrm>
        </p:spPr>
        <p:txBody>
          <a:bodyPr/>
          <a:lstStyle/>
          <a:p>
            <a:r>
              <a:rPr lang="en-US" sz="1800" kern="0" dirty="0">
                <a:solidFill>
                  <a:srgbClr val="000000"/>
                </a:solidFill>
                <a:effectLst/>
                <a:latin typeface="Montserrat" pitchFamily="2" charset="77"/>
                <a:ea typeface="Times New Roman" panose="02020603050405020304" pitchFamily="18" charset="0"/>
              </a:rPr>
              <a:t> </a:t>
            </a:r>
            <a:r>
              <a:rPr lang="en-US" sz="1600" kern="0" dirty="0">
                <a:solidFill>
                  <a:srgbClr val="000000"/>
                </a:solidFill>
                <a:effectLst/>
                <a:latin typeface="Montserrat" pitchFamily="2" charset="77"/>
                <a:ea typeface="Times New Roman" panose="02020603050405020304" pitchFamily="18" charset="0"/>
              </a:rPr>
              <a:t>Weighted descriptive statistics by country </a:t>
            </a:r>
          </a:p>
          <a:p>
            <a:pPr marL="114300" indent="0">
              <a:buNone/>
            </a:pPr>
            <a:endParaRPr lang="en-US" sz="1600" kern="0" dirty="0">
              <a:solidFill>
                <a:srgbClr val="000000"/>
              </a:solidFill>
              <a:effectLst/>
              <a:latin typeface="Montserrat" pitchFamily="2" charset="77"/>
              <a:ea typeface="Times New Roman" panose="02020603050405020304" pitchFamily="18" charset="0"/>
            </a:endParaRPr>
          </a:p>
          <a:p>
            <a:r>
              <a:rPr lang="en-US" sz="1600" kern="0" dirty="0">
                <a:solidFill>
                  <a:srgbClr val="000000"/>
                </a:solidFill>
                <a:effectLst/>
                <a:latin typeface="Montserrat" pitchFamily="2" charset="77"/>
                <a:ea typeface="Times New Roman" panose="02020603050405020304" pitchFamily="18" charset="0"/>
              </a:rPr>
              <a:t>Regression models with robust standard errors to explore associations between predictors of interest and vaccine outcomes,</a:t>
            </a:r>
            <a:r>
              <a:rPr lang="en-US" sz="1600" dirty="0">
                <a:solidFill>
                  <a:srgbClr val="000000"/>
                </a:solidFill>
                <a:latin typeface="Montserrat" pitchFamily="2" charset="77"/>
                <a:ea typeface="Times New Roman" panose="02020603050405020304" pitchFamily="18" charset="0"/>
              </a:rPr>
              <a:t> controlling for demographic and health covariates </a:t>
            </a:r>
            <a:endParaRPr lang="en-US" sz="1600" kern="0" dirty="0">
              <a:solidFill>
                <a:srgbClr val="000000"/>
              </a:solidFill>
              <a:effectLst/>
              <a:latin typeface="Montserrat" pitchFamily="2" charset="77"/>
              <a:ea typeface="Times New Roman" panose="02020603050405020304" pitchFamily="18" charset="0"/>
            </a:endParaRPr>
          </a:p>
          <a:p>
            <a:pPr lvl="1"/>
            <a:r>
              <a:rPr lang="en-US" sz="1600" kern="0" dirty="0">
                <a:solidFill>
                  <a:srgbClr val="000000"/>
                </a:solidFill>
                <a:effectLst/>
                <a:latin typeface="Montserrat" pitchFamily="2" charset="77"/>
                <a:ea typeface="Times New Roman" panose="02020603050405020304" pitchFamily="18" charset="0"/>
              </a:rPr>
              <a:t>Adults: Country-specific logistic and linear regression models for Flu and COVID-19 vaccine outcomes</a:t>
            </a:r>
          </a:p>
          <a:p>
            <a:pPr lvl="1"/>
            <a:r>
              <a:rPr lang="en-US" sz="1600" dirty="0">
                <a:latin typeface="Montserrat" pitchFamily="2" charset="77"/>
              </a:rPr>
              <a:t>Children: Pooled logistic regressions with country fixed effects for MMR, HPV, and COVID-19 vaccine outcomes.  </a:t>
            </a:r>
          </a:p>
          <a:p>
            <a:pPr lvl="1"/>
            <a:r>
              <a:rPr lang="en-US" sz="1600" dirty="0">
                <a:latin typeface="Montserrat" pitchFamily="2" charset="77"/>
              </a:rPr>
              <a:t>Coefficients reported as average marginal effects on risk difference and risk ratio scales </a:t>
            </a:r>
          </a:p>
          <a:p>
            <a:pPr marL="596900" lvl="1" indent="0">
              <a:buNone/>
            </a:pPr>
            <a:endParaRPr lang="en-US" sz="1600" dirty="0">
              <a:latin typeface="Montserrat" pitchFamily="2" charset="77"/>
            </a:endParaRPr>
          </a:p>
          <a:p>
            <a:pPr marL="311150" indent="-171450"/>
            <a:r>
              <a:rPr lang="en-US" sz="1600" dirty="0">
                <a:latin typeface="Montserrat" pitchFamily="2" charset="77"/>
              </a:rPr>
              <a:t>  Complete case analysis; Sensitivity analysis excluding income and political affiliation </a:t>
            </a:r>
          </a:p>
          <a:p>
            <a:pPr marL="114300" indent="0">
              <a:buNone/>
            </a:pPr>
            <a:endParaRPr lang="en-US" sz="1600" dirty="0">
              <a:latin typeface="Montserrat" pitchFamily="2" charset="77"/>
              <a:ea typeface="Times New Roman" panose="02020603050405020304" pitchFamily="18" charset="0"/>
            </a:endParaRPr>
          </a:p>
          <a:p>
            <a:pPr marL="114300" indent="0">
              <a:buNone/>
            </a:pPr>
            <a:endParaRPr lang="en-US" dirty="0">
              <a:latin typeface="Montserrat" pitchFamily="2" charset="77"/>
            </a:endParaRPr>
          </a:p>
          <a:p>
            <a:pPr marL="114300" indent="0">
              <a:buNone/>
            </a:pPr>
            <a:endParaRPr lang="en-US" sz="1200" kern="0" dirty="0">
              <a:effectLst/>
              <a:latin typeface="Montserrat" pitchFamily="2" charset="77"/>
              <a:ea typeface="Times New Roman" panose="02020603050405020304" pitchFamily="18" charset="0"/>
            </a:endParaRPr>
          </a:p>
          <a:p>
            <a:pPr marL="114300" indent="0">
              <a:buNone/>
            </a:pPr>
            <a:endParaRPr lang="en-US" sz="1200" dirty="0">
              <a:latin typeface="Montserrat" pitchFamily="2" charset="77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7865795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D951B4-B61B-2752-2819-73E6837EFF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368090"/>
            <a:ext cx="7421526" cy="572700"/>
          </a:xfrm>
        </p:spPr>
        <p:txBody>
          <a:bodyPr/>
          <a:lstStyle/>
          <a:p>
            <a:r>
              <a:rPr lang="en-US" dirty="0">
                <a:latin typeface="Arial Rounded MT Bold" panose="020F0704030504030204" pitchFamily="34" charset="77"/>
              </a:rPr>
              <a:t>Results: Respondent Characteristics 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B8D01D6-8665-71D8-D348-E3F2D68DFF4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83787" y="1264974"/>
            <a:ext cx="7717500" cy="3295800"/>
          </a:xfrm>
        </p:spPr>
        <p:txBody>
          <a:bodyPr/>
          <a:lstStyle/>
          <a:p>
            <a:endParaRPr lang="en-US" sz="1200" dirty="0">
              <a:latin typeface="Montserrat" pitchFamily="2" charset="77"/>
              <a:ea typeface="Times New Roman" panose="02020603050405020304" pitchFamily="18" charset="0"/>
            </a:endParaRPr>
          </a:p>
          <a:p>
            <a:pPr marL="114300" indent="0">
              <a:buNone/>
            </a:pPr>
            <a:endParaRPr lang="en-US" sz="1200" dirty="0">
              <a:effectLst/>
              <a:latin typeface="Montserrat" pitchFamily="2" charset="77"/>
              <a:ea typeface="Times New Roman" panose="020206030504050203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DA54196-0C23-5866-15B9-047DCF5178E1}"/>
              </a:ext>
            </a:extLst>
          </p:cNvPr>
          <p:cNvSpPr txBox="1"/>
          <p:nvPr/>
        </p:nvSpPr>
        <p:spPr>
          <a:xfrm>
            <a:off x="202017" y="884228"/>
            <a:ext cx="8460213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600" dirty="0">
                <a:latin typeface="Montserrat" pitchFamily="2" charset="77"/>
              </a:rPr>
              <a:t>5,180 respondents surveyed (Italy 878; Mexico 902; UK 1,339; US 1,481)</a:t>
            </a:r>
          </a:p>
          <a:p>
            <a:endParaRPr lang="en-US" sz="1600" dirty="0">
              <a:latin typeface="Montserrat" pitchFamily="2" charset="77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600" dirty="0">
                <a:latin typeface="Montserrat" pitchFamily="2" charset="77"/>
              </a:rPr>
              <a:t>One-third of respondents had at least one child aged 1-18 </a:t>
            </a:r>
          </a:p>
          <a:p>
            <a:endParaRPr lang="en-US" sz="1600" dirty="0">
              <a:latin typeface="Montserrat" pitchFamily="2" charset="77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600" dirty="0">
                <a:effectLst/>
                <a:latin typeface="Montserrat" pitchFamily="2" charset="77"/>
                <a:ea typeface="Times New Roman" panose="02020603050405020304" pitchFamily="18" charset="0"/>
              </a:rPr>
              <a:t>Mean age: 42 in Mexico to 52 in Italy</a:t>
            </a:r>
          </a:p>
          <a:p>
            <a:endParaRPr lang="en-US" sz="1600" dirty="0">
              <a:effectLst/>
              <a:latin typeface="Montserrat" pitchFamily="2" charset="77"/>
              <a:ea typeface="Times New Roman" panose="02020603050405020304" pitchFamily="18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600" dirty="0">
                <a:effectLst/>
                <a:latin typeface="Montserrat" pitchFamily="2" charset="77"/>
                <a:ea typeface="Times New Roman" panose="02020603050405020304" pitchFamily="18" charset="0"/>
              </a:rPr>
              <a:t>Gender: Between 47.5%-49.1% male; between 50.9%-52.5% female </a:t>
            </a:r>
          </a:p>
          <a:p>
            <a:endParaRPr lang="en-US" sz="1600" dirty="0">
              <a:effectLst/>
              <a:latin typeface="Montserrat" pitchFamily="2" charset="77"/>
              <a:ea typeface="Times New Roman" panose="02020603050405020304" pitchFamily="18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600" dirty="0">
                <a:effectLst/>
                <a:latin typeface="Montserrat" pitchFamily="2" charset="77"/>
                <a:ea typeface="Times New Roman" panose="02020603050405020304" pitchFamily="18" charset="0"/>
              </a:rPr>
              <a:t>Between 23% of respondents in Mexico and 51% in the UK had a chronic illness.</a:t>
            </a:r>
          </a:p>
          <a:p>
            <a:endParaRPr lang="en-US" sz="1600" dirty="0">
              <a:effectLst/>
              <a:latin typeface="Montserrat" pitchFamily="2" charset="77"/>
              <a:ea typeface="Times New Roman" panose="02020603050405020304" pitchFamily="18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600" dirty="0">
                <a:effectLst/>
                <a:latin typeface="Montserrat" pitchFamily="2" charset="77"/>
                <a:ea typeface="Times New Roman" panose="02020603050405020304" pitchFamily="18" charset="0"/>
              </a:rPr>
              <a:t>Between 30% in Mexico and 70% in the UK had experienced COVID-19 illness</a:t>
            </a:r>
          </a:p>
          <a:p>
            <a:r>
              <a:rPr lang="en-US" sz="1600" dirty="0">
                <a:effectLst/>
                <a:latin typeface="Montserrat" pitchFamily="2" charset="77"/>
                <a:ea typeface="Times New Roman" panose="02020603050405020304" pitchFamily="18" charset="0"/>
              </a:rPr>
              <a:t>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600" dirty="0">
                <a:effectLst/>
                <a:latin typeface="Montserrat" pitchFamily="2" charset="77"/>
                <a:ea typeface="Times New Roman" panose="02020603050405020304" pitchFamily="18" charset="0"/>
              </a:rPr>
              <a:t>Trust in the national public health agency was 16.6% in Italy, 27.7% in the USA, 28.7% in Mexico, and 30.5% in the UK.</a:t>
            </a:r>
          </a:p>
          <a:p>
            <a:endParaRPr lang="en-US" sz="1600" dirty="0">
              <a:effectLst/>
              <a:latin typeface="Montserrat" pitchFamily="2" charset="77"/>
              <a:ea typeface="Times New Roman" panose="02020603050405020304" pitchFamily="18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600" dirty="0">
                <a:latin typeface="Montserrat" pitchFamily="2" charset="77"/>
                <a:ea typeface="Times New Roman" panose="02020603050405020304" pitchFamily="18" charset="0"/>
              </a:rPr>
              <a:t>Trust in scientists was between 32.4% (Mexico) to 47.3% (UK)</a:t>
            </a:r>
            <a:endParaRPr lang="en-US" sz="1600" dirty="0">
              <a:effectLst/>
              <a:latin typeface="Montserrat" pitchFamily="2" charset="77"/>
              <a:ea typeface="Times New Roman" panose="02020603050405020304" pitchFamily="18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dirty="0">
              <a:effectLst/>
              <a:latin typeface="Montserrat" pitchFamily="2" charset="77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1549406"/>
      </p:ext>
    </p:extLst>
  </p:cSld>
  <p:clrMapOvr>
    <a:masterClrMapping/>
  </p:clrMapOvr>
</p:sld>
</file>

<file path=ppt/theme/theme1.xml><?xml version="1.0" encoding="utf-8"?>
<a:theme xmlns:a="http://schemas.openxmlformats.org/drawingml/2006/main" name="Minimalist Business Slides XL by Slidesgo">
  <a:themeElements>
    <a:clrScheme name="Simple Light">
      <a:dk1>
        <a:srgbClr val="000000"/>
      </a:dk1>
      <a:lt1>
        <a:srgbClr val="F5F2EE"/>
      </a:lt1>
      <a:dk2>
        <a:srgbClr val="000000"/>
      </a:dk2>
      <a:lt2>
        <a:srgbClr val="EEEEEE"/>
      </a:lt2>
      <a:accent1>
        <a:srgbClr val="3F3533"/>
      </a:accent1>
      <a:accent2>
        <a:srgbClr val="3F3533"/>
      </a:accent2>
      <a:accent3>
        <a:srgbClr val="3F3533"/>
      </a:accent3>
      <a:accent4>
        <a:srgbClr val="3F3533"/>
      </a:accent4>
      <a:accent5>
        <a:srgbClr val="3F3533"/>
      </a:accent5>
      <a:accent6>
        <a:srgbClr val="3F3533"/>
      </a:accent6>
      <a:hlink>
        <a:srgbClr val="000000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2639</TotalTime>
  <Words>2057</Words>
  <Application>Microsoft Macintosh PowerPoint</Application>
  <PresentationFormat>On-screen Show (16:9)</PresentationFormat>
  <Paragraphs>165</Paragraphs>
  <Slides>21</Slides>
  <Notes>17</Notes>
  <HiddenSlides>0</HiddenSlides>
  <MMClips>0</MMClips>
  <ScaleCrop>false</ScaleCrop>
  <HeadingPairs>
    <vt:vector size="8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31" baseType="lpstr">
      <vt:lpstr>Lato</vt:lpstr>
      <vt:lpstr>Courier New</vt:lpstr>
      <vt:lpstr>Montserrat</vt:lpstr>
      <vt:lpstr>Vidaloka</vt:lpstr>
      <vt:lpstr>Arial</vt:lpstr>
      <vt:lpstr>Times New Roman</vt:lpstr>
      <vt:lpstr>Google Sans</vt:lpstr>
      <vt:lpstr>Arial Rounded MT Bold</vt:lpstr>
      <vt:lpstr>Minimalist Business Slides XL by Slidesgo</vt:lpstr>
      <vt:lpstr>Document</vt:lpstr>
      <vt:lpstr>Influence of Health System Engagement and Health Security on Vaccine Decisions: Evidence from Italy, Mexico, the United Kingdom, and the United States</vt:lpstr>
      <vt:lpstr>Background</vt:lpstr>
      <vt:lpstr>Objective</vt:lpstr>
      <vt:lpstr>Methods </vt:lpstr>
      <vt:lpstr>Methods : Outcomes of Interest</vt:lpstr>
      <vt:lpstr>Methods </vt:lpstr>
      <vt:lpstr>PowerPoint Presentation</vt:lpstr>
      <vt:lpstr>Methods : Analysis</vt:lpstr>
      <vt:lpstr>Results: Respondent Characteristics </vt:lpstr>
      <vt:lpstr>PowerPoint Presentation</vt:lpstr>
      <vt:lpstr>Vaccination Uptake - Adults</vt:lpstr>
      <vt:lpstr>Vaccination Uptake – Children </vt:lpstr>
      <vt:lpstr>Vaccine Confidence </vt:lpstr>
      <vt:lpstr>Associations between health system engagement and health security and vaccine uptake: Adults</vt:lpstr>
      <vt:lpstr>Associations between health system engagement and health security and vaccine uptake: Children</vt:lpstr>
      <vt:lpstr>PowerPoint Presentation</vt:lpstr>
      <vt:lpstr>Demographic and health-related factors were associated with vaccine uptake</vt:lpstr>
      <vt:lpstr>Limitations </vt:lpstr>
      <vt:lpstr>Conclusion  and Implications</vt:lpstr>
      <vt:lpstr>Conclusion  and Implications</vt:lpstr>
      <vt:lpstr>Contributors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cp:lastModifiedBy>Sindhu Ravishankar</cp:lastModifiedBy>
  <cp:revision>22</cp:revision>
  <dcterms:modified xsi:type="dcterms:W3CDTF">2025-10-29T18:55:19Z</dcterms:modified>
</cp:coreProperties>
</file>