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351" r:id="rId4"/>
    <p:sldId id="339" r:id="rId5"/>
    <p:sldId id="340" r:id="rId6"/>
    <p:sldId id="342" r:id="rId7"/>
    <p:sldId id="347" r:id="rId8"/>
    <p:sldId id="345" r:id="rId9"/>
    <p:sldId id="346" r:id="rId10"/>
    <p:sldId id="348" r:id="rId11"/>
    <p:sldId id="349" r:id="rId12"/>
    <p:sldId id="268" r:id="rId13"/>
    <p:sldId id="273" r:id="rId14"/>
    <p:sldId id="277" r:id="rId15"/>
    <p:sldId id="278" r:id="rId16"/>
    <p:sldId id="341" r:id="rId17"/>
    <p:sldId id="271" r:id="rId18"/>
    <p:sldId id="325" r:id="rId19"/>
    <p:sldId id="327" r:id="rId20"/>
    <p:sldId id="344" r:id="rId21"/>
    <p:sldId id="337" r:id="rId22"/>
    <p:sldId id="260" r:id="rId23"/>
    <p:sldId id="336" r:id="rId24"/>
    <p:sldId id="338" r:id="rId25"/>
    <p:sldId id="350" r:id="rId26"/>
    <p:sldId id="3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1DAC2-24E1-4CEF-9F41-B56A9167773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10093-867B-45C8-956F-085907423143}">
      <dgm:prSet phldrT="[Text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bg2">
                  <a:lumMod val="50000"/>
                </a:schemeClr>
              </a:solidFill>
            </a:rPr>
            <a:t>Stakeholders</a:t>
          </a:r>
        </a:p>
      </dgm:t>
    </dgm:pt>
    <dgm:pt modelId="{FEB50AB1-878B-4AC8-9164-D56F14DFF259}" type="parTrans" cxnId="{C334B5A4-DA93-456D-9C45-FB80D9BBB56F}">
      <dgm:prSet/>
      <dgm:spPr/>
      <dgm:t>
        <a:bodyPr/>
        <a:lstStyle/>
        <a:p>
          <a:endParaRPr lang="en-US"/>
        </a:p>
      </dgm:t>
    </dgm:pt>
    <dgm:pt modelId="{462491E3-3525-4BB7-8CC7-8FB416AFFB06}" type="sibTrans" cxnId="{C334B5A4-DA93-456D-9C45-FB80D9BBB56F}">
      <dgm:prSet/>
      <dgm:spPr/>
      <dgm:t>
        <a:bodyPr/>
        <a:lstStyle/>
        <a:p>
          <a:endParaRPr lang="en-US"/>
        </a:p>
      </dgm:t>
    </dgm:pt>
    <dgm:pt modelId="{7B714CB5-4EED-40B0-89BE-CCBC89188547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bg2">
                  <a:lumMod val="50000"/>
                </a:schemeClr>
              </a:solidFill>
            </a:rPr>
            <a:t>Digital Twin</a:t>
          </a:r>
        </a:p>
      </dgm:t>
    </dgm:pt>
    <dgm:pt modelId="{27C1EFC0-3A56-4816-B04A-2950B51DCE99}" type="parTrans" cxnId="{9380B24C-176D-4924-A403-2A4017D9D871}">
      <dgm:prSet/>
      <dgm:spPr/>
      <dgm:t>
        <a:bodyPr/>
        <a:lstStyle/>
        <a:p>
          <a:endParaRPr lang="en-US"/>
        </a:p>
      </dgm:t>
    </dgm:pt>
    <dgm:pt modelId="{CC853E5F-2DFF-40E9-8F26-3D3BEDB0BAF7}" type="sibTrans" cxnId="{9380B24C-176D-4924-A403-2A4017D9D871}">
      <dgm:prSet/>
      <dgm:spPr/>
      <dgm:t>
        <a:bodyPr/>
        <a:lstStyle/>
        <a:p>
          <a:endParaRPr lang="en-US"/>
        </a:p>
      </dgm:t>
    </dgm:pt>
    <dgm:pt modelId="{60933C5C-26F0-451E-9248-A12E9D308191}">
      <dgm:prSet phldrT="[Text]" phldr="0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chemeClr val="bg2">
                  <a:lumMod val="50000"/>
                </a:schemeClr>
              </a:solidFill>
            </a:rPr>
            <a:t>Infrastructure Solutions</a:t>
          </a:r>
        </a:p>
      </dgm:t>
    </dgm:pt>
    <dgm:pt modelId="{2A019BFD-95FE-4481-AF16-6DE7A9B7283E}" type="parTrans" cxnId="{B97947B1-3962-4E9B-B7DE-5564674650C9}">
      <dgm:prSet/>
      <dgm:spPr/>
      <dgm:t>
        <a:bodyPr/>
        <a:lstStyle/>
        <a:p>
          <a:endParaRPr lang="en-US"/>
        </a:p>
      </dgm:t>
    </dgm:pt>
    <dgm:pt modelId="{63355F56-A686-457B-82E5-097B87E082C3}" type="sibTrans" cxnId="{B97947B1-3962-4E9B-B7DE-5564674650C9}">
      <dgm:prSet/>
      <dgm:spPr/>
      <dgm:t>
        <a:bodyPr/>
        <a:lstStyle/>
        <a:p>
          <a:endParaRPr lang="en-US"/>
        </a:p>
      </dgm:t>
    </dgm:pt>
    <dgm:pt modelId="{2D706BF5-FDE6-4F2D-95E0-BB2621AED866}">
      <dgm:prSet phldrT="[Text]" phldr="0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bg2">
                  <a:lumMod val="50000"/>
                </a:schemeClr>
              </a:solidFill>
            </a:rPr>
            <a:t>Physical World</a:t>
          </a:r>
        </a:p>
      </dgm:t>
    </dgm:pt>
    <dgm:pt modelId="{406DDF44-AE6C-482F-BAAC-4E3507ABE537}" type="parTrans" cxnId="{1A43E3EE-73AA-4D02-877B-7F65FB39E221}">
      <dgm:prSet/>
      <dgm:spPr/>
      <dgm:t>
        <a:bodyPr/>
        <a:lstStyle/>
        <a:p>
          <a:endParaRPr lang="en-US"/>
        </a:p>
      </dgm:t>
    </dgm:pt>
    <dgm:pt modelId="{CC14D295-09E1-449D-AA84-2D828613B4ED}" type="sibTrans" cxnId="{1A43E3EE-73AA-4D02-877B-7F65FB39E221}">
      <dgm:prSet/>
      <dgm:spPr/>
      <dgm:t>
        <a:bodyPr/>
        <a:lstStyle/>
        <a:p>
          <a:endParaRPr lang="en-US"/>
        </a:p>
      </dgm:t>
    </dgm:pt>
    <dgm:pt modelId="{63B0E89F-9326-447A-872C-DC0781C64E7A}" type="pres">
      <dgm:prSet presAssocID="{1041DAC2-24E1-4CEF-9F41-B56A9167773E}" presName="compositeShape" presStyleCnt="0">
        <dgm:presLayoutVars>
          <dgm:chMax val="7"/>
          <dgm:dir/>
          <dgm:resizeHandles val="exact"/>
        </dgm:presLayoutVars>
      </dgm:prSet>
      <dgm:spPr/>
    </dgm:pt>
    <dgm:pt modelId="{FD72DF68-2F7E-4833-9F44-5A8786944A3F}" type="pres">
      <dgm:prSet presAssocID="{1041DAC2-24E1-4CEF-9F41-B56A9167773E}" presName="wedge1" presStyleLbl="node1" presStyleIdx="0" presStyleCnt="4"/>
      <dgm:spPr/>
    </dgm:pt>
    <dgm:pt modelId="{9C1E3F9B-7B87-400F-88A6-D775C0FBC89C}" type="pres">
      <dgm:prSet presAssocID="{1041DAC2-24E1-4CEF-9F41-B56A9167773E}" presName="dummy1a" presStyleCnt="0"/>
      <dgm:spPr/>
    </dgm:pt>
    <dgm:pt modelId="{AD1993CB-92D5-43C6-A5D2-C49EE54416B3}" type="pres">
      <dgm:prSet presAssocID="{1041DAC2-24E1-4CEF-9F41-B56A9167773E}" presName="dummy1b" presStyleCnt="0"/>
      <dgm:spPr/>
    </dgm:pt>
    <dgm:pt modelId="{94A3E35D-448E-4BD4-9018-18983F1A3C9B}" type="pres">
      <dgm:prSet presAssocID="{1041DAC2-24E1-4CEF-9F41-B56A9167773E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9DFE6D2-2979-4201-A0B4-3F9B7B0F0154}" type="pres">
      <dgm:prSet presAssocID="{1041DAC2-24E1-4CEF-9F41-B56A9167773E}" presName="wedge2" presStyleLbl="node1" presStyleIdx="1" presStyleCnt="4"/>
      <dgm:spPr/>
    </dgm:pt>
    <dgm:pt modelId="{12891576-7524-4C77-AF92-CD4083BAD303}" type="pres">
      <dgm:prSet presAssocID="{1041DAC2-24E1-4CEF-9F41-B56A9167773E}" presName="dummy2a" presStyleCnt="0"/>
      <dgm:spPr/>
    </dgm:pt>
    <dgm:pt modelId="{AC47F27E-E0D2-412A-9C8E-435B7EEA0DAD}" type="pres">
      <dgm:prSet presAssocID="{1041DAC2-24E1-4CEF-9F41-B56A9167773E}" presName="dummy2b" presStyleCnt="0"/>
      <dgm:spPr/>
    </dgm:pt>
    <dgm:pt modelId="{7DC053E1-1C1E-4CAF-818F-63FC921B006A}" type="pres">
      <dgm:prSet presAssocID="{1041DAC2-24E1-4CEF-9F41-B56A9167773E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CEDB8F2-41B9-40B6-A694-7FB27167606C}" type="pres">
      <dgm:prSet presAssocID="{1041DAC2-24E1-4CEF-9F41-B56A9167773E}" presName="wedge3" presStyleLbl="node1" presStyleIdx="2" presStyleCnt="4"/>
      <dgm:spPr/>
    </dgm:pt>
    <dgm:pt modelId="{75CC5BBC-89AA-4AB4-AC0C-FFC4BE5372D1}" type="pres">
      <dgm:prSet presAssocID="{1041DAC2-24E1-4CEF-9F41-B56A9167773E}" presName="dummy3a" presStyleCnt="0"/>
      <dgm:spPr/>
    </dgm:pt>
    <dgm:pt modelId="{3CCC225D-11DF-4312-A2D1-820425B088C3}" type="pres">
      <dgm:prSet presAssocID="{1041DAC2-24E1-4CEF-9F41-B56A9167773E}" presName="dummy3b" presStyleCnt="0"/>
      <dgm:spPr/>
    </dgm:pt>
    <dgm:pt modelId="{91FA671F-2D46-4075-9DE9-3FDB3C66F4E6}" type="pres">
      <dgm:prSet presAssocID="{1041DAC2-24E1-4CEF-9F41-B56A9167773E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EED8565-C4A4-4365-BF36-2BD08981974B}" type="pres">
      <dgm:prSet presAssocID="{1041DAC2-24E1-4CEF-9F41-B56A9167773E}" presName="wedge4" presStyleLbl="node1" presStyleIdx="3" presStyleCnt="4"/>
      <dgm:spPr/>
    </dgm:pt>
    <dgm:pt modelId="{84A6F733-3DF0-462E-B474-2BEDF59920B6}" type="pres">
      <dgm:prSet presAssocID="{1041DAC2-24E1-4CEF-9F41-B56A9167773E}" presName="dummy4a" presStyleCnt="0"/>
      <dgm:spPr/>
    </dgm:pt>
    <dgm:pt modelId="{5E0938C3-F6BF-4590-A334-85B145DFE9E4}" type="pres">
      <dgm:prSet presAssocID="{1041DAC2-24E1-4CEF-9F41-B56A9167773E}" presName="dummy4b" presStyleCnt="0"/>
      <dgm:spPr/>
    </dgm:pt>
    <dgm:pt modelId="{A35D304E-AFB8-4522-A509-7CC9EC3D5142}" type="pres">
      <dgm:prSet presAssocID="{1041DAC2-24E1-4CEF-9F41-B56A9167773E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812C955-AFAF-4D2C-A86C-AEFD21C2571D}" type="pres">
      <dgm:prSet presAssocID="{462491E3-3525-4BB7-8CC7-8FB416AFFB06}" presName="arrowWedge1" presStyleLbl="fgSibTrans2D1" presStyleIdx="0" presStyleCnt="4"/>
      <dgm:spPr>
        <a:solidFill>
          <a:schemeClr val="bg2">
            <a:lumMod val="50000"/>
          </a:schemeClr>
        </a:solidFill>
      </dgm:spPr>
    </dgm:pt>
    <dgm:pt modelId="{66A4DADE-EE67-4796-BC4D-60093D1DA1C3}" type="pres">
      <dgm:prSet presAssocID="{CC14D295-09E1-449D-AA84-2D828613B4ED}" presName="arrowWedge2" presStyleLbl="fgSibTrans2D1" presStyleIdx="1" presStyleCnt="4"/>
      <dgm:spPr>
        <a:solidFill>
          <a:schemeClr val="bg2">
            <a:lumMod val="50000"/>
          </a:schemeClr>
        </a:solidFill>
      </dgm:spPr>
    </dgm:pt>
    <dgm:pt modelId="{9CE9E9C5-164B-43C2-9CAC-36BC1A76CF3A}" type="pres">
      <dgm:prSet presAssocID="{CC853E5F-2DFF-40E9-8F26-3D3BEDB0BAF7}" presName="arrowWedge3" presStyleLbl="fgSibTrans2D1" presStyleIdx="2" presStyleCnt="4"/>
      <dgm:spPr>
        <a:solidFill>
          <a:schemeClr val="bg2">
            <a:lumMod val="50000"/>
          </a:schemeClr>
        </a:solidFill>
      </dgm:spPr>
    </dgm:pt>
    <dgm:pt modelId="{AAD803B6-3B6B-461F-A1B3-CA31FB5B1529}" type="pres">
      <dgm:prSet presAssocID="{63355F56-A686-457B-82E5-097B87E082C3}" presName="arrowWedge4" presStyleLbl="fgSibTrans2D1" presStyleIdx="3" presStyleCnt="4"/>
      <dgm:spPr>
        <a:solidFill>
          <a:schemeClr val="bg2">
            <a:lumMod val="50000"/>
          </a:schemeClr>
        </a:solidFill>
      </dgm:spPr>
    </dgm:pt>
  </dgm:ptLst>
  <dgm:cxnLst>
    <dgm:cxn modelId="{79906B0B-DB40-44A6-AD0F-0A3C706070F0}" type="presOf" srcId="{8E210093-867B-45C8-956F-085907423143}" destId="{94A3E35D-448E-4BD4-9018-18983F1A3C9B}" srcOrd="1" destOrd="0" presId="urn:microsoft.com/office/officeart/2005/8/layout/cycle8"/>
    <dgm:cxn modelId="{496DC13F-CF3E-46B9-BF01-D55D0110CF3E}" type="presOf" srcId="{1041DAC2-24E1-4CEF-9F41-B56A9167773E}" destId="{63B0E89F-9326-447A-872C-DC0781C64E7A}" srcOrd="0" destOrd="0" presId="urn:microsoft.com/office/officeart/2005/8/layout/cycle8"/>
    <dgm:cxn modelId="{45A72540-CFCF-48EC-922A-18039061D505}" type="presOf" srcId="{60933C5C-26F0-451E-9248-A12E9D308191}" destId="{A35D304E-AFB8-4522-A509-7CC9EC3D5142}" srcOrd="1" destOrd="0" presId="urn:microsoft.com/office/officeart/2005/8/layout/cycle8"/>
    <dgm:cxn modelId="{2F77AB5B-5316-451D-97A7-6261B7C08924}" type="presOf" srcId="{8E210093-867B-45C8-956F-085907423143}" destId="{FD72DF68-2F7E-4833-9F44-5A8786944A3F}" srcOrd="0" destOrd="0" presId="urn:microsoft.com/office/officeart/2005/8/layout/cycle8"/>
    <dgm:cxn modelId="{9380B24C-176D-4924-A403-2A4017D9D871}" srcId="{1041DAC2-24E1-4CEF-9F41-B56A9167773E}" destId="{7B714CB5-4EED-40B0-89BE-CCBC89188547}" srcOrd="2" destOrd="0" parTransId="{27C1EFC0-3A56-4816-B04A-2950B51DCE99}" sibTransId="{CC853E5F-2DFF-40E9-8F26-3D3BEDB0BAF7}"/>
    <dgm:cxn modelId="{FBBCC994-6C3E-4123-93E3-0E5BCD67BBE5}" type="presOf" srcId="{7B714CB5-4EED-40B0-89BE-CCBC89188547}" destId="{91FA671F-2D46-4075-9DE9-3FDB3C66F4E6}" srcOrd="1" destOrd="0" presId="urn:microsoft.com/office/officeart/2005/8/layout/cycle8"/>
    <dgm:cxn modelId="{C334B5A4-DA93-456D-9C45-FB80D9BBB56F}" srcId="{1041DAC2-24E1-4CEF-9F41-B56A9167773E}" destId="{8E210093-867B-45C8-956F-085907423143}" srcOrd="0" destOrd="0" parTransId="{FEB50AB1-878B-4AC8-9164-D56F14DFF259}" sibTransId="{462491E3-3525-4BB7-8CC7-8FB416AFFB06}"/>
    <dgm:cxn modelId="{1F4EC9AE-76D6-4E76-AAF7-B4390529EA39}" type="presOf" srcId="{2D706BF5-FDE6-4F2D-95E0-BB2621AED866}" destId="{19DFE6D2-2979-4201-A0B4-3F9B7B0F0154}" srcOrd="0" destOrd="0" presId="urn:microsoft.com/office/officeart/2005/8/layout/cycle8"/>
    <dgm:cxn modelId="{B97947B1-3962-4E9B-B7DE-5564674650C9}" srcId="{1041DAC2-24E1-4CEF-9F41-B56A9167773E}" destId="{60933C5C-26F0-451E-9248-A12E9D308191}" srcOrd="3" destOrd="0" parTransId="{2A019BFD-95FE-4481-AF16-6DE7A9B7283E}" sibTransId="{63355F56-A686-457B-82E5-097B87E082C3}"/>
    <dgm:cxn modelId="{8CBD7EC2-BB58-4BA0-BD8F-F3AC5182C356}" type="presOf" srcId="{60933C5C-26F0-451E-9248-A12E9D308191}" destId="{BEED8565-C4A4-4365-BF36-2BD08981974B}" srcOrd="0" destOrd="0" presId="urn:microsoft.com/office/officeart/2005/8/layout/cycle8"/>
    <dgm:cxn modelId="{FFA6C1D8-2AE5-47D8-B390-CD64B3616A7E}" type="presOf" srcId="{2D706BF5-FDE6-4F2D-95E0-BB2621AED866}" destId="{7DC053E1-1C1E-4CAF-818F-63FC921B006A}" srcOrd="1" destOrd="0" presId="urn:microsoft.com/office/officeart/2005/8/layout/cycle8"/>
    <dgm:cxn modelId="{001630E3-9624-4197-B15A-6187AE7269D2}" type="presOf" srcId="{7B714CB5-4EED-40B0-89BE-CCBC89188547}" destId="{6CEDB8F2-41B9-40B6-A694-7FB27167606C}" srcOrd="0" destOrd="0" presId="urn:microsoft.com/office/officeart/2005/8/layout/cycle8"/>
    <dgm:cxn modelId="{1A43E3EE-73AA-4D02-877B-7F65FB39E221}" srcId="{1041DAC2-24E1-4CEF-9F41-B56A9167773E}" destId="{2D706BF5-FDE6-4F2D-95E0-BB2621AED866}" srcOrd="1" destOrd="0" parTransId="{406DDF44-AE6C-482F-BAAC-4E3507ABE537}" sibTransId="{CC14D295-09E1-449D-AA84-2D828613B4ED}"/>
    <dgm:cxn modelId="{4CAE6522-FD82-453F-9E53-603D57A7C3A8}" type="presParOf" srcId="{63B0E89F-9326-447A-872C-DC0781C64E7A}" destId="{FD72DF68-2F7E-4833-9F44-5A8786944A3F}" srcOrd="0" destOrd="0" presId="urn:microsoft.com/office/officeart/2005/8/layout/cycle8"/>
    <dgm:cxn modelId="{7BAAB886-2F8D-4906-B109-2EAD65EE262D}" type="presParOf" srcId="{63B0E89F-9326-447A-872C-DC0781C64E7A}" destId="{9C1E3F9B-7B87-400F-88A6-D775C0FBC89C}" srcOrd="1" destOrd="0" presId="urn:microsoft.com/office/officeart/2005/8/layout/cycle8"/>
    <dgm:cxn modelId="{542472D8-46AC-4856-88F6-8EF5C2490F51}" type="presParOf" srcId="{63B0E89F-9326-447A-872C-DC0781C64E7A}" destId="{AD1993CB-92D5-43C6-A5D2-C49EE54416B3}" srcOrd="2" destOrd="0" presId="urn:microsoft.com/office/officeart/2005/8/layout/cycle8"/>
    <dgm:cxn modelId="{C6DF06A5-C411-4247-A669-54C616E939D1}" type="presParOf" srcId="{63B0E89F-9326-447A-872C-DC0781C64E7A}" destId="{94A3E35D-448E-4BD4-9018-18983F1A3C9B}" srcOrd="3" destOrd="0" presId="urn:microsoft.com/office/officeart/2005/8/layout/cycle8"/>
    <dgm:cxn modelId="{14E93E41-0C33-4A8F-92BA-F29C22A028EB}" type="presParOf" srcId="{63B0E89F-9326-447A-872C-DC0781C64E7A}" destId="{19DFE6D2-2979-4201-A0B4-3F9B7B0F0154}" srcOrd="4" destOrd="0" presId="urn:microsoft.com/office/officeart/2005/8/layout/cycle8"/>
    <dgm:cxn modelId="{1A99C1F6-066D-465B-AA41-8AA3D98C622D}" type="presParOf" srcId="{63B0E89F-9326-447A-872C-DC0781C64E7A}" destId="{12891576-7524-4C77-AF92-CD4083BAD303}" srcOrd="5" destOrd="0" presId="urn:microsoft.com/office/officeart/2005/8/layout/cycle8"/>
    <dgm:cxn modelId="{F07758F0-3E5F-43B9-8E93-185AA7EE2DA9}" type="presParOf" srcId="{63B0E89F-9326-447A-872C-DC0781C64E7A}" destId="{AC47F27E-E0D2-412A-9C8E-435B7EEA0DAD}" srcOrd="6" destOrd="0" presId="urn:microsoft.com/office/officeart/2005/8/layout/cycle8"/>
    <dgm:cxn modelId="{712F906A-A348-488A-BE42-77EE94FCB4D0}" type="presParOf" srcId="{63B0E89F-9326-447A-872C-DC0781C64E7A}" destId="{7DC053E1-1C1E-4CAF-818F-63FC921B006A}" srcOrd="7" destOrd="0" presId="urn:microsoft.com/office/officeart/2005/8/layout/cycle8"/>
    <dgm:cxn modelId="{525F3E52-3FA2-422C-A76E-389A13885D77}" type="presParOf" srcId="{63B0E89F-9326-447A-872C-DC0781C64E7A}" destId="{6CEDB8F2-41B9-40B6-A694-7FB27167606C}" srcOrd="8" destOrd="0" presId="urn:microsoft.com/office/officeart/2005/8/layout/cycle8"/>
    <dgm:cxn modelId="{7A1F5CEC-7D6A-41AE-9462-1FE3AD4C259B}" type="presParOf" srcId="{63B0E89F-9326-447A-872C-DC0781C64E7A}" destId="{75CC5BBC-89AA-4AB4-AC0C-FFC4BE5372D1}" srcOrd="9" destOrd="0" presId="urn:microsoft.com/office/officeart/2005/8/layout/cycle8"/>
    <dgm:cxn modelId="{AD687698-D320-49FB-A857-BC081044E5CA}" type="presParOf" srcId="{63B0E89F-9326-447A-872C-DC0781C64E7A}" destId="{3CCC225D-11DF-4312-A2D1-820425B088C3}" srcOrd="10" destOrd="0" presId="urn:microsoft.com/office/officeart/2005/8/layout/cycle8"/>
    <dgm:cxn modelId="{D5BF7BBD-9AA9-489A-9DF3-9AE497560D9E}" type="presParOf" srcId="{63B0E89F-9326-447A-872C-DC0781C64E7A}" destId="{91FA671F-2D46-4075-9DE9-3FDB3C66F4E6}" srcOrd="11" destOrd="0" presId="urn:microsoft.com/office/officeart/2005/8/layout/cycle8"/>
    <dgm:cxn modelId="{823E0480-8F79-4FCD-BA33-519A87205E44}" type="presParOf" srcId="{63B0E89F-9326-447A-872C-DC0781C64E7A}" destId="{BEED8565-C4A4-4365-BF36-2BD08981974B}" srcOrd="12" destOrd="0" presId="urn:microsoft.com/office/officeart/2005/8/layout/cycle8"/>
    <dgm:cxn modelId="{9A0151FD-BC69-4852-AA05-F831EDDEB8A3}" type="presParOf" srcId="{63B0E89F-9326-447A-872C-DC0781C64E7A}" destId="{84A6F733-3DF0-462E-B474-2BEDF59920B6}" srcOrd="13" destOrd="0" presId="urn:microsoft.com/office/officeart/2005/8/layout/cycle8"/>
    <dgm:cxn modelId="{499D28E0-EB5F-4B55-A0B0-1C777B1546BD}" type="presParOf" srcId="{63B0E89F-9326-447A-872C-DC0781C64E7A}" destId="{5E0938C3-F6BF-4590-A334-85B145DFE9E4}" srcOrd="14" destOrd="0" presId="urn:microsoft.com/office/officeart/2005/8/layout/cycle8"/>
    <dgm:cxn modelId="{9EC76BFC-40FF-438F-BAC3-637862B835A9}" type="presParOf" srcId="{63B0E89F-9326-447A-872C-DC0781C64E7A}" destId="{A35D304E-AFB8-4522-A509-7CC9EC3D5142}" srcOrd="15" destOrd="0" presId="urn:microsoft.com/office/officeart/2005/8/layout/cycle8"/>
    <dgm:cxn modelId="{E63512E1-7092-47B5-BD72-EF16415FD889}" type="presParOf" srcId="{63B0E89F-9326-447A-872C-DC0781C64E7A}" destId="{F812C955-AFAF-4D2C-A86C-AEFD21C2571D}" srcOrd="16" destOrd="0" presId="urn:microsoft.com/office/officeart/2005/8/layout/cycle8"/>
    <dgm:cxn modelId="{9D0C7529-3844-4544-95A2-5B1FC5F377A3}" type="presParOf" srcId="{63B0E89F-9326-447A-872C-DC0781C64E7A}" destId="{66A4DADE-EE67-4796-BC4D-60093D1DA1C3}" srcOrd="17" destOrd="0" presId="urn:microsoft.com/office/officeart/2005/8/layout/cycle8"/>
    <dgm:cxn modelId="{CD92DDA4-5477-4006-886F-542E9F372E16}" type="presParOf" srcId="{63B0E89F-9326-447A-872C-DC0781C64E7A}" destId="{9CE9E9C5-164B-43C2-9CAC-36BC1A76CF3A}" srcOrd="18" destOrd="0" presId="urn:microsoft.com/office/officeart/2005/8/layout/cycle8"/>
    <dgm:cxn modelId="{E7726139-4C53-48EF-A7E8-3873E3E2BD0F}" type="presParOf" srcId="{63B0E89F-9326-447A-872C-DC0781C64E7A}" destId="{AAD803B6-3B6B-461F-A1B3-CA31FB5B1529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2DF68-2F7E-4833-9F44-5A8786944A3F}">
      <dsp:nvSpPr>
        <dsp:cNvPr id="0" name=""/>
        <dsp:cNvSpPr/>
      </dsp:nvSpPr>
      <dsp:spPr>
        <a:xfrm>
          <a:off x="1846563" y="33909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50000"/>
                </a:schemeClr>
              </a:solidFill>
            </a:rPr>
            <a:t>Stakeholders</a:t>
          </a:r>
        </a:p>
      </dsp:txBody>
      <dsp:txXfrm>
        <a:off x="4262746" y="1282480"/>
        <a:ext cx="1679786" cy="1246293"/>
      </dsp:txXfrm>
    </dsp:sp>
    <dsp:sp modelId="{19DFE6D2-2979-4201-A0B4-3F9B7B0F0154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50000"/>
                </a:schemeClr>
              </a:solidFill>
            </a:rPr>
            <a:t>Physical World</a:t>
          </a:r>
        </a:p>
      </dsp:txBody>
      <dsp:txXfrm>
        <a:off x="4262746" y="2853893"/>
        <a:ext cx="1679786" cy="1246293"/>
      </dsp:txXfrm>
    </dsp:sp>
    <dsp:sp modelId="{6CEDB8F2-41B9-40B6-A694-7FB27167606C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50000"/>
                </a:schemeClr>
              </a:solidFill>
            </a:rPr>
            <a:t>Digital Twin</a:t>
          </a:r>
        </a:p>
      </dsp:txBody>
      <dsp:txXfrm>
        <a:off x="2149466" y="2853893"/>
        <a:ext cx="1679786" cy="1246293"/>
      </dsp:txXfrm>
    </dsp:sp>
    <dsp:sp modelId="{BEED8565-C4A4-4365-BF36-2BD08981974B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50000"/>
                </a:schemeClr>
              </a:solidFill>
            </a:rPr>
            <a:t>Infrastructure Solutions</a:t>
          </a:r>
        </a:p>
      </dsp:txBody>
      <dsp:txXfrm>
        <a:off x="2149466" y="1282480"/>
        <a:ext cx="1679786" cy="1246293"/>
      </dsp:txXfrm>
    </dsp:sp>
    <dsp:sp modelId="{F812C955-AFAF-4D2C-A86C-AEFD21C2571D}">
      <dsp:nvSpPr>
        <dsp:cNvPr id="0" name=""/>
        <dsp:cNvSpPr/>
      </dsp:nvSpPr>
      <dsp:spPr>
        <a:xfrm>
          <a:off x="1564792" y="5731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4DADE-EE67-4796-BC4D-60093D1DA1C3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9E9C5-164B-43C2-9CAC-36BC1A76CF3A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803B6-3B6B-461F-A1B3-CA31FB5B1529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E6A0-B748-06B6-AB4B-BC940B38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AF505-EF10-6F65-3C00-B9F24BEBE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83CCF-078C-CD2E-FCA4-17D2DEFC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3677-3803-8B45-C1A0-F64A531E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E88E-4074-3163-998D-23B58E7F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5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EDF7-E653-B086-8909-29552DFA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4AE45-B212-EB6F-74CD-C3BB986A2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96A69-2A19-C6A2-B796-E9B7A175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8AB19-D532-8D0A-19CB-55A4D068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D8160-E054-0E1D-0D11-A33E17FC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4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74640-3D81-7E9C-E1BE-C5E85F5F7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54062-4B35-46D6-A472-3F8DB5760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0227A-D78E-B826-0F7B-E7C6FBF6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77A4-CCEC-5A2A-A84C-8EF3A2EC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3E4DE-178F-B155-3131-4F318B8E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47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521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90551" y="1734716"/>
            <a:ext cx="9273415" cy="3365500"/>
          </a:xfrm>
          <a:prstGeom prst="rect">
            <a:avLst/>
          </a:prstGeom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79782" y="1737816"/>
            <a:ext cx="8142821" cy="3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8" b="0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0" y="228600"/>
            <a:ext cx="914638" cy="10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"/>
            <a:ext cx="87271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92074" y="2362100"/>
            <a:ext cx="9057459" cy="213360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079274" y="2459736"/>
            <a:ext cx="7406537" cy="12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079274" y="3482518"/>
            <a:ext cx="7406537" cy="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  <a:latin typeface="+mn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60" y="5486400"/>
            <a:ext cx="97855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0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"/>
            <a:ext cx="872717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60" y="5486400"/>
            <a:ext cx="978552" cy="1143000"/>
          </a:xfrm>
          <a:prstGeom prst="rect">
            <a:avLst/>
          </a:prstGeom>
        </p:spPr>
      </p:pic>
      <p:sp>
        <p:nvSpPr>
          <p:cNvPr id="20" name="Google Shape;20;p4"/>
          <p:cNvSpPr/>
          <p:nvPr/>
        </p:nvSpPr>
        <p:spPr>
          <a:xfrm>
            <a:off x="347563" y="457200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" name="Google Shape;21;p4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00617" y="457200"/>
            <a:ext cx="5856225" cy="5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609448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▪"/>
              <a:defRPr sz="4799" b="0">
                <a:solidFill>
                  <a:schemeClr val="bg2"/>
                </a:solidFill>
                <a:latin typeface="+mj-lt"/>
              </a:defRPr>
            </a:lvl1pPr>
            <a:lvl2pPr marL="1218895" lvl="1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2pPr>
            <a:lvl3pPr marL="1828343" lvl="2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3pPr>
            <a:lvl4pPr marL="2437790" lvl="3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4pPr>
            <a:lvl5pPr marL="3047238" lvl="4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5pPr>
            <a:lvl6pPr marL="3656686" lvl="5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6pPr>
            <a:lvl7pPr marL="4266133" lvl="6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799" b="1"/>
            </a:lvl7pPr>
            <a:lvl8pPr marL="4875581" lvl="7" indent="-60944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8pPr>
            <a:lvl9pPr marL="5485028" lvl="8" indent="-60944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4"/>
          <p:cNvSpPr txBox="1"/>
          <p:nvPr/>
        </p:nvSpPr>
        <p:spPr>
          <a:xfrm>
            <a:off x="342990" y="365760"/>
            <a:ext cx="104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98" b="1" dirty="0">
                <a:solidFill>
                  <a:srgbClr val="FFFFFF"/>
                </a:solidFill>
              </a:rPr>
              <a:t>“</a:t>
            </a:r>
            <a:endParaRPr sz="9598" b="1" dirty="0">
              <a:solidFill>
                <a:srgbClr val="FFFFFF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940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89988" cy="6858000"/>
          </a:xfrm>
          <a:prstGeom prst="rect">
            <a:avLst/>
          </a:prstGeom>
        </p:spPr>
      </p:pic>
      <p:sp>
        <p:nvSpPr>
          <p:cNvPr id="27" name="Google Shape;27;p5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207212" y="1890167"/>
            <a:ext cx="8841105" cy="3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524802">
              <a:spcBef>
                <a:spcPts val="800"/>
              </a:spcBef>
              <a:spcAft>
                <a:spcPts val="0"/>
              </a:spcAft>
              <a:buSzPts val="2600"/>
              <a:buChar char="▪"/>
              <a:defRPr>
                <a:latin typeface="+mn-lt"/>
              </a:defRPr>
            </a:lvl1pPr>
            <a:lvl2pPr marL="1218895" lvl="1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828343" lvl="2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2437790" lvl="3" indent="-524802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3047238" lvl="4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6686" lvl="5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6133" lvl="6" indent="-524802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5581" lvl="7" indent="-524802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5028" lvl="8" indent="-524802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19" y="521208"/>
            <a:ext cx="8866909" cy="1079500"/>
          </a:xfrm>
          <a:prstGeom prst="rect">
            <a:avLst/>
          </a:prstGeom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06242" y="524633"/>
            <a:ext cx="8163921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9197195" y="520733"/>
            <a:ext cx="2019826" cy="107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60" y="5486400"/>
            <a:ext cx="97855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 + 1 column half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464" y="0"/>
            <a:ext cx="73044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596" y="520667"/>
            <a:ext cx="4916180" cy="107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0505470" y="520667"/>
            <a:ext cx="1562507" cy="1079500"/>
          </a:xfrm>
          <a:prstGeom prst="rect">
            <a:avLst/>
          </a:prstGeom>
        </p:spPr>
      </p:pic>
      <p:sp>
        <p:nvSpPr>
          <p:cNvPr id="35" name="Google Shape;35;p6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977466" y="524633"/>
            <a:ext cx="4396894" cy="10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77465" y="1798867"/>
            <a:ext cx="4771331" cy="45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 rtl="0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59" y="5486400"/>
            <a:ext cx="978663" cy="11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8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8157" y="520667"/>
            <a:ext cx="1562507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555" y="514604"/>
            <a:ext cx="9324228" cy="1079500"/>
          </a:xfrm>
          <a:prstGeom prst="rect">
            <a:avLst/>
          </a:prstGeom>
        </p:spPr>
      </p:pic>
      <p:sp>
        <p:nvSpPr>
          <p:cNvPr id="43" name="Google Shape;43;p7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101700" y="1822900"/>
            <a:ext cx="4573191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884318" y="1822900"/>
            <a:ext cx="4573191" cy="4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90944"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+mn-lt"/>
              </a:defRPr>
            </a:lvl1pPr>
            <a:lvl2pPr marL="1218895" lvl="1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828343" lvl="2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2437790" lvl="3" indent="-490944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3047238" lvl="4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6686" lvl="5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6133" lvl="6" indent="-49094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5581" lvl="7" indent="-49094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5028" lvl="8" indent="-49094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392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8157" y="520667"/>
            <a:ext cx="1562507" cy="107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96" y="520667"/>
            <a:ext cx="9324228" cy="1079500"/>
          </a:xfrm>
          <a:prstGeom prst="rect">
            <a:avLst/>
          </a:prstGeom>
        </p:spPr>
      </p:pic>
      <p:sp>
        <p:nvSpPr>
          <p:cNvPr id="14" name="Google Shape;45;p7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8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2080234" y="1833367"/>
            <a:ext cx="2972574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5328700" y="1833633"/>
            <a:ext cx="2972574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8577166" y="1833633"/>
            <a:ext cx="2972574" cy="4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457086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+mn-lt"/>
              </a:defRPr>
            </a:lvl1pPr>
            <a:lvl2pPr marL="1218895" lvl="1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828343" lvl="2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2437790" lvl="3" indent="-457086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3047238" lvl="4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3656686" lvl="5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4266133" lvl="6" indent="-45708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4875581" lvl="7" indent="-457086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5485028" lvl="8" indent="-457086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9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438157" y="520667"/>
            <a:ext cx="1562507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96" y="520667"/>
            <a:ext cx="9324228" cy="1079500"/>
          </a:xfrm>
          <a:prstGeom prst="rect">
            <a:avLst/>
          </a:prstGeom>
        </p:spPr>
      </p:pic>
      <p:sp>
        <p:nvSpPr>
          <p:cNvPr id="11" name="Google Shape;45;p7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  <p:sp>
        <p:nvSpPr>
          <p:cNvPr id="62" name="Google Shape;62;p9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3371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719E-4962-5A4F-133C-C9729243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514F-3D14-51BD-9F39-2A91FBF24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8D575-AB09-736D-46B0-CDA63FDC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01138-CB32-0A98-4CD2-458F51B2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B6A2B-3B62-3A68-D6D1-17C7BFF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  <p:sp>
        <p:nvSpPr>
          <p:cNvPr id="69" name="Google Shape;69;p10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8" y="5810217"/>
            <a:ext cx="9540184" cy="52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928332" y="5808167"/>
            <a:ext cx="609759" cy="520700"/>
          </a:xfrm>
          <a:prstGeom prst="rect">
            <a:avLst/>
          </a:prstGeom>
        </p:spPr>
      </p:pic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741410" y="5808267"/>
            <a:ext cx="9056401" cy="522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448" lvl="0" indent="-30472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398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  <p:sp>
        <p:nvSpPr>
          <p:cNvPr id="76" name="Google Shape;76;p11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+mj-lt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7532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 with icon spa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6" y="0"/>
            <a:ext cx="1110269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  <p:sp>
        <p:nvSpPr>
          <p:cNvPr id="80" name="Google Shape;80;p12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2" name="Google Shape;82;p12"/>
          <p:cNvSpPr/>
          <p:nvPr/>
        </p:nvSpPr>
        <p:spPr>
          <a:xfrm>
            <a:off x="1580852" y="524567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  <p:extLst>
      <p:ext uri="{BB962C8B-B14F-4D97-AF65-F5344CB8AC3E}">
        <p14:creationId xmlns:p14="http://schemas.microsoft.com/office/powerpoint/2010/main" val="3541827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Full background imag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865" y="0"/>
            <a:ext cx="2312002" cy="6858000"/>
          </a:xfrm>
          <a:prstGeom prst="rect">
            <a:avLst/>
          </a:prstGeom>
        </p:spPr>
      </p:pic>
      <p:sp>
        <p:nvSpPr>
          <p:cNvPr id="85" name="Google Shape;85;p13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+mj-lt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59" y="457037"/>
            <a:ext cx="978663" cy="11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4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4F11-7281-F861-BACF-440A033CA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07A8B-46BB-736F-1A88-B476BD4BE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4CBD4-0B87-685B-92BA-142B928B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23136-3A77-8CAD-7CA7-47E110C5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C1C-5039-C380-1F86-A1AE670A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8015-38ED-2532-9B33-EE1420BF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28B72-759D-9190-F256-0F69E6346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AFD27-E3F2-D013-1606-084EFE4B7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A103-F16A-F7F6-8485-19EFFDDD4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A4753-E4FA-18CF-D606-6F646853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815B1-6550-E77B-EFE0-9FD86A23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4F42B-6DE8-34F3-72B6-0BF50697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7871A-23D1-C83C-EF57-034703DFB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A1632-6FAF-BB6D-A309-D0CFEC788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6BA87-8E1C-6FD4-4175-1E71C5E1B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074D0-4A45-DE44-9E8E-26D08DF22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2E026B-5503-7082-4C7E-988ED5BD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C68A9-91C5-AF56-7B53-1D8E403C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BBD6B-A0E7-AA41-3494-191EFB8B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8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2D8C-8A27-F0AD-CA07-58322E28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D2C24-1239-9920-8AF4-A37954D4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B89E6-BFA0-A253-E4A4-1098C9FE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11868-9986-E0DD-BAEC-71FEC877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76E6E-CFC5-A686-A1B1-D53B3EB0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31FFB-0F3A-C700-6F14-E7B66F88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5D3ED-2778-088D-C9E6-159F6D42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0E61-8D3E-F1DD-4BA7-F67339E7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F76C-11E8-0102-47B5-0966C3FC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F1FD8-5839-B4B4-6A9B-6B758DB09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87856-6964-C62E-6599-EB158E8F0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032F0-890B-730A-2804-37C957A0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DC3A3-B477-A185-22F3-AFDD862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E3E3-6492-936B-12C9-4DB7F529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DF14E-10C0-8059-6B8D-5CF81E0C3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D50FC-0B27-6EDF-FAE8-727A893A3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F0A45-D662-3016-3B75-B80B7144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36DA4-81D9-E190-1A79-AFF8CB9B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21E7-28E7-88AB-A7C5-90A47C70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9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4E167-CC73-C3D7-4DF6-D10EBCBE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E71B-7BE0-C3AC-2865-879DBAA73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9B787-A1BD-1D96-CBE1-7AA854A87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B5DC1E-F8C1-458D-9F13-4A2E3ECC0AC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474BD-7FAA-1E92-9249-064B6D357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798FC-8290-06FD-79A4-D08430446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25528-90E3-4E91-856C-48DCA41A8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5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7824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8.png"/><Relationship Id="rId7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diagramData" Target="../diagrams/data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2981" y="1323109"/>
            <a:ext cx="6858001" cy="3016074"/>
          </a:xfrm>
        </p:spPr>
        <p:txBody>
          <a:bodyPr/>
          <a:lstStyle/>
          <a:p>
            <a:pPr algn="ctr"/>
            <a:r>
              <a:rPr lang="en-US" sz="2800"/>
              <a:t>Surviving Another Celsius: How Climate Resilience Shapes Health System Futures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A43886-D1EB-4DFB-80D6-B0AB4159F882}"/>
              </a:ext>
            </a:extLst>
          </p:cNvPr>
          <p:cNvSpPr txBox="1"/>
          <p:nvPr/>
        </p:nvSpPr>
        <p:spPr>
          <a:xfrm>
            <a:off x="2071396" y="3754407"/>
            <a:ext cx="662473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Orhun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 Aydin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Department of Earth, Environmental and Geospatial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Department of Computer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Saint Louis University</a:t>
            </a:r>
          </a:p>
        </p:txBody>
      </p:sp>
    </p:spTree>
    <p:extLst>
      <p:ext uri="{BB962C8B-B14F-4D97-AF65-F5344CB8AC3E}">
        <p14:creationId xmlns:p14="http://schemas.microsoft.com/office/powerpoint/2010/main" val="68153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5939E-8297-8438-52D9-D68F99639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Extreme Weather and Healthcare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CFA9-66A4-E61B-6748-91DFEC5A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370" y="5582587"/>
            <a:ext cx="10191405" cy="54650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white ambulance in a flooded area&#10;&#10;AI-generated content may be incorrect.">
            <a:extLst>
              <a:ext uri="{FF2B5EF4-FFF2-40B4-BE49-F238E27FC236}">
                <a16:creationId xmlns:a16="http://schemas.microsoft.com/office/drawing/2014/main" id="{6064C03C-E7AE-B494-56A5-77342151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r="5125" b="3"/>
          <a:stretch>
            <a:fillRect/>
          </a:stretch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pic>
        <p:nvPicPr>
          <p:cNvPr id="7" name="Picture 6" descr="A emergency sign on a road&#10;&#10;AI-generated content may be incorrect.">
            <a:extLst>
              <a:ext uri="{FF2B5EF4-FFF2-40B4-BE49-F238E27FC236}">
                <a16:creationId xmlns:a16="http://schemas.microsoft.com/office/drawing/2014/main" id="{E8CDF811-4552-BB94-DEA6-8B0E7507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r="2" b="2"/>
          <a:stretch>
            <a:fillRect/>
          </a:stretch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5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B7A4-E393-C0C8-12DA-370BBA1C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Floods on Road Network Mobility</a:t>
            </a:r>
          </a:p>
        </p:txBody>
      </p:sp>
      <p:pic>
        <p:nvPicPr>
          <p:cNvPr id="7" name="Picture 6" descr="A group of cars driving on a wet road&#10;&#10;Description automatically generated with low confidence">
            <a:extLst>
              <a:ext uri="{FF2B5EF4-FFF2-40B4-BE49-F238E27FC236}">
                <a16:creationId xmlns:a16="http://schemas.microsoft.com/office/drawing/2014/main" id="{10D35286-587D-64FE-FDE2-6DCE8DE87B2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9082" r="18921" b="10581"/>
          <a:stretch/>
        </p:blipFill>
        <p:spPr>
          <a:xfrm>
            <a:off x="3326548" y="3970173"/>
            <a:ext cx="2057400" cy="1369316"/>
          </a:xfrm>
          <a:prstGeom prst="rect">
            <a:avLst/>
          </a:prstGeom>
        </p:spPr>
      </p:pic>
      <p:pic>
        <p:nvPicPr>
          <p:cNvPr id="19" name="Picture 18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48993E0D-8266-46E3-A66E-B8349CA7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15674" r="23619" b="31599"/>
          <a:stretch/>
        </p:blipFill>
        <p:spPr>
          <a:xfrm>
            <a:off x="6041572" y="3008911"/>
            <a:ext cx="2057398" cy="13693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EE6F8CB-CA80-4B41-9BD2-4D24D67E79D8}"/>
              </a:ext>
            </a:extLst>
          </p:cNvPr>
          <p:cNvGrpSpPr/>
          <p:nvPr/>
        </p:nvGrpSpPr>
        <p:grpSpPr>
          <a:xfrm>
            <a:off x="782452" y="1690688"/>
            <a:ext cx="10994888" cy="4954654"/>
            <a:chOff x="-219034" y="1655603"/>
            <a:chExt cx="10994888" cy="49546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814F0-DF77-33B6-CF41-1663CCC94463}"/>
                </a:ext>
              </a:extLst>
            </p:cNvPr>
            <p:cNvSpPr txBox="1"/>
            <p:nvPr/>
          </p:nvSpPr>
          <p:spPr>
            <a:xfrm>
              <a:off x="5330263" y="6148592"/>
              <a:ext cx="2881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Severity/Inundation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417080-8AD7-4AB3-92F7-71FB5B1D10DE}"/>
                </a:ext>
              </a:extLst>
            </p:cNvPr>
            <p:cNvGrpSpPr/>
            <p:nvPr/>
          </p:nvGrpSpPr>
          <p:grpSpPr>
            <a:xfrm>
              <a:off x="-219034" y="1655603"/>
              <a:ext cx="10994888" cy="4591477"/>
              <a:chOff x="-219034" y="1669671"/>
              <a:chExt cx="10994888" cy="4591477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D2AB00D-A574-0820-2F20-BC5D8C54C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9552" y="5694767"/>
                <a:ext cx="9086302" cy="0"/>
              </a:xfrm>
              <a:prstGeom prst="straightConnector1">
                <a:avLst/>
              </a:prstGeom>
              <a:ln w="63500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9337F6B-4A99-9EE3-7549-5993764E5E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17689" y="1669671"/>
                <a:ext cx="0" cy="4025096"/>
              </a:xfrm>
              <a:prstGeom prst="straightConnector1">
                <a:avLst/>
              </a:prstGeom>
              <a:ln w="63500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22C801-8EE9-61FD-9B44-CF1CB4CFCAB6}"/>
                  </a:ext>
                </a:extLst>
              </p:cNvPr>
              <p:cNvSpPr txBox="1"/>
              <p:nvPr/>
            </p:nvSpPr>
            <p:spPr>
              <a:xfrm>
                <a:off x="-219034" y="3027569"/>
                <a:ext cx="19367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Forecast Uncertainty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7267EE-750F-4097-AE3C-FD8E619CA55A}"/>
                  </a:ext>
                </a:extLst>
              </p:cNvPr>
              <p:cNvSpPr txBox="1"/>
              <p:nvPr/>
            </p:nvSpPr>
            <p:spPr>
              <a:xfrm>
                <a:off x="3061559" y="5799483"/>
                <a:ext cx="10869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&lt; 0.5 ft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FC3918-FE5C-416A-9AC9-AEC4C7A65564}"/>
                  </a:ext>
                </a:extLst>
              </p:cNvPr>
              <p:cNvSpPr txBox="1"/>
              <p:nvPr/>
            </p:nvSpPr>
            <p:spPr>
              <a:xfrm>
                <a:off x="5731192" y="5799482"/>
                <a:ext cx="10869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&lt; 1 ft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939CC0-9658-4949-BA39-0D124509E1C5}"/>
                  </a:ext>
                </a:extLst>
              </p:cNvPr>
              <p:cNvSpPr txBox="1"/>
              <p:nvPr/>
            </p:nvSpPr>
            <p:spPr>
              <a:xfrm>
                <a:off x="8304846" y="5799481"/>
                <a:ext cx="10869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1+ ft</a:t>
                </a:r>
              </a:p>
            </p:txBody>
          </p:sp>
        </p:grpSp>
      </p:grpSp>
      <p:pic>
        <p:nvPicPr>
          <p:cNvPr id="25" name="Picture 24" descr="A picture containing outdoor, water, sky, ground&#10;&#10;Description automatically generated">
            <a:extLst>
              <a:ext uri="{FF2B5EF4-FFF2-40B4-BE49-F238E27FC236}">
                <a16:creationId xmlns:a16="http://schemas.microsoft.com/office/drawing/2014/main" id="{29F7E8C2-C5B0-44A6-86F3-80608D477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28307" r="24971" b="13000"/>
          <a:stretch/>
        </p:blipFill>
        <p:spPr>
          <a:xfrm>
            <a:off x="8691280" y="1734140"/>
            <a:ext cx="2052199" cy="1369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9AD1F3-31E9-50E8-088E-2FCACCFBA3AE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</p:spTree>
    <p:extLst>
      <p:ext uri="{BB962C8B-B14F-4D97-AF65-F5344CB8AC3E}">
        <p14:creationId xmlns:p14="http://schemas.microsoft.com/office/powerpoint/2010/main" val="420410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B7A4-E393-C0C8-12DA-370BBA1C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Network Disruption (Number of SCC)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999BF2-6DE2-C5E8-C355-7F6C96E618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56084"/>
            <a:ext cx="5181600" cy="389041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0D8147-4E85-8F7E-7BA3-581F34824C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FL road network is made up of 49 clusters of well-connected road networks</a:t>
            </a:r>
          </a:p>
          <a:p>
            <a:pPr lvl="1"/>
            <a:endParaRPr lang="en-US" dirty="0"/>
          </a:p>
          <a:p>
            <a:r>
              <a:rPr lang="en-US" dirty="0"/>
              <a:t>Frequent floods (2-year floods) can increase the network partition two-folds</a:t>
            </a:r>
          </a:p>
          <a:p>
            <a:pPr lvl="1"/>
            <a:r>
              <a:rPr lang="en-US" dirty="0"/>
              <a:t>100 clusters due to disconnection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4C2FA-55B4-3BEC-F928-3BD7586363EB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</p:spTree>
    <p:extLst>
      <p:ext uri="{BB962C8B-B14F-4D97-AF65-F5344CB8AC3E}">
        <p14:creationId xmlns:p14="http://schemas.microsoft.com/office/powerpoint/2010/main" val="326378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B7A4-E393-C0C8-12DA-370BBA1C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2050 Projection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A8EA9-B4B2-ED7D-CE74-098B85062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04CBD-A588-A44F-3803-7D82DC190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36" y="1408176"/>
            <a:ext cx="8410575" cy="5191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54B569-3E05-CAD0-FC74-E34729F23F5D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</p:spTree>
    <p:extLst>
      <p:ext uri="{BB962C8B-B14F-4D97-AF65-F5344CB8AC3E}">
        <p14:creationId xmlns:p14="http://schemas.microsoft.com/office/powerpoint/2010/main" val="2216942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B7A4-E393-C0C8-12DA-370BBA1C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Traffic Patterns - 2030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0CE5BDA-2D4E-32DD-8C88-F1770BBB4A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FDOT projections for 2030 traffic</a:t>
            </a:r>
          </a:p>
          <a:p>
            <a:endParaRPr lang="en-US" dirty="0"/>
          </a:p>
          <a:p>
            <a:r>
              <a:rPr lang="en-US" dirty="0"/>
              <a:t>Average inundation per all climate models for RFP 4.5</a:t>
            </a:r>
          </a:p>
          <a:p>
            <a:endParaRPr lang="en-US" dirty="0"/>
          </a:p>
          <a:p>
            <a:r>
              <a:rPr lang="en-US" dirty="0"/>
              <a:t>Areas of high traffic and high inundation cause bottlenecks</a:t>
            </a:r>
          </a:p>
          <a:p>
            <a:pPr lvl="1"/>
            <a:r>
              <a:rPr lang="en-US" dirty="0"/>
              <a:t>Ocala</a:t>
            </a:r>
          </a:p>
          <a:p>
            <a:pPr lvl="1"/>
            <a:r>
              <a:rPr lang="en-US" dirty="0"/>
              <a:t>Jacksonville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F344945-DFB4-D927-A7E5-AE30CFD75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6966" y="1608746"/>
            <a:ext cx="4502175" cy="42980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A50E99-0D15-EACC-B685-0ECE3FFB42FB}"/>
              </a:ext>
            </a:extLst>
          </p:cNvPr>
          <p:cNvSpPr/>
          <p:nvPr/>
        </p:nvSpPr>
        <p:spPr>
          <a:xfrm>
            <a:off x="4860435" y="1956132"/>
            <a:ext cx="546185" cy="36362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32BD53-E66D-F640-A127-D09B4BC7FB57}"/>
              </a:ext>
            </a:extLst>
          </p:cNvPr>
          <p:cNvSpPr/>
          <p:nvPr/>
        </p:nvSpPr>
        <p:spPr>
          <a:xfrm>
            <a:off x="4800088" y="2709448"/>
            <a:ext cx="120693" cy="15035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63514-AC51-985A-657C-D05529414F7A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</p:spTree>
    <p:extLst>
      <p:ext uri="{BB962C8B-B14F-4D97-AF65-F5344CB8AC3E}">
        <p14:creationId xmlns:p14="http://schemas.microsoft.com/office/powerpoint/2010/main" val="16645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AC254-FCCA-0EFD-1E74-5748C60B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Building Capacity for Climate Resilience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30D57-BEFF-0912-21D2-1C48B1F07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8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D08C-2BAF-CD9B-96FC-EBC3A6B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Heat-Resilient Cities</a:t>
            </a:r>
          </a:p>
        </p:txBody>
      </p:sp>
      <p:pic>
        <p:nvPicPr>
          <p:cNvPr id="6" name="Content Placeholder 5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2ECBF37C-58BD-AB5B-D6BC-53ABCE812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" y="1685694"/>
            <a:ext cx="2742530" cy="2203704"/>
          </a:xfrm>
        </p:spPr>
      </p:pic>
      <p:pic>
        <p:nvPicPr>
          <p:cNvPr id="4" name="Picture 3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62E1FD44-419E-E293-8309-BE47C0114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75" y="1690688"/>
            <a:ext cx="2736316" cy="2198710"/>
          </a:xfrm>
          <a:prstGeom prst="rect">
            <a:avLst/>
          </a:prstGeom>
        </p:spPr>
      </p:pic>
      <p:pic>
        <p:nvPicPr>
          <p:cNvPr id="8" name="Picture 7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06DC7C90-5A9C-3874-A321-D6E3EF9C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73" y="1699560"/>
            <a:ext cx="2742531" cy="22037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66EDA3-7E6F-9FF4-86E0-1384722E2D95}"/>
              </a:ext>
            </a:extLst>
          </p:cNvPr>
          <p:cNvSpPr/>
          <p:nvPr/>
        </p:nvSpPr>
        <p:spPr>
          <a:xfrm>
            <a:off x="5854045" y="2130458"/>
            <a:ext cx="480767" cy="329938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565D80-C9A6-93CD-B7B9-C41CA5BABF09}"/>
              </a:ext>
            </a:extLst>
          </p:cNvPr>
          <p:cNvSpPr/>
          <p:nvPr/>
        </p:nvSpPr>
        <p:spPr>
          <a:xfrm>
            <a:off x="10314285" y="3264030"/>
            <a:ext cx="480767" cy="454529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0A2B1-A9BF-6608-0480-F2B1FCA49416}"/>
                  </a:ext>
                </a:extLst>
              </p:cNvPr>
              <p:cNvSpPr txBox="1"/>
              <p:nvPr/>
            </p:nvSpPr>
            <p:spPr>
              <a:xfrm>
                <a:off x="1534160" y="3889398"/>
                <a:ext cx="579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0A2B1-A9BF-6608-0480-F2B1FCA49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3889398"/>
                <a:ext cx="57912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AFFDFC-5CDC-D119-696C-F7AFECFA3D4F}"/>
                  </a:ext>
                </a:extLst>
              </p:cNvPr>
              <p:cNvSpPr txBox="1"/>
              <p:nvPr/>
            </p:nvSpPr>
            <p:spPr>
              <a:xfrm>
                <a:off x="5669278" y="3839868"/>
                <a:ext cx="579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AFFDFC-5CDC-D119-696C-F7AFECFA3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278" y="3839868"/>
                <a:ext cx="57912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CE51C-6666-18C0-4FC8-C21023BF6B0B}"/>
                  </a:ext>
                </a:extLst>
              </p:cNvPr>
              <p:cNvSpPr txBox="1"/>
              <p:nvPr/>
            </p:nvSpPr>
            <p:spPr>
              <a:xfrm>
                <a:off x="9449473" y="3839868"/>
                <a:ext cx="579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5CE51C-6666-18C0-4FC8-C21023BF6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9473" y="3839868"/>
                <a:ext cx="57912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row: Right 14">
            <a:extLst>
              <a:ext uri="{FF2B5EF4-FFF2-40B4-BE49-F238E27FC236}">
                <a16:creationId xmlns:a16="http://schemas.microsoft.com/office/drawing/2014/main" id="{38CAE61B-ACDB-0CF8-FD41-C20FC76174EB}"/>
              </a:ext>
            </a:extLst>
          </p:cNvPr>
          <p:cNvSpPr/>
          <p:nvPr/>
        </p:nvSpPr>
        <p:spPr>
          <a:xfrm>
            <a:off x="3556000" y="2600960"/>
            <a:ext cx="784964" cy="34544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394703B-748C-5C2C-5736-FA406B9F921C}"/>
              </a:ext>
            </a:extLst>
          </p:cNvPr>
          <p:cNvSpPr/>
          <p:nvPr/>
        </p:nvSpPr>
        <p:spPr>
          <a:xfrm>
            <a:off x="7458007" y="2600960"/>
            <a:ext cx="784964" cy="34544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DB82C9-7690-C350-92CF-F67A6AD5F986}"/>
                  </a:ext>
                </a:extLst>
              </p:cNvPr>
              <p:cNvSpPr txBox="1"/>
              <p:nvPr/>
            </p:nvSpPr>
            <p:spPr>
              <a:xfrm>
                <a:off x="3605747" y="2077740"/>
                <a:ext cx="579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DB82C9-7690-C350-92CF-F67A6AD5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47" y="2077740"/>
                <a:ext cx="57912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5E362-9D3E-D00A-7CC4-F254FAF0DB3B}"/>
                  </a:ext>
                </a:extLst>
              </p:cNvPr>
              <p:cNvSpPr txBox="1"/>
              <p:nvPr/>
            </p:nvSpPr>
            <p:spPr>
              <a:xfrm>
                <a:off x="7385836" y="2033817"/>
                <a:ext cx="579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5E362-9D3E-D00A-7CC4-F254FAF0D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836" y="2033817"/>
                <a:ext cx="579120" cy="523220"/>
              </a:xfrm>
              <a:prstGeom prst="rect">
                <a:avLst/>
              </a:prstGeom>
              <a:blipFill>
                <a:blip r:embed="rId9"/>
                <a:stretch>
                  <a:fillRect r="-7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18BF1-4EBC-0525-6E8B-6E98ED52CCAE}"/>
                  </a:ext>
                </a:extLst>
              </p:cNvPr>
              <p:cNvSpPr txBox="1"/>
              <p:nvPr/>
            </p:nvSpPr>
            <p:spPr>
              <a:xfrm>
                <a:off x="627946" y="4519742"/>
                <a:ext cx="105156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Define: </a:t>
                </a:r>
                <a:r>
                  <a:rPr lang="en-US" dirty="0"/>
                  <a:t>Resilience = Min. Heat Related Deaths + Housing + Jobs + Amenities</a:t>
                </a:r>
              </a:p>
              <a:p>
                <a:endParaRPr lang="en-US" b="1" dirty="0"/>
              </a:p>
              <a:p>
                <a:r>
                  <a:rPr lang="en-US" b="1" dirty="0"/>
                  <a:t>Optimize:</a:t>
                </a:r>
                <a:r>
                  <a:rPr lang="en-US" dirty="0"/>
                  <a:t> Land use to minimize heat-related deaths. Find an optimal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</m:oMath>
                </a14:m>
                <a:r>
                  <a:rPr lang="en-US" dirty="0"/>
                  <a:t> (final greenspace design)</a:t>
                </a:r>
              </a:p>
              <a:p>
                <a:r>
                  <a:rPr lang="en-US" b="1" dirty="0"/>
                  <a:t>Decisions: </a:t>
                </a:r>
                <a:r>
                  <a:rPr lang="en-US" dirty="0"/>
                  <a:t>Future land use</a:t>
                </a:r>
              </a:p>
              <a:p>
                <a:r>
                  <a:rPr lang="en-US" b="1" dirty="0"/>
                  <a:t>Constraints:</a:t>
                </a:r>
                <a:r>
                  <a:rPr lang="en-US" dirty="0"/>
                  <a:t> Support future population, amenities, minimize urban heat islands</a:t>
                </a:r>
                <a:endParaRPr lang="en-US" b="1" dirty="0"/>
              </a:p>
              <a:p>
                <a:endParaRPr lang="en-US" dirty="0"/>
              </a:p>
              <a:p>
                <a:pPr algn="ctr"/>
                <a:r>
                  <a:rPr lang="en-US" u="sng" dirty="0"/>
                  <a:t>Design cities for heat resilience considering health outcomes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18BF1-4EBC-0525-6E8B-6E98ED52C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46" y="4519742"/>
                <a:ext cx="10515600" cy="2308324"/>
              </a:xfrm>
              <a:prstGeom prst="rect">
                <a:avLst/>
              </a:prstGeom>
              <a:blipFill>
                <a:blip r:embed="rId10"/>
                <a:stretch>
                  <a:fillRect l="-464" t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82216F-ED17-8042-D7A2-9BE6F13C286B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</p:spTree>
    <p:extLst>
      <p:ext uri="{BB962C8B-B14F-4D97-AF65-F5344CB8AC3E}">
        <p14:creationId xmlns:p14="http://schemas.microsoft.com/office/powerpoint/2010/main" val="210446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95BE6A-528B-3764-D47F-B33B33FA07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Heat Impact Model on Mortality-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𝑚𝑜𝑟𝑡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95BE6A-528B-3764-D47F-B33B33FA07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009512-3BAF-E0AB-D4A9-A61B16540B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𝑚𝑜𝑟𝑡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 Age groups per US Census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: Baseline mortality for adults of age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Daily minimum temperature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: Population within age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009512-3BAF-E0AB-D4A9-A61B16540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556A72-A47E-8904-CEC9-C8437C3000B3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Gasparrini et al. (2015)</a:t>
            </a:r>
          </a:p>
        </p:txBody>
      </p:sp>
    </p:spTree>
    <p:extLst>
      <p:ext uri="{BB962C8B-B14F-4D97-AF65-F5344CB8AC3E}">
        <p14:creationId xmlns:p14="http://schemas.microsoft.com/office/powerpoint/2010/main" val="264475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5EC4-836C-5554-6B96-85813D48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Green Space Scenarios</a:t>
            </a:r>
          </a:p>
        </p:txBody>
      </p:sp>
      <p:pic>
        <p:nvPicPr>
          <p:cNvPr id="5" name="Content Placeholder 4" descr="A colorful squares with black border&#10;&#10;Description automatically generated">
            <a:extLst>
              <a:ext uri="{FF2B5EF4-FFF2-40B4-BE49-F238E27FC236}">
                <a16:creationId xmlns:a16="http://schemas.microsoft.com/office/drawing/2014/main" id="{8CF01C1F-BC89-2E37-25BD-9F5154F8B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08" y="1725683"/>
            <a:ext cx="2734751" cy="2197453"/>
          </a:xfrm>
        </p:spPr>
      </p:pic>
      <p:pic>
        <p:nvPicPr>
          <p:cNvPr id="7" name="Picture 6" descr="A colorful squares on a white surface&#10;&#10;Description automatically generated">
            <a:extLst>
              <a:ext uri="{FF2B5EF4-FFF2-40B4-BE49-F238E27FC236}">
                <a16:creationId xmlns:a16="http://schemas.microsoft.com/office/drawing/2014/main" id="{84771091-0ECF-B601-0E23-AFCB526E1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83" y="1725683"/>
            <a:ext cx="2734752" cy="2197453"/>
          </a:xfrm>
          <a:prstGeom prst="rect">
            <a:avLst/>
          </a:prstGeom>
        </p:spPr>
      </p:pic>
      <p:pic>
        <p:nvPicPr>
          <p:cNvPr id="9" name="Picture 8" descr="A colorful squares with black border&#10;&#10;Description automatically generated">
            <a:extLst>
              <a:ext uri="{FF2B5EF4-FFF2-40B4-BE49-F238E27FC236}">
                <a16:creationId xmlns:a16="http://schemas.microsoft.com/office/drawing/2014/main" id="{1F433200-D48E-BF46-51CF-F0224485D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8" y="4449310"/>
            <a:ext cx="2734751" cy="21974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F451C6-DD1D-54E8-2B2C-7B6B4FA12A57}"/>
              </a:ext>
            </a:extLst>
          </p:cNvPr>
          <p:cNvSpPr txBox="1"/>
          <p:nvPr/>
        </p:nvSpPr>
        <p:spPr>
          <a:xfrm>
            <a:off x="4145906" y="1356351"/>
            <a:ext cx="273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Contiguous Greenspaces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DB729-C737-79F4-00A6-1E948EB7BE9E}"/>
              </a:ext>
            </a:extLst>
          </p:cNvPr>
          <p:cNvSpPr txBox="1"/>
          <p:nvPr/>
        </p:nvSpPr>
        <p:spPr>
          <a:xfrm>
            <a:off x="1200608" y="1356351"/>
            <a:ext cx="273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Proximity to Greenspace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7C395-BA21-003E-997B-8D3638F16CAA}"/>
              </a:ext>
            </a:extLst>
          </p:cNvPr>
          <p:cNvSpPr txBox="1"/>
          <p:nvPr/>
        </p:nvSpPr>
        <p:spPr>
          <a:xfrm>
            <a:off x="2652102" y="4071543"/>
            <a:ext cx="295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Greenspace per Capita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50B96-9866-33C5-E246-B91AD86B0F88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Aydin (2023)</a:t>
            </a:r>
          </a:p>
        </p:txBody>
      </p:sp>
      <p:pic>
        <p:nvPicPr>
          <p:cNvPr id="4" name="Content Placeholder 1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A84C85D-275B-630D-E30C-295C76AAC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96" y="1778123"/>
            <a:ext cx="4412191" cy="41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8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F3419D-2B46-1052-CDC2-8DBB19866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ADAPT-STL</a:t>
            </a:r>
            <a:br>
              <a:rPr lang="en-US" dirty="0"/>
            </a:br>
            <a:r>
              <a:rPr lang="en-US" dirty="0"/>
              <a:t>Saint Louis Resilience Center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E384B-36D0-96AA-2291-635F9FD1E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7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AF97A7-EFFA-860C-DB40-3B8370E44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33F3B-756D-734F-0E1A-CEB6F61D3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Introduce climate resilience paradigms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Discuss links between climate and health outcomes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Elaborate a new urban weather observing system in Saint Louis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8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5E97-1BFA-A384-56BE-6717844A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ADAPT-STL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A6D43-3806-B96E-C53D-69C91605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Department of Energy-funded Resilience Center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Regional hub of scientific and operational research to mitigate</a:t>
            </a:r>
          </a:p>
          <a:p>
            <a:pPr lvl="1"/>
            <a:r>
              <a:rPr lang="en-US" dirty="0"/>
              <a:t>Urban Heat Islands</a:t>
            </a:r>
          </a:p>
          <a:p>
            <a:pPr lvl="1"/>
            <a:r>
              <a:rPr lang="en-US" dirty="0"/>
              <a:t>Urban Flooding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Interface between research, implementation, and community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97676-0F52-28A8-B461-7A91C5E37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049" y="148262"/>
            <a:ext cx="2443875" cy="2479604"/>
          </a:xfrm>
          <a:prstGeom prst="rect">
            <a:avLst/>
          </a:prstGeom>
        </p:spPr>
      </p:pic>
      <p:pic>
        <p:nvPicPr>
          <p:cNvPr id="7" name="Picture 6" descr="A blue and green logo with a leaf&#10;&#10;AI-generated content may be incorrect.">
            <a:extLst>
              <a:ext uri="{FF2B5EF4-FFF2-40B4-BE49-F238E27FC236}">
                <a16:creationId xmlns:a16="http://schemas.microsoft.com/office/drawing/2014/main" id="{63C9DE0E-D9E2-3896-10BB-1103E8263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965" y="5161978"/>
            <a:ext cx="2276437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01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4532C0-9229-03D2-D984-DC1CB64E6559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2" name="Picture 71" descr="A aerial view of a city&#10;&#10;Description automatically generated">
            <a:extLst>
              <a:ext uri="{FF2B5EF4-FFF2-40B4-BE49-F238E27FC236}">
                <a16:creationId xmlns:a16="http://schemas.microsoft.com/office/drawing/2014/main" id="{EA01BD33-C4DD-6E52-F298-187BFD211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97" y="5213407"/>
            <a:ext cx="1747645" cy="1350454"/>
          </a:xfrm>
          <a:prstGeom prst="rect">
            <a:avLst/>
          </a:prstGeom>
        </p:spPr>
      </p:pic>
      <p:pic>
        <p:nvPicPr>
          <p:cNvPr id="74" name="Picture 73" descr="A large arch in a city&#10;&#10;AI-generated content may be incorrect.">
            <a:extLst>
              <a:ext uri="{FF2B5EF4-FFF2-40B4-BE49-F238E27FC236}">
                <a16:creationId xmlns:a16="http://schemas.microsoft.com/office/drawing/2014/main" id="{422AA502-497B-95AA-E8B4-2A91D2E9D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" t="5659" r="4109" b="13388"/>
          <a:stretch>
            <a:fillRect/>
          </a:stretch>
        </p:blipFill>
        <p:spPr>
          <a:xfrm>
            <a:off x="1158177" y="3732248"/>
            <a:ext cx="1747645" cy="1350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15A3C-A052-87C5-D61D-C4CCE32B2647}"/>
              </a:ext>
            </a:extLst>
          </p:cNvPr>
          <p:cNvSpPr txBox="1"/>
          <p:nvPr/>
        </p:nvSpPr>
        <p:spPr>
          <a:xfrm>
            <a:off x="7613374" y="6095436"/>
            <a:ext cx="17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Land 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5B2E9A-A1E2-47C6-4D49-24CD62FC5435}"/>
              </a:ext>
            </a:extLst>
          </p:cNvPr>
          <p:cNvSpPr txBox="1"/>
          <p:nvPr/>
        </p:nvSpPr>
        <p:spPr>
          <a:xfrm>
            <a:off x="8914240" y="6095383"/>
            <a:ext cx="17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Population</a:t>
            </a:r>
          </a:p>
        </p:txBody>
      </p:sp>
      <p:pic>
        <p:nvPicPr>
          <p:cNvPr id="9" name="Picture 8" descr="A map of a state with red and green areas&#10;&#10;Description automatically generated">
            <a:extLst>
              <a:ext uri="{FF2B5EF4-FFF2-40B4-BE49-F238E27FC236}">
                <a16:creationId xmlns:a16="http://schemas.microsoft.com/office/drawing/2014/main" id="{16B360D9-1C48-3DFF-41D0-5E47827921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5401"/>
          <a:stretch/>
        </p:blipFill>
        <p:spPr>
          <a:xfrm>
            <a:off x="7941760" y="5333121"/>
            <a:ext cx="1112228" cy="828796"/>
          </a:xfrm>
          <a:prstGeom prst="rect">
            <a:avLst/>
          </a:prstGeom>
          <a:ln w="25400">
            <a:noFill/>
          </a:ln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B8FCB72E-1330-84E0-E2CD-30BECDE9F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23" y="5284013"/>
            <a:ext cx="1104521" cy="833505"/>
          </a:xfrm>
          <a:prstGeom prst="rect">
            <a:avLst/>
          </a:prstGeom>
          <a:ln w="2540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D119E2-D9B4-A636-0B03-BF9872E3F43F}"/>
              </a:ext>
            </a:extLst>
          </p:cNvPr>
          <p:cNvSpPr txBox="1"/>
          <p:nvPr/>
        </p:nvSpPr>
        <p:spPr>
          <a:xfrm>
            <a:off x="10409311" y="6095383"/>
            <a:ext cx="139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Weather</a:t>
            </a:r>
          </a:p>
        </p:txBody>
      </p:sp>
      <p:pic>
        <p:nvPicPr>
          <p:cNvPr id="12" name="Picture 11" descr="A map of the state of new hampshire&#10;&#10;Description automatically generated">
            <a:extLst>
              <a:ext uri="{FF2B5EF4-FFF2-40B4-BE49-F238E27FC236}">
                <a16:creationId xmlns:a16="http://schemas.microsoft.com/office/drawing/2014/main" id="{074AF251-E96C-D385-D7F1-9BA6FAEBFE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r="6740"/>
          <a:stretch/>
        </p:blipFill>
        <p:spPr>
          <a:xfrm>
            <a:off x="10680022" y="5248101"/>
            <a:ext cx="962356" cy="813896"/>
          </a:xfrm>
          <a:prstGeom prst="rect">
            <a:avLst/>
          </a:prstGeom>
        </p:spPr>
      </p:pic>
      <p:pic>
        <p:nvPicPr>
          <p:cNvPr id="13" name="Graphic 12" descr="Fork In Road with solid fill">
            <a:extLst>
              <a:ext uri="{FF2B5EF4-FFF2-40B4-BE49-F238E27FC236}">
                <a16:creationId xmlns:a16="http://schemas.microsoft.com/office/drawing/2014/main" id="{9A7A124B-F2E7-4F8E-119C-090A6D883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60399" y="2194024"/>
            <a:ext cx="457200" cy="457200"/>
          </a:xfrm>
          <a:prstGeom prst="rect">
            <a:avLst/>
          </a:prstGeom>
        </p:spPr>
      </p:pic>
      <p:pic>
        <p:nvPicPr>
          <p:cNvPr id="14" name="Graphic 13" descr="Deciduous tree with solid fill">
            <a:extLst>
              <a:ext uri="{FF2B5EF4-FFF2-40B4-BE49-F238E27FC236}">
                <a16:creationId xmlns:a16="http://schemas.microsoft.com/office/drawing/2014/main" id="{9DDCA078-2CE8-E213-BE12-269118351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0102" y="1942027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B32E7-3B76-02F5-72F2-19D6932A7508}"/>
              </a:ext>
            </a:extLst>
          </p:cNvPr>
          <p:cNvSpPr txBox="1"/>
          <p:nvPr/>
        </p:nvSpPr>
        <p:spPr>
          <a:xfrm>
            <a:off x="130972" y="2399227"/>
            <a:ext cx="155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Green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F2758-F6E8-C628-CD63-89FD8E4B4E0B}"/>
              </a:ext>
            </a:extLst>
          </p:cNvPr>
          <p:cNvSpPr txBox="1"/>
          <p:nvPr/>
        </p:nvSpPr>
        <p:spPr>
          <a:xfrm>
            <a:off x="1530231" y="2614459"/>
            <a:ext cx="161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Gray 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BF100-EF3C-9395-61BE-7EC2A77BAA9E}"/>
              </a:ext>
            </a:extLst>
          </p:cNvPr>
          <p:cNvSpPr txBox="1"/>
          <p:nvPr/>
        </p:nvSpPr>
        <p:spPr>
          <a:xfrm>
            <a:off x="7637709" y="789054"/>
            <a:ext cx="1656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Green &amp; Gray Infrastructure Plans</a:t>
            </a:r>
          </a:p>
        </p:txBody>
      </p:sp>
      <p:pic>
        <p:nvPicPr>
          <p:cNvPr id="23" name="Graphic 22" descr="List with solid fill">
            <a:extLst>
              <a:ext uri="{FF2B5EF4-FFF2-40B4-BE49-F238E27FC236}">
                <a16:creationId xmlns:a16="http://schemas.microsoft.com/office/drawing/2014/main" id="{724AB7E0-65EC-B761-49EC-736E4D7B75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74324" y="9298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8C33C4-9D95-D6FB-9428-52FD41E67CEF}"/>
              </a:ext>
            </a:extLst>
          </p:cNvPr>
          <p:cNvSpPr txBox="1"/>
          <p:nvPr/>
        </p:nvSpPr>
        <p:spPr>
          <a:xfrm>
            <a:off x="8633543" y="2062089"/>
            <a:ext cx="202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Priorities &amp; Perceived Risks</a:t>
            </a:r>
          </a:p>
        </p:txBody>
      </p:sp>
      <p:pic>
        <p:nvPicPr>
          <p:cNvPr id="25" name="Graphic 24" descr="List with solid fill">
            <a:extLst>
              <a:ext uri="{FF2B5EF4-FFF2-40B4-BE49-F238E27FC236}">
                <a16:creationId xmlns:a16="http://schemas.microsoft.com/office/drawing/2014/main" id="{F5B0ED8D-9099-3EE3-2468-8E0C270BBF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94271" y="1421582"/>
            <a:ext cx="749045" cy="7490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ECE52-8E11-6D97-2DCB-21EC150506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3986" y="171839"/>
            <a:ext cx="2771668" cy="18391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1DFDDD-8548-D57D-257C-6BC7024DAAE8}"/>
              </a:ext>
            </a:extLst>
          </p:cNvPr>
          <p:cNvSpPr txBox="1"/>
          <p:nvPr/>
        </p:nvSpPr>
        <p:spPr>
          <a:xfrm>
            <a:off x="9128117" y="4620173"/>
            <a:ext cx="180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Weather Station Network</a:t>
            </a:r>
          </a:p>
        </p:txBody>
      </p:sp>
    </p:spTree>
    <p:extLst>
      <p:ext uri="{BB962C8B-B14F-4D97-AF65-F5344CB8AC3E}">
        <p14:creationId xmlns:p14="http://schemas.microsoft.com/office/powerpoint/2010/main" val="2085104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9C32-6272-DAF2-A92F-ACA4DA1D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Weather Digital Twin of Saint Louis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D98E-34D7-E332-4129-059E0941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7DBB4-CB5C-C670-C484-84FE814A7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4" y="1562621"/>
            <a:ext cx="3265713" cy="493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EBC32-4A50-5AE8-A802-CEE914A2B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93" y="1562621"/>
            <a:ext cx="4645972" cy="493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69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3A51-00FA-76F1-37F5-DB56C00DB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Weather and Air Observation Network</a:t>
            </a:r>
          </a:p>
        </p:txBody>
      </p:sp>
      <p:pic>
        <p:nvPicPr>
          <p:cNvPr id="5" name="Content Placeholder 4" descr="A map of a city&#10;&#10;AI-generated content may be incorrect.">
            <a:extLst>
              <a:ext uri="{FF2B5EF4-FFF2-40B4-BE49-F238E27FC236}">
                <a16:creationId xmlns:a16="http://schemas.microsoft.com/office/drawing/2014/main" id="{412728C0-E85C-F551-7E1F-67500099F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62" y="1690688"/>
            <a:ext cx="3814799" cy="4936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1CA51-9A9C-C2C3-09A4-86DD25D6CD84}"/>
              </a:ext>
            </a:extLst>
          </p:cNvPr>
          <p:cNvSpPr txBox="1"/>
          <p:nvPr/>
        </p:nvSpPr>
        <p:spPr>
          <a:xfrm>
            <a:off x="5407923" y="1606564"/>
            <a:ext cx="4633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Network of 300 weather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40 turn-key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260 stations built in-house</a:t>
            </a:r>
          </a:p>
        </p:txBody>
      </p:sp>
      <p:pic>
        <p:nvPicPr>
          <p:cNvPr id="7" name="Content Placeholder 14">
            <a:extLst>
              <a:ext uri="{FF2B5EF4-FFF2-40B4-BE49-F238E27FC236}">
                <a16:creationId xmlns:a16="http://schemas.microsoft.com/office/drawing/2014/main" id="{829BCBE7-0044-ABF1-7959-6954AF5EF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54" y="3553768"/>
            <a:ext cx="4008773" cy="217338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14ED3A-5490-0FCC-15E5-B4524D12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620" y="3284197"/>
            <a:ext cx="2638206" cy="27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70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90C7-3527-1C60-D97B-1B320D5A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Aiming for a Rebound?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0C4D7-EDC3-416F-D957-8EC3D94E2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0454"/>
            <a:ext cx="10515600" cy="3025054"/>
          </a:xfrm>
        </p:spPr>
        <p:txBody>
          <a:bodyPr/>
          <a:lstStyle/>
          <a:p>
            <a:r>
              <a:rPr lang="en-US" dirty="0"/>
              <a:t>Modeling links between healthcare and other systems</a:t>
            </a:r>
          </a:p>
          <a:p>
            <a:pPr lvl="1"/>
            <a:r>
              <a:rPr lang="en-US" dirty="0"/>
              <a:t>Land use and urban planning</a:t>
            </a:r>
          </a:p>
          <a:p>
            <a:pPr lvl="1"/>
            <a:r>
              <a:rPr lang="en-US" dirty="0"/>
              <a:t>Climate Drivers</a:t>
            </a:r>
          </a:p>
          <a:p>
            <a:pPr lvl="1"/>
            <a:r>
              <a:rPr lang="en-US" dirty="0"/>
              <a:t>All forms of access</a:t>
            </a:r>
          </a:p>
          <a:p>
            <a:pPr lvl="1"/>
            <a:endParaRPr lang="en-US" dirty="0"/>
          </a:p>
          <a:p>
            <a:r>
              <a:rPr lang="en-US" dirty="0"/>
              <a:t>Planning for future systems jointly considering uncertainty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64597-097F-C98C-06C9-B2874B01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74" y="1361816"/>
            <a:ext cx="6639045" cy="1573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19C25-C2BE-B52F-4BF3-E75F6B69D38C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Eisenberg et al. (2025)</a:t>
            </a:r>
          </a:p>
        </p:txBody>
      </p:sp>
    </p:spTree>
    <p:extLst>
      <p:ext uri="{BB962C8B-B14F-4D97-AF65-F5344CB8AC3E}">
        <p14:creationId xmlns:p14="http://schemas.microsoft.com/office/powerpoint/2010/main" val="157383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CF76-400D-7423-6524-E371F488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664B3-D0F2-4E1D-3E77-2F46DE8C6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Aydin, O. (2023). Graph Neural Network Double Q-Learning for Road Network Resilience Planning Under Climate Change-Induced Flooding Events. In AGU Fall Meeting Abstracts (Vol. 2023, No. 7, pp. IN53D-07).</a:t>
            </a:r>
          </a:p>
          <a:p>
            <a:pPr marL="0" indent="0">
              <a:buNone/>
            </a:pPr>
            <a:r>
              <a:rPr lang="en-US" sz="1800" dirty="0"/>
              <a:t>Aydin, O. (2023). Deep Q-Learning Framework for Quantitative Climate Change Adaptation Policy for Florida Road Network due to Extreme Precipitation.</a:t>
            </a:r>
          </a:p>
          <a:p>
            <a:pPr marL="0" indent="0">
              <a:buNone/>
            </a:pPr>
            <a:r>
              <a:rPr lang="en-US" sz="1800" dirty="0"/>
              <a:t>Aydin, O., &amp; Kanwar, V. (2024, December). Stochastic </a:t>
            </a:r>
            <a:r>
              <a:rPr lang="en-US" sz="1800" dirty="0" err="1"/>
              <a:t>Superresolution</a:t>
            </a:r>
            <a:r>
              <a:rPr lang="en-US" sz="1800" dirty="0"/>
              <a:t> Modeling of Urban Heat Islands Using Generative Diffusion Models Under Built Environment Constraints. In AGU Fall Meeting Abstracts (Vol. 2024, No. 3, pp. GC23D-03).</a:t>
            </a:r>
          </a:p>
          <a:p>
            <a:pPr marL="0" indent="0">
              <a:buNone/>
            </a:pPr>
            <a:r>
              <a:rPr lang="en-US" sz="1800" dirty="0"/>
              <a:t>Eisenberg, Daniel A., Thomas P. Seager, and David L. Alderson. "The rebound curve is a poor model of resilience." PNAS nexus 4, no. 3 (2025): pgaf052.</a:t>
            </a:r>
          </a:p>
          <a:p>
            <a:pPr marL="0" indent="0">
              <a:buNone/>
            </a:pPr>
            <a:r>
              <a:rPr lang="en-US" sz="1800" dirty="0"/>
              <a:t>Gasparrini, A., Guo, Y., Hashizume, M., et al. (2015). Mortality risk attributable to high and low ambient temperature: A </a:t>
            </a:r>
            <a:r>
              <a:rPr lang="en-US" sz="1800" dirty="0" err="1"/>
              <a:t>multicountry</a:t>
            </a:r>
            <a:r>
              <a:rPr lang="en-US" sz="1800" dirty="0"/>
              <a:t> observational study. The Lancet, 386(9991), 369-375. https://doi.org/10.1016/S0140-6736(14)62114-0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718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5ECE534-1A76-FF68-ED00-3ACE0FA5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9163" r="9584" b="7091"/>
          <a:stretch>
            <a:fillRect/>
          </a:stretch>
        </p:blipFill>
        <p:spPr>
          <a:xfrm>
            <a:off x="1459921" y="1725780"/>
            <a:ext cx="8265969" cy="4815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E0908-C577-9896-610F-4F9C556D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 and Resilience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0E382-C03A-9BE4-59E9-52ECE1562F8C}"/>
              </a:ext>
            </a:extLst>
          </p:cNvPr>
          <p:cNvSpPr txBox="1"/>
          <p:nvPr/>
        </p:nvSpPr>
        <p:spPr>
          <a:xfrm>
            <a:off x="2964873" y="1459855"/>
            <a:ext cx="1841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Extreme Weather Event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2F8E6-1B8D-0F16-EF0E-D6757FFAE68B}"/>
              </a:ext>
            </a:extLst>
          </p:cNvPr>
          <p:cNvSpPr txBox="1"/>
          <p:nvPr/>
        </p:nvSpPr>
        <p:spPr>
          <a:xfrm>
            <a:off x="6380018" y="1448781"/>
            <a:ext cx="1841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Extreme Weather Event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82837-B893-9329-B36E-ABFDB6A620C5}"/>
              </a:ext>
            </a:extLst>
          </p:cNvPr>
          <p:cNvSpPr txBox="1"/>
          <p:nvPr/>
        </p:nvSpPr>
        <p:spPr>
          <a:xfrm>
            <a:off x="3085966" y="5881731"/>
            <a:ext cx="15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Coping</a:t>
            </a:r>
          </a:p>
          <a:p>
            <a:pPr algn="ctr"/>
            <a:r>
              <a:rPr lang="en-US" sz="1200" dirty="0"/>
              <a:t>Immediate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192C2-B325-DA66-17DF-3309E3B6D0EB}"/>
              </a:ext>
            </a:extLst>
          </p:cNvPr>
          <p:cNvSpPr txBox="1"/>
          <p:nvPr/>
        </p:nvSpPr>
        <p:spPr>
          <a:xfrm>
            <a:off x="5254314" y="5881731"/>
            <a:ext cx="1406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Adapting</a:t>
            </a:r>
          </a:p>
          <a:p>
            <a:pPr algn="ctr"/>
            <a:r>
              <a:rPr lang="en-US" sz="1200" dirty="0"/>
              <a:t>Adjusting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B1706D-A0B1-4228-85E8-2444948EBA08}"/>
              </a:ext>
            </a:extLst>
          </p:cNvPr>
          <p:cNvSpPr txBox="1"/>
          <p:nvPr/>
        </p:nvSpPr>
        <p:spPr>
          <a:xfrm>
            <a:off x="7886346" y="5881732"/>
            <a:ext cx="1323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Transforming</a:t>
            </a:r>
          </a:p>
          <a:p>
            <a:pPr algn="ctr"/>
            <a:r>
              <a:rPr lang="en-US" sz="1200" dirty="0"/>
              <a:t>System Redesign</a:t>
            </a:r>
          </a:p>
        </p:txBody>
      </p:sp>
    </p:spTree>
    <p:extLst>
      <p:ext uri="{BB962C8B-B14F-4D97-AF65-F5344CB8AC3E}">
        <p14:creationId xmlns:p14="http://schemas.microsoft.com/office/powerpoint/2010/main" val="183489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296818-0046-B86C-2F91-4BBD013D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Climate Resilience and Health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F1012-E3B5-7AF2-22E7-4FB12B603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6B0ED3-D638-B3E7-7460-7858A0B8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Vulnerability in Health Systems</a:t>
            </a:r>
          </a:p>
        </p:txBody>
      </p:sp>
      <p:pic>
        <p:nvPicPr>
          <p:cNvPr id="6" name="Picture 5" descr="A diagram of a pie chart&#10;&#10;AI-generated content may be incorrect.">
            <a:extLst>
              <a:ext uri="{FF2B5EF4-FFF2-40B4-BE49-F238E27FC236}">
                <a16:creationId xmlns:a16="http://schemas.microsoft.com/office/drawing/2014/main" id="{1584D86C-6A26-4D9B-A243-9F1D3B306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7" y="1946821"/>
            <a:ext cx="10425545" cy="3518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95B68-922B-8DED-7390-F439100D37E0}"/>
              </a:ext>
            </a:extLst>
          </p:cNvPr>
          <p:cNvSpPr txBox="1"/>
          <p:nvPr/>
        </p:nvSpPr>
        <p:spPr>
          <a:xfrm>
            <a:off x="838200" y="6338986"/>
            <a:ext cx="3636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Source: https://climatevulnerabilityindex.org</a:t>
            </a:r>
          </a:p>
        </p:txBody>
      </p:sp>
    </p:spTree>
    <p:extLst>
      <p:ext uri="{BB962C8B-B14F-4D97-AF65-F5344CB8AC3E}">
        <p14:creationId xmlns:p14="http://schemas.microsoft.com/office/powerpoint/2010/main" val="239410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076B-7856-3F50-4D4A-D5EC01B1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1ABAECA-9061-F8DD-4E79-687E4E02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6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BF6DB96-D77D-3A30-D68E-EE1BDAB82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5FA4-C97B-3F96-51C2-AF4A968B7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0067DDC-7127-D8DC-1B64-1C5E6748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DF605-2EA5-ED3B-9493-C0C0F441B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A3763D2-E4A7-DCA0-5915-BEBB53D12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67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LU Theme">
  <a:themeElements>
    <a:clrScheme name="SLU Color Theme">
      <a:dk1>
        <a:srgbClr val="000000"/>
      </a:dk1>
      <a:lt1>
        <a:srgbClr val="FFFFFF"/>
      </a:lt1>
      <a:dk2>
        <a:srgbClr val="003CA5"/>
      </a:dk2>
      <a:lt2>
        <a:srgbClr val="D7D7D5"/>
      </a:lt2>
      <a:accent1>
        <a:srgbClr val="5BC2E7"/>
      </a:accent1>
      <a:accent2>
        <a:srgbClr val="003B5C"/>
      </a:accent2>
      <a:accent3>
        <a:srgbClr val="795D3E"/>
      </a:accent3>
      <a:accent4>
        <a:srgbClr val="FFC72C"/>
      </a:accent4>
      <a:accent5>
        <a:srgbClr val="8FD6BD"/>
      </a:accent5>
      <a:accent6>
        <a:srgbClr val="ED8B00"/>
      </a:accent6>
      <a:hlink>
        <a:srgbClr val="27B7EC"/>
      </a:hlink>
      <a:folHlink>
        <a:srgbClr val="969798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U Theme" id="{23A3967F-20A2-8D48-B34D-F502C06C008E}" vid="{DE37BFA9-F12D-5347-8801-1AD4458FF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678</Words>
  <Application>Microsoft Office PowerPoint</Application>
  <PresentationFormat>Widescreen</PresentationFormat>
  <Paragraphs>116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Barlow</vt:lpstr>
      <vt:lpstr>Cambria Math</vt:lpstr>
      <vt:lpstr>Palatino Linotype</vt:lpstr>
      <vt:lpstr>Office Theme</vt:lpstr>
      <vt:lpstr>SLU Theme</vt:lpstr>
      <vt:lpstr>Surviving Another Celsius: How Climate Resilience Shapes Health System Futures</vt:lpstr>
      <vt:lpstr>Objectives</vt:lpstr>
      <vt:lpstr>Adaptation and Resilience</vt:lpstr>
      <vt:lpstr>Climate Resilience and Health</vt:lpstr>
      <vt:lpstr>Climate Vulnerability in Health Systems</vt:lpstr>
      <vt:lpstr>PowerPoint Presentation</vt:lpstr>
      <vt:lpstr>PowerPoint Presentation</vt:lpstr>
      <vt:lpstr>PowerPoint Presentation</vt:lpstr>
      <vt:lpstr>PowerPoint Presentation</vt:lpstr>
      <vt:lpstr>Extreme Weather and Healthcare Access</vt:lpstr>
      <vt:lpstr>Impact of Floods on Road Network Mobility</vt:lpstr>
      <vt:lpstr>Road Network Disruption (Number of SCC)</vt:lpstr>
      <vt:lpstr>2050 Projection</vt:lpstr>
      <vt:lpstr>Incorporating Traffic Patterns - 2030</vt:lpstr>
      <vt:lpstr>Building Capacity for Climate Resilience</vt:lpstr>
      <vt:lpstr>Designing Heat-Resilient Cities</vt:lpstr>
      <vt:lpstr>Heat Impact Model on Mortality- R_mort</vt:lpstr>
      <vt:lpstr>Comparison of Green Space Scenarios</vt:lpstr>
      <vt:lpstr>ADAPT-STL Saint Louis Resilience Center</vt:lpstr>
      <vt:lpstr>ADAPT-STL</vt:lpstr>
      <vt:lpstr>PowerPoint Presentation</vt:lpstr>
      <vt:lpstr>Urban Weather Digital Twin of Saint Louis</vt:lpstr>
      <vt:lpstr>Dense Weather and Air Observation Network</vt:lpstr>
      <vt:lpstr>Aiming for a Rebound?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Orhun Aydin</dc:creator>
  <cp:lastModifiedBy>Orhun Aydin</cp:lastModifiedBy>
  <cp:revision>17</cp:revision>
  <dcterms:created xsi:type="dcterms:W3CDTF">2025-10-27T14:02:48Z</dcterms:created>
  <dcterms:modified xsi:type="dcterms:W3CDTF">2025-10-27T15:25:36Z</dcterms:modified>
</cp:coreProperties>
</file>