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850" r:id="rId5"/>
    <p:sldId id="882" r:id="rId6"/>
    <p:sldId id="871" r:id="rId7"/>
    <p:sldId id="866" r:id="rId8"/>
    <p:sldId id="863" r:id="rId9"/>
    <p:sldId id="282" r:id="rId10"/>
    <p:sldId id="879" r:id="rId11"/>
    <p:sldId id="880" r:id="rId12"/>
    <p:sldId id="263" r:id="rId13"/>
    <p:sldId id="265" r:id="rId14"/>
    <p:sldId id="883" r:id="rId15"/>
    <p:sldId id="884" r:id="rId16"/>
    <p:sldId id="881" r:id="rId17"/>
    <p:sldId id="268" r:id="rId18"/>
    <p:sldId id="270" r:id="rId19"/>
  </p:sldIdLst>
  <p:sldSz cx="12192000" cy="6858000"/>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8702-9BF6-7594-0690-81F6E29F734F}" name="Ørvik, Ida Marie Scheie" initials="ØS" userId="S::idamariescheie.orvik@fhi.no::2f0d3b28-8b25-4e1f-b4b0-3a02ee6430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B79"/>
    <a:srgbClr val="F7F6F5"/>
    <a:srgbClr val="F0EDEB"/>
    <a:srgbClr val="D14641"/>
    <a:srgbClr val="41A97B"/>
    <a:srgbClr val="393C61"/>
    <a:srgbClr val="FEEED9"/>
    <a:srgbClr val="FFF0F0"/>
    <a:srgbClr val="D8EBF4"/>
    <a:srgbClr val="73A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932F9-C444-4E55-AF90-555656540E2E}" v="129" dt="2025-10-29T21:31:59.956"/>
    <p1510:client id="{80BAFFFD-2BE8-47C9-B51E-C279C977A535}" v="37" dt="2025-10-29T21:57:16.86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ys stil 1 – uthev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34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ma Venkateswaran" userId="17979c2d-5b25-4a5a-ba5b-ecde8e6a5360" providerId="ADAL" clId="{69730A76-985C-44CC-AA18-83AABA697D9A}"/>
    <pc:docChg chg="modSld">
      <pc:chgData name="Mahima Venkateswaran" userId="17979c2d-5b25-4a5a-ba5b-ecde8e6a5360" providerId="ADAL" clId="{69730A76-985C-44CC-AA18-83AABA697D9A}" dt="2025-10-29T21:57:16.862" v="35" actId="5793"/>
      <pc:docMkLst>
        <pc:docMk/>
      </pc:docMkLst>
      <pc:sldChg chg="modSp">
        <pc:chgData name="Mahima Venkateswaran" userId="17979c2d-5b25-4a5a-ba5b-ecde8e6a5360" providerId="ADAL" clId="{69730A76-985C-44CC-AA18-83AABA697D9A}" dt="2025-10-29T21:57:16.862" v="35" actId="5793"/>
        <pc:sldMkLst>
          <pc:docMk/>
          <pc:sldMk cId="398946152" sldId="871"/>
        </pc:sldMkLst>
        <pc:spChg chg="mod">
          <ac:chgData name="Mahima Venkateswaran" userId="17979c2d-5b25-4a5a-ba5b-ecde8e6a5360" providerId="ADAL" clId="{69730A76-985C-44CC-AA18-83AABA697D9A}" dt="2025-10-29T21:57:16.862" v="35" actId="5793"/>
          <ac:spMkLst>
            <pc:docMk/>
            <pc:sldMk cId="398946152" sldId="871"/>
            <ac:spMk id="4" creationId="{9E36790D-1B3B-0048-129F-DB8ECBF41B3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olkehelse.sharepoint.com/sites/1461/Restricted%20Documents/4.Research/Analysis,%20Sample%20Size,%20Randomizatio/eRegQual/eRegQual%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'graphs for poster'!$B$24</c:f>
              <c:strCache>
                <c:ptCount val="1"/>
                <c:pt idx="0">
                  <c:v>Non-eRegistry clinics</c:v>
                </c:pt>
              </c:strCache>
            </c:strRef>
          </c:tx>
          <c:spPr>
            <a:solidFill>
              <a:srgbClr val="002060"/>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 for poster'!$C$23:$D$23</c:f>
              <c:strCache>
                <c:ptCount val="2"/>
                <c:pt idx="0">
                  <c:v>Anemia during pregnancy</c:v>
                </c:pt>
                <c:pt idx="1">
                  <c:v>Diabetes during pregnancy</c:v>
                </c:pt>
              </c:strCache>
            </c:strRef>
          </c:cat>
          <c:val>
            <c:numRef>
              <c:f>'graphs for poster'!$C$24:$D$24</c:f>
              <c:numCache>
                <c:formatCode>0%</c:formatCode>
                <c:ptCount val="2"/>
                <c:pt idx="0">
                  <c:v>0.28999999999999998</c:v>
                </c:pt>
                <c:pt idx="1">
                  <c:v>0.4</c:v>
                </c:pt>
              </c:numCache>
            </c:numRef>
          </c:val>
          <c:extLst>
            <c:ext xmlns:c16="http://schemas.microsoft.com/office/drawing/2014/chart" uri="{C3380CC4-5D6E-409C-BE32-E72D297353CC}">
              <c16:uniqueId val="{00000000-1307-4DD9-9140-8F847A463BE2}"/>
            </c:ext>
          </c:extLst>
        </c:ser>
        <c:ser>
          <c:idx val="1"/>
          <c:order val="1"/>
          <c:tx>
            <c:strRef>
              <c:f>'graphs for poster'!$B$25</c:f>
              <c:strCache>
                <c:ptCount val="1"/>
                <c:pt idx="0">
                  <c:v>eRegistry clinics</c:v>
                </c:pt>
              </c:strCache>
            </c:strRef>
          </c:tx>
          <c:spPr>
            <a:solidFill>
              <a:schemeClr val="accent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'graphs for poster'!$C$23:$D$23</c:f>
              <c:strCache>
                <c:ptCount val="2"/>
                <c:pt idx="0">
                  <c:v>Anemia during pregnancy</c:v>
                </c:pt>
                <c:pt idx="1">
                  <c:v>Diabetes during pregnancy</c:v>
                </c:pt>
              </c:strCache>
            </c:strRef>
          </c:cat>
          <c:val>
            <c:numRef>
              <c:f>'graphs for poster'!$C$25:$D$25</c:f>
              <c:numCache>
                <c:formatCode>0%</c:formatCode>
                <c:ptCount val="2"/>
                <c:pt idx="0">
                  <c:v>0.44</c:v>
                </c:pt>
                <c:pt idx="1">
                  <c:v>0.51</c:v>
                </c:pt>
              </c:numCache>
            </c:numRef>
          </c:val>
          <c:extLst>
            <c:ext xmlns:c16="http://schemas.microsoft.com/office/drawing/2014/chart" uri="{C3380CC4-5D6E-409C-BE32-E72D297353CC}">
              <c16:uniqueId val="{00000001-1307-4DD9-9140-8F847A463BE2}"/>
            </c:ext>
          </c:extLst>
        </c:ser>
        <c:dLbls>
          <c:dLblPos val="inEnd"/>
          <c:showLegendKey val="0"/>
          <c:showVal val="1"/>
          <c:showCatName val="0"/>
          <c:showSerName val="0"/>
          <c:showPercent val="0"/>
          <c:showBubbleSize val="0"/>
        </c:dLbls>
        <c:gapWidth val="269"/>
        <c:axId val="664335072"/>
        <c:axId val="664336712"/>
      </c:barChart>
      <c:catAx>
        <c:axId val="6643350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cap="none" spc="0" normalizeH="0" baseline="0">
                <a:solidFill>
                  <a:schemeClr val="dk1"/>
                </a:solidFill>
                <a:latin typeface="+mn-lt"/>
                <a:ea typeface="+mn-ea"/>
                <a:cs typeface="+mn-cs"/>
              </a:defRPr>
            </a:pPr>
            <a:endParaRPr lang="nb-NO"/>
          </a:p>
        </c:txPr>
        <c:crossAx val="664336712"/>
        <c:crosses val="autoZero"/>
        <c:auto val="1"/>
        <c:lblAlgn val="ctr"/>
        <c:lblOffset val="100"/>
        <c:noMultiLvlLbl val="0"/>
      </c:catAx>
      <c:valAx>
        <c:axId val="6643367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nb-NO"/>
          </a:p>
        </c:txPr>
        <c:crossAx val="664335072"/>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CA047-4905-4FCD-B137-AD2467A288B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4482FFF-DFDC-4057-8B03-749E03A01394}">
      <dgm:prSet/>
      <dgm:spPr/>
      <dgm:t>
        <a:bodyPr/>
        <a:lstStyle/>
        <a:p>
          <a:r>
            <a:rPr lang="nb-NO"/>
            <a:t>cRCT of effectiveness of eRegistries </a:t>
          </a:r>
          <a:endParaRPr lang="en-US"/>
        </a:p>
      </dgm:t>
    </dgm:pt>
    <dgm:pt modelId="{6205297C-76AA-45A4-81B3-7E67DBE922DB}" type="parTrans" cxnId="{76BE8D43-B21F-42E9-96C6-E324633593E1}">
      <dgm:prSet/>
      <dgm:spPr/>
      <dgm:t>
        <a:bodyPr/>
        <a:lstStyle/>
        <a:p>
          <a:endParaRPr lang="en-US"/>
        </a:p>
      </dgm:t>
    </dgm:pt>
    <dgm:pt modelId="{37569E57-1B9B-4DA6-B903-D6E07B64B36E}" type="sibTrans" cxnId="{76BE8D43-B21F-42E9-96C6-E324633593E1}">
      <dgm:prSet/>
      <dgm:spPr/>
      <dgm:t>
        <a:bodyPr/>
        <a:lstStyle/>
        <a:p>
          <a:endParaRPr lang="en-US"/>
        </a:p>
      </dgm:t>
    </dgm:pt>
    <dgm:pt modelId="{754759FD-D4D1-403B-9D06-F74861844544}">
      <dgm:prSet custT="1"/>
      <dgm:spPr/>
      <dgm:t>
        <a:bodyPr/>
        <a:lstStyle/>
        <a:p>
          <a:r>
            <a:rPr lang="nb-NO" sz="1800" dirty="0"/>
            <a:t>Bangladesh (eRegMat) </a:t>
          </a:r>
          <a:endParaRPr lang="en-US" sz="1800" dirty="0"/>
        </a:p>
      </dgm:t>
    </dgm:pt>
    <dgm:pt modelId="{5127604C-AA94-464E-9836-DC43E868F760}" type="parTrans" cxnId="{F0ACF97E-226F-4FE7-B0E7-399520F9C9D9}">
      <dgm:prSet/>
      <dgm:spPr/>
      <dgm:t>
        <a:bodyPr/>
        <a:lstStyle/>
        <a:p>
          <a:endParaRPr lang="en-US"/>
        </a:p>
      </dgm:t>
    </dgm:pt>
    <dgm:pt modelId="{7F34AFB4-49AB-4B19-83A1-8ACD1401E88B}" type="sibTrans" cxnId="{F0ACF97E-226F-4FE7-B0E7-399520F9C9D9}">
      <dgm:prSet/>
      <dgm:spPr/>
      <dgm:t>
        <a:bodyPr/>
        <a:lstStyle/>
        <a:p>
          <a:endParaRPr lang="en-US"/>
        </a:p>
      </dgm:t>
    </dgm:pt>
    <dgm:pt modelId="{D0AE80C3-7136-4651-8E68-40355873EBC4}">
      <dgm:prSet custT="1"/>
      <dgm:spPr/>
      <dgm:t>
        <a:bodyPr/>
        <a:lstStyle/>
        <a:p>
          <a:r>
            <a:rPr lang="nb-NO" sz="1800" dirty="0"/>
            <a:t>West Bank (eRegQual)</a:t>
          </a:r>
          <a:endParaRPr lang="en-US" sz="1800" dirty="0"/>
        </a:p>
      </dgm:t>
    </dgm:pt>
    <dgm:pt modelId="{4D125413-A448-4416-A801-CB5260879CE5}" type="parTrans" cxnId="{A90835EC-BC7A-4CD6-8366-E72699F61CBB}">
      <dgm:prSet/>
      <dgm:spPr/>
      <dgm:t>
        <a:bodyPr/>
        <a:lstStyle/>
        <a:p>
          <a:endParaRPr lang="en-US"/>
        </a:p>
      </dgm:t>
    </dgm:pt>
    <dgm:pt modelId="{F7CD9CEB-733B-41BE-8EAF-63CB2197119E}" type="sibTrans" cxnId="{A90835EC-BC7A-4CD6-8366-E72699F61CBB}">
      <dgm:prSet/>
      <dgm:spPr/>
      <dgm:t>
        <a:bodyPr/>
        <a:lstStyle/>
        <a:p>
          <a:endParaRPr lang="en-US"/>
        </a:p>
      </dgm:t>
    </dgm:pt>
    <dgm:pt modelId="{862BF726-B490-4108-88B6-694E0D3E3663}">
      <dgm:prSet/>
      <dgm:spPr/>
      <dgm:t>
        <a:bodyPr/>
        <a:lstStyle/>
        <a:p>
          <a:r>
            <a:rPr lang="nb-NO" dirty="0"/>
            <a:t>cRCT of effectiveness </a:t>
          </a:r>
          <a:r>
            <a:rPr lang="nb-NO" i="1" dirty="0"/>
            <a:t>of interventions delivered through </a:t>
          </a:r>
          <a:r>
            <a:rPr lang="nb-NO" dirty="0"/>
            <a:t>eRegistries </a:t>
          </a:r>
          <a:endParaRPr lang="en-US" dirty="0"/>
        </a:p>
      </dgm:t>
    </dgm:pt>
    <dgm:pt modelId="{94FF0BAE-CFD2-4497-8BC4-26F81A761879}" type="parTrans" cxnId="{17F1B6AE-C08A-4579-AED3-AF225D63465D}">
      <dgm:prSet/>
      <dgm:spPr/>
      <dgm:t>
        <a:bodyPr/>
        <a:lstStyle/>
        <a:p>
          <a:endParaRPr lang="en-US"/>
        </a:p>
      </dgm:t>
    </dgm:pt>
    <dgm:pt modelId="{1E700EC0-B85D-423F-AD80-3316831F3FF9}" type="sibTrans" cxnId="{17F1B6AE-C08A-4579-AED3-AF225D63465D}">
      <dgm:prSet/>
      <dgm:spPr/>
      <dgm:t>
        <a:bodyPr/>
        <a:lstStyle/>
        <a:p>
          <a:endParaRPr lang="en-US"/>
        </a:p>
      </dgm:t>
    </dgm:pt>
    <dgm:pt modelId="{7D5FF93F-BEA5-4F0F-850F-0D43AE70AF17}">
      <dgm:prSet custT="1"/>
      <dgm:spPr/>
      <dgm:t>
        <a:bodyPr/>
        <a:lstStyle/>
        <a:p>
          <a:r>
            <a:rPr lang="nb-NO" sz="1800" dirty="0"/>
            <a:t>Uganda (eReg4ANC8)</a:t>
          </a:r>
          <a:endParaRPr lang="en-US" sz="1800" dirty="0"/>
        </a:p>
      </dgm:t>
    </dgm:pt>
    <dgm:pt modelId="{2F8854AB-0D82-4EAA-B281-CF28C8ED879F}" type="parTrans" cxnId="{A68249C8-6F1F-42DC-9848-D4C87AD09D8C}">
      <dgm:prSet/>
      <dgm:spPr/>
      <dgm:t>
        <a:bodyPr/>
        <a:lstStyle/>
        <a:p>
          <a:endParaRPr lang="en-US"/>
        </a:p>
      </dgm:t>
    </dgm:pt>
    <dgm:pt modelId="{D72B66D4-1945-49BB-A833-BD64E4D16593}" type="sibTrans" cxnId="{A68249C8-6F1F-42DC-9848-D4C87AD09D8C}">
      <dgm:prSet/>
      <dgm:spPr/>
      <dgm:t>
        <a:bodyPr/>
        <a:lstStyle/>
        <a:p>
          <a:endParaRPr lang="en-US"/>
        </a:p>
      </dgm:t>
    </dgm:pt>
    <dgm:pt modelId="{8B4847D1-EDDB-4AEC-9650-5AD83D5D1C6D}">
      <dgm:prSet custT="1"/>
      <dgm:spPr/>
      <dgm:t>
        <a:bodyPr/>
        <a:lstStyle/>
        <a:p>
          <a:r>
            <a:rPr lang="nb-NO" sz="1800" dirty="0"/>
            <a:t>Ethiopia (ENABLE)</a:t>
          </a:r>
          <a:endParaRPr lang="en-US" sz="1800" dirty="0"/>
        </a:p>
      </dgm:t>
    </dgm:pt>
    <dgm:pt modelId="{A97752F5-DE99-4E30-8F0D-7213CA41566E}" type="parTrans" cxnId="{7FE90F6E-487C-4FC4-92E2-2A00A06136EC}">
      <dgm:prSet/>
      <dgm:spPr/>
      <dgm:t>
        <a:bodyPr/>
        <a:lstStyle/>
        <a:p>
          <a:endParaRPr lang="en-US"/>
        </a:p>
      </dgm:t>
    </dgm:pt>
    <dgm:pt modelId="{7B9F10CB-3C18-4CAB-AC38-AFAC4033F49E}" type="sibTrans" cxnId="{7FE90F6E-487C-4FC4-92E2-2A00A06136EC}">
      <dgm:prSet/>
      <dgm:spPr/>
      <dgm:t>
        <a:bodyPr/>
        <a:lstStyle/>
        <a:p>
          <a:endParaRPr lang="en-US"/>
        </a:p>
      </dgm:t>
    </dgm:pt>
    <dgm:pt modelId="{4485F932-AA06-41DC-BB35-1F90ECC09303}" type="pres">
      <dgm:prSet presAssocID="{883CA047-4905-4FCD-B137-AD2467A288B0}" presName="root" presStyleCnt="0">
        <dgm:presLayoutVars>
          <dgm:dir/>
          <dgm:resizeHandles val="exact"/>
        </dgm:presLayoutVars>
      </dgm:prSet>
      <dgm:spPr/>
    </dgm:pt>
    <dgm:pt modelId="{B4903D53-820A-4EAD-BD06-7A572D8189EA}" type="pres">
      <dgm:prSet presAssocID="{A4482FFF-DFDC-4057-8B03-749E03A01394}" presName="compNode" presStyleCnt="0"/>
      <dgm:spPr/>
    </dgm:pt>
    <dgm:pt modelId="{7FE4D93E-282D-42EE-9C18-3312C085C58D}" type="pres">
      <dgm:prSet presAssocID="{A4482FFF-DFDC-4057-8B03-749E03A01394}" presName="bgRect" presStyleLbl="bgShp" presStyleIdx="0" presStyleCnt="2"/>
      <dgm:spPr/>
    </dgm:pt>
    <dgm:pt modelId="{B72EEBBB-2CD9-4C18-9953-C7E87261C8CF}" type="pres">
      <dgm:prSet presAssocID="{A4482FFF-DFDC-4057-8B03-749E03A013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vmerking"/>
        </a:ext>
      </dgm:extLst>
    </dgm:pt>
    <dgm:pt modelId="{6812C04D-FEFC-4E79-A39B-A84FEE53DEF7}" type="pres">
      <dgm:prSet presAssocID="{A4482FFF-DFDC-4057-8B03-749E03A01394}" presName="spaceRect" presStyleCnt="0"/>
      <dgm:spPr/>
    </dgm:pt>
    <dgm:pt modelId="{DCF6F2D3-27BB-41C9-A3D2-4CC14F994D99}" type="pres">
      <dgm:prSet presAssocID="{A4482FFF-DFDC-4057-8B03-749E03A01394}" presName="parTx" presStyleLbl="revTx" presStyleIdx="0" presStyleCnt="4">
        <dgm:presLayoutVars>
          <dgm:chMax val="0"/>
          <dgm:chPref val="0"/>
        </dgm:presLayoutVars>
      </dgm:prSet>
      <dgm:spPr/>
    </dgm:pt>
    <dgm:pt modelId="{3CB2BBDC-4F51-4B87-9388-082087257F37}" type="pres">
      <dgm:prSet presAssocID="{A4482FFF-DFDC-4057-8B03-749E03A01394}" presName="desTx" presStyleLbl="revTx" presStyleIdx="1" presStyleCnt="4">
        <dgm:presLayoutVars/>
      </dgm:prSet>
      <dgm:spPr/>
    </dgm:pt>
    <dgm:pt modelId="{C76166C8-3517-470A-B97A-AC5D724D32EF}" type="pres">
      <dgm:prSet presAssocID="{37569E57-1B9B-4DA6-B903-D6E07B64B36E}" presName="sibTrans" presStyleCnt="0"/>
      <dgm:spPr/>
    </dgm:pt>
    <dgm:pt modelId="{AE514DAE-9CD7-4A4C-884E-FC01F568F9D7}" type="pres">
      <dgm:prSet presAssocID="{862BF726-B490-4108-88B6-694E0D3E3663}" presName="compNode" presStyleCnt="0"/>
      <dgm:spPr/>
    </dgm:pt>
    <dgm:pt modelId="{BACD5FB7-C57E-43FF-B74E-0019EA5E7798}" type="pres">
      <dgm:prSet presAssocID="{862BF726-B490-4108-88B6-694E0D3E3663}" presName="bgRect" presStyleLbl="bgShp" presStyleIdx="1" presStyleCnt="2"/>
      <dgm:spPr/>
    </dgm:pt>
    <dgm:pt modelId="{D4FDCA4B-2D2E-4DB4-817F-FF4FB913B800}" type="pres">
      <dgm:prSet presAssocID="{862BF726-B490-4108-88B6-694E0D3E36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e"/>
        </a:ext>
      </dgm:extLst>
    </dgm:pt>
    <dgm:pt modelId="{C56DFC71-FFBE-4E3A-9DCE-AAF9C82B58AC}" type="pres">
      <dgm:prSet presAssocID="{862BF726-B490-4108-88B6-694E0D3E3663}" presName="spaceRect" presStyleCnt="0"/>
      <dgm:spPr/>
    </dgm:pt>
    <dgm:pt modelId="{9865348C-B69A-403F-8353-1B77B43CE1BE}" type="pres">
      <dgm:prSet presAssocID="{862BF726-B490-4108-88B6-694E0D3E3663}" presName="parTx" presStyleLbl="revTx" presStyleIdx="2" presStyleCnt="4">
        <dgm:presLayoutVars>
          <dgm:chMax val="0"/>
          <dgm:chPref val="0"/>
        </dgm:presLayoutVars>
      </dgm:prSet>
      <dgm:spPr/>
    </dgm:pt>
    <dgm:pt modelId="{91350FF6-084F-4505-BF05-D3FD185FB12E}" type="pres">
      <dgm:prSet presAssocID="{862BF726-B490-4108-88B6-694E0D3E3663}" presName="desTx" presStyleLbl="revTx" presStyleIdx="3" presStyleCnt="4">
        <dgm:presLayoutVars/>
      </dgm:prSet>
      <dgm:spPr/>
    </dgm:pt>
  </dgm:ptLst>
  <dgm:cxnLst>
    <dgm:cxn modelId="{BE633342-07B3-4243-8324-EAF2021DDCDB}" type="presOf" srcId="{8B4847D1-EDDB-4AEC-9650-5AD83D5D1C6D}" destId="{91350FF6-084F-4505-BF05-D3FD185FB12E}" srcOrd="0" destOrd="1" presId="urn:microsoft.com/office/officeart/2018/2/layout/IconVerticalSolidList"/>
    <dgm:cxn modelId="{76BE8D43-B21F-42E9-96C6-E324633593E1}" srcId="{883CA047-4905-4FCD-B137-AD2467A288B0}" destId="{A4482FFF-DFDC-4057-8B03-749E03A01394}" srcOrd="0" destOrd="0" parTransId="{6205297C-76AA-45A4-81B3-7E67DBE922DB}" sibTransId="{37569E57-1B9B-4DA6-B903-D6E07B64B36E}"/>
    <dgm:cxn modelId="{52ECF348-6E1A-44FA-ADF7-8A5F4976E541}" type="presOf" srcId="{7D5FF93F-BEA5-4F0F-850F-0D43AE70AF17}" destId="{91350FF6-084F-4505-BF05-D3FD185FB12E}" srcOrd="0" destOrd="0" presId="urn:microsoft.com/office/officeart/2018/2/layout/IconVerticalSolidList"/>
    <dgm:cxn modelId="{AC2EC46A-1BCB-4BDC-81A2-3D486B62E544}" type="presOf" srcId="{754759FD-D4D1-403B-9D06-F74861844544}" destId="{3CB2BBDC-4F51-4B87-9388-082087257F37}" srcOrd="0" destOrd="0" presId="urn:microsoft.com/office/officeart/2018/2/layout/IconVerticalSolidList"/>
    <dgm:cxn modelId="{7FE90F6E-487C-4FC4-92E2-2A00A06136EC}" srcId="{862BF726-B490-4108-88B6-694E0D3E3663}" destId="{8B4847D1-EDDB-4AEC-9650-5AD83D5D1C6D}" srcOrd="1" destOrd="0" parTransId="{A97752F5-DE99-4E30-8F0D-7213CA41566E}" sibTransId="{7B9F10CB-3C18-4CAB-AC38-AFAC4033F49E}"/>
    <dgm:cxn modelId="{671B1B70-0A0B-45AA-8EB2-24544C9FB1A5}" type="presOf" srcId="{A4482FFF-DFDC-4057-8B03-749E03A01394}" destId="{DCF6F2D3-27BB-41C9-A3D2-4CC14F994D99}" srcOrd="0" destOrd="0" presId="urn:microsoft.com/office/officeart/2018/2/layout/IconVerticalSolidList"/>
    <dgm:cxn modelId="{F0ACF97E-226F-4FE7-B0E7-399520F9C9D9}" srcId="{A4482FFF-DFDC-4057-8B03-749E03A01394}" destId="{754759FD-D4D1-403B-9D06-F74861844544}" srcOrd="0" destOrd="0" parTransId="{5127604C-AA94-464E-9836-DC43E868F760}" sibTransId="{7F34AFB4-49AB-4B19-83A1-8ACD1401E88B}"/>
    <dgm:cxn modelId="{83209D8A-B0E4-4676-A4EE-FBA91A086949}" type="presOf" srcId="{D0AE80C3-7136-4651-8E68-40355873EBC4}" destId="{3CB2BBDC-4F51-4B87-9388-082087257F37}" srcOrd="0" destOrd="1" presId="urn:microsoft.com/office/officeart/2018/2/layout/IconVerticalSolidList"/>
    <dgm:cxn modelId="{2E05248D-D449-4193-8066-A262949394EA}" type="presOf" srcId="{883CA047-4905-4FCD-B137-AD2467A288B0}" destId="{4485F932-AA06-41DC-BB35-1F90ECC09303}" srcOrd="0" destOrd="0" presId="urn:microsoft.com/office/officeart/2018/2/layout/IconVerticalSolidList"/>
    <dgm:cxn modelId="{17F1B6AE-C08A-4579-AED3-AF225D63465D}" srcId="{883CA047-4905-4FCD-B137-AD2467A288B0}" destId="{862BF726-B490-4108-88B6-694E0D3E3663}" srcOrd="1" destOrd="0" parTransId="{94FF0BAE-CFD2-4497-8BC4-26F81A761879}" sibTransId="{1E700EC0-B85D-423F-AD80-3316831F3FF9}"/>
    <dgm:cxn modelId="{A68249C8-6F1F-42DC-9848-D4C87AD09D8C}" srcId="{862BF726-B490-4108-88B6-694E0D3E3663}" destId="{7D5FF93F-BEA5-4F0F-850F-0D43AE70AF17}" srcOrd="0" destOrd="0" parTransId="{2F8854AB-0D82-4EAA-B281-CF28C8ED879F}" sibTransId="{D72B66D4-1945-49BB-A833-BD64E4D16593}"/>
    <dgm:cxn modelId="{B145AAEA-DF8E-428A-80F6-C983FF0BAE29}" type="presOf" srcId="{862BF726-B490-4108-88B6-694E0D3E3663}" destId="{9865348C-B69A-403F-8353-1B77B43CE1BE}" srcOrd="0" destOrd="0" presId="urn:microsoft.com/office/officeart/2018/2/layout/IconVerticalSolidList"/>
    <dgm:cxn modelId="{A90835EC-BC7A-4CD6-8366-E72699F61CBB}" srcId="{A4482FFF-DFDC-4057-8B03-749E03A01394}" destId="{D0AE80C3-7136-4651-8E68-40355873EBC4}" srcOrd="1" destOrd="0" parTransId="{4D125413-A448-4416-A801-CB5260879CE5}" sibTransId="{F7CD9CEB-733B-41BE-8EAF-63CB2197119E}"/>
    <dgm:cxn modelId="{2BF26C4C-0599-4027-B838-FD2B98F3966A}" type="presParOf" srcId="{4485F932-AA06-41DC-BB35-1F90ECC09303}" destId="{B4903D53-820A-4EAD-BD06-7A572D8189EA}" srcOrd="0" destOrd="0" presId="urn:microsoft.com/office/officeart/2018/2/layout/IconVerticalSolidList"/>
    <dgm:cxn modelId="{E6F01EEC-EAAD-4683-BD0F-49397E8BEFCC}" type="presParOf" srcId="{B4903D53-820A-4EAD-BD06-7A572D8189EA}" destId="{7FE4D93E-282D-42EE-9C18-3312C085C58D}" srcOrd="0" destOrd="0" presId="urn:microsoft.com/office/officeart/2018/2/layout/IconVerticalSolidList"/>
    <dgm:cxn modelId="{21D96D4F-E402-450F-B6F5-200D55F9B3DB}" type="presParOf" srcId="{B4903D53-820A-4EAD-BD06-7A572D8189EA}" destId="{B72EEBBB-2CD9-4C18-9953-C7E87261C8CF}" srcOrd="1" destOrd="0" presId="urn:microsoft.com/office/officeart/2018/2/layout/IconVerticalSolidList"/>
    <dgm:cxn modelId="{27487578-9CBE-4676-A086-D05DC54FBE9E}" type="presParOf" srcId="{B4903D53-820A-4EAD-BD06-7A572D8189EA}" destId="{6812C04D-FEFC-4E79-A39B-A84FEE53DEF7}" srcOrd="2" destOrd="0" presId="urn:microsoft.com/office/officeart/2018/2/layout/IconVerticalSolidList"/>
    <dgm:cxn modelId="{3AA7E75F-AAF0-4B38-9B5C-EBD10CB29893}" type="presParOf" srcId="{B4903D53-820A-4EAD-BD06-7A572D8189EA}" destId="{DCF6F2D3-27BB-41C9-A3D2-4CC14F994D99}" srcOrd="3" destOrd="0" presId="urn:microsoft.com/office/officeart/2018/2/layout/IconVerticalSolidList"/>
    <dgm:cxn modelId="{510CF13D-3D7A-44BB-9472-CBEFCFE0D53D}" type="presParOf" srcId="{B4903D53-820A-4EAD-BD06-7A572D8189EA}" destId="{3CB2BBDC-4F51-4B87-9388-082087257F37}" srcOrd="4" destOrd="0" presId="urn:microsoft.com/office/officeart/2018/2/layout/IconVerticalSolidList"/>
    <dgm:cxn modelId="{D7D308A4-6694-4DF2-B027-0F489DE8D639}" type="presParOf" srcId="{4485F932-AA06-41DC-BB35-1F90ECC09303}" destId="{C76166C8-3517-470A-B97A-AC5D724D32EF}" srcOrd="1" destOrd="0" presId="urn:microsoft.com/office/officeart/2018/2/layout/IconVerticalSolidList"/>
    <dgm:cxn modelId="{90E20B1A-E8D6-405B-8287-E6B13FC10560}" type="presParOf" srcId="{4485F932-AA06-41DC-BB35-1F90ECC09303}" destId="{AE514DAE-9CD7-4A4C-884E-FC01F568F9D7}" srcOrd="2" destOrd="0" presId="urn:microsoft.com/office/officeart/2018/2/layout/IconVerticalSolidList"/>
    <dgm:cxn modelId="{4AC6197B-83D2-485D-B059-E99158DF5701}" type="presParOf" srcId="{AE514DAE-9CD7-4A4C-884E-FC01F568F9D7}" destId="{BACD5FB7-C57E-43FF-B74E-0019EA5E7798}" srcOrd="0" destOrd="0" presId="urn:microsoft.com/office/officeart/2018/2/layout/IconVerticalSolidList"/>
    <dgm:cxn modelId="{18FDB881-FBD6-4C51-9FC9-04DABE1E6873}" type="presParOf" srcId="{AE514DAE-9CD7-4A4C-884E-FC01F568F9D7}" destId="{D4FDCA4B-2D2E-4DB4-817F-FF4FB913B800}" srcOrd="1" destOrd="0" presId="urn:microsoft.com/office/officeart/2018/2/layout/IconVerticalSolidList"/>
    <dgm:cxn modelId="{81C4E1C6-7584-4538-9B26-5D89E14237BB}" type="presParOf" srcId="{AE514DAE-9CD7-4A4C-884E-FC01F568F9D7}" destId="{C56DFC71-FFBE-4E3A-9DCE-AAF9C82B58AC}" srcOrd="2" destOrd="0" presId="urn:microsoft.com/office/officeart/2018/2/layout/IconVerticalSolidList"/>
    <dgm:cxn modelId="{5F8E45B2-B5D8-421B-AE12-B7D7A4E7731C}" type="presParOf" srcId="{AE514DAE-9CD7-4A4C-884E-FC01F568F9D7}" destId="{9865348C-B69A-403F-8353-1B77B43CE1BE}" srcOrd="3" destOrd="0" presId="urn:microsoft.com/office/officeart/2018/2/layout/IconVerticalSolidList"/>
    <dgm:cxn modelId="{CEBCBEC9-8B60-4FBD-91F4-35AAAC8F9696}" type="presParOf" srcId="{AE514DAE-9CD7-4A4C-884E-FC01F568F9D7}" destId="{91350FF6-084F-4505-BF05-D3FD185FB12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049F2-EACA-4174-810A-68D20748B976}"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687A8223-25C2-4322-8382-F752D0DC50B1}">
      <dgm:prSet/>
      <dgm:spPr/>
      <dgm:t>
        <a:bodyPr/>
        <a:lstStyle/>
        <a:p>
          <a:r>
            <a:rPr lang="en-US" baseline="0"/>
            <a:t>Bangladesh </a:t>
          </a:r>
          <a:endParaRPr lang="en-US"/>
        </a:p>
      </dgm:t>
    </dgm:pt>
    <dgm:pt modelId="{8C6DECFB-848D-4591-AA70-77CA1075B123}" type="parTrans" cxnId="{7E35A959-9817-41A1-9BFF-C11148EF54CF}">
      <dgm:prSet/>
      <dgm:spPr/>
      <dgm:t>
        <a:bodyPr/>
        <a:lstStyle/>
        <a:p>
          <a:endParaRPr lang="en-US"/>
        </a:p>
      </dgm:t>
    </dgm:pt>
    <dgm:pt modelId="{DFEDFFD3-84B2-42A1-A518-9AED580B997A}" type="sibTrans" cxnId="{7E35A959-9817-41A1-9BFF-C11148EF54CF}">
      <dgm:prSet/>
      <dgm:spPr/>
      <dgm:t>
        <a:bodyPr/>
        <a:lstStyle/>
        <a:p>
          <a:endParaRPr lang="en-US"/>
        </a:p>
      </dgm:t>
    </dgm:pt>
    <dgm:pt modelId="{9AA5AAF0-D535-471C-A149-593465B1C81D}">
      <dgm:prSet custT="1"/>
      <dgm:spPr/>
      <dgm:t>
        <a:bodyPr/>
        <a:lstStyle/>
        <a:p>
          <a:r>
            <a:rPr lang="en-US" sz="1700" baseline="0" dirty="0"/>
            <a:t>One district (n= 59 health facilities)</a:t>
          </a:r>
          <a:endParaRPr lang="en-US" sz="1700" dirty="0"/>
        </a:p>
      </dgm:t>
    </dgm:pt>
    <dgm:pt modelId="{54F87F8D-F1CD-4E56-8821-88C9ADC575B3}" type="parTrans" cxnId="{DF16FCD1-BB6C-48C2-A7F7-F38463060978}">
      <dgm:prSet/>
      <dgm:spPr/>
      <dgm:t>
        <a:bodyPr/>
        <a:lstStyle/>
        <a:p>
          <a:endParaRPr lang="en-US"/>
        </a:p>
      </dgm:t>
    </dgm:pt>
    <dgm:pt modelId="{AF284A6D-167C-463F-8C62-846096EC25AD}" type="sibTrans" cxnId="{DF16FCD1-BB6C-48C2-A7F7-F38463060978}">
      <dgm:prSet/>
      <dgm:spPr/>
      <dgm:t>
        <a:bodyPr/>
        <a:lstStyle/>
        <a:p>
          <a:endParaRPr lang="en-US"/>
        </a:p>
      </dgm:t>
    </dgm:pt>
    <dgm:pt modelId="{64D476E0-D964-43B7-93E1-8AB123064A49}">
      <dgm:prSet custT="1"/>
      <dgm:spPr/>
      <dgm:t>
        <a:bodyPr/>
        <a:lstStyle/>
        <a:p>
          <a:r>
            <a:rPr lang="en-US" sz="1700" baseline="0" dirty="0"/>
            <a:t>DHIS2 v2.29 + eReg web app + custom Android app</a:t>
          </a:r>
          <a:endParaRPr lang="en-US" sz="1700" dirty="0"/>
        </a:p>
      </dgm:t>
    </dgm:pt>
    <dgm:pt modelId="{76C8BF6E-EA26-4B79-95BF-58A0660E022C}" type="parTrans" cxnId="{A38BFE84-1976-4D80-BEE1-710B39C0D220}">
      <dgm:prSet/>
      <dgm:spPr/>
      <dgm:t>
        <a:bodyPr/>
        <a:lstStyle/>
        <a:p>
          <a:endParaRPr lang="en-US"/>
        </a:p>
      </dgm:t>
    </dgm:pt>
    <dgm:pt modelId="{3E86180F-A8D4-4D75-B4A4-D3F3F68788CE}" type="sibTrans" cxnId="{A38BFE84-1976-4D80-BEE1-710B39C0D220}">
      <dgm:prSet/>
      <dgm:spPr/>
      <dgm:t>
        <a:bodyPr/>
        <a:lstStyle/>
        <a:p>
          <a:endParaRPr lang="en-US"/>
        </a:p>
      </dgm:t>
    </dgm:pt>
    <dgm:pt modelId="{C12FF398-DA7A-4B82-98EA-99F1C974D070}">
      <dgm:prSet/>
      <dgm:spPr/>
      <dgm:t>
        <a:bodyPr/>
        <a:lstStyle/>
        <a:p>
          <a:r>
            <a:rPr lang="en-US" baseline="0" dirty="0"/>
            <a:t>West Bank </a:t>
          </a:r>
          <a:endParaRPr lang="en-US" dirty="0"/>
        </a:p>
      </dgm:t>
    </dgm:pt>
    <dgm:pt modelId="{4D0A5D85-A359-45D6-B2C1-6D7792B74D32}" type="parTrans" cxnId="{516C02EA-E556-4EE6-AFA9-08A74ABD2F09}">
      <dgm:prSet/>
      <dgm:spPr/>
      <dgm:t>
        <a:bodyPr/>
        <a:lstStyle/>
        <a:p>
          <a:endParaRPr lang="en-US"/>
        </a:p>
      </dgm:t>
    </dgm:pt>
    <dgm:pt modelId="{74B19A5B-EC37-4A87-847E-DF2CBDD99C41}" type="sibTrans" cxnId="{516C02EA-E556-4EE6-AFA9-08A74ABD2F09}">
      <dgm:prSet/>
      <dgm:spPr/>
      <dgm:t>
        <a:bodyPr/>
        <a:lstStyle/>
        <a:p>
          <a:endParaRPr lang="en-US"/>
        </a:p>
      </dgm:t>
    </dgm:pt>
    <dgm:pt modelId="{CA0A07F3-A486-4345-9C0E-BF8CE8877CCD}">
      <dgm:prSet custT="1"/>
      <dgm:spPr/>
      <dgm:t>
        <a:bodyPr/>
        <a:lstStyle/>
        <a:p>
          <a:r>
            <a:rPr lang="en-US" sz="1700" dirty="0"/>
            <a:t>5 districts (n= 120 health facilities)</a:t>
          </a:r>
        </a:p>
      </dgm:t>
    </dgm:pt>
    <dgm:pt modelId="{474F0CF1-2641-4537-93FF-0B77B49B73FF}" type="parTrans" cxnId="{D063E101-F05B-4898-B206-238FC34F5C41}">
      <dgm:prSet/>
      <dgm:spPr/>
      <dgm:t>
        <a:bodyPr/>
        <a:lstStyle/>
        <a:p>
          <a:endParaRPr lang="en-US"/>
        </a:p>
      </dgm:t>
    </dgm:pt>
    <dgm:pt modelId="{2F56499A-1ABD-4A64-AE92-8B4BD6186CEC}" type="sibTrans" cxnId="{D063E101-F05B-4898-B206-238FC34F5C41}">
      <dgm:prSet/>
      <dgm:spPr/>
      <dgm:t>
        <a:bodyPr/>
        <a:lstStyle/>
        <a:p>
          <a:endParaRPr lang="en-US"/>
        </a:p>
      </dgm:t>
    </dgm:pt>
    <dgm:pt modelId="{3D47DF02-CEDF-48F3-B7CE-43E37BD4A6C2}">
      <dgm:prSet custT="1"/>
      <dgm:spPr/>
      <dgm:t>
        <a:bodyPr/>
        <a:lstStyle/>
        <a:p>
          <a:r>
            <a:rPr lang="en-US" sz="1700" baseline="0" dirty="0"/>
            <a:t>DHIS2 branch v2.29 -&gt; v2.34.6, + eReg web app</a:t>
          </a:r>
          <a:endParaRPr lang="en-US" sz="1700" dirty="0"/>
        </a:p>
      </dgm:t>
    </dgm:pt>
    <dgm:pt modelId="{BC8D1411-32D1-45F7-9BF2-3EBB5268FE42}" type="parTrans" cxnId="{74C17D83-8DCD-4713-A122-AF6096867740}">
      <dgm:prSet/>
      <dgm:spPr/>
      <dgm:t>
        <a:bodyPr/>
        <a:lstStyle/>
        <a:p>
          <a:endParaRPr lang="en-US"/>
        </a:p>
      </dgm:t>
    </dgm:pt>
    <dgm:pt modelId="{58D80714-CDCB-45BE-A25A-5FA07A832819}" type="sibTrans" cxnId="{74C17D83-8DCD-4713-A122-AF6096867740}">
      <dgm:prSet/>
      <dgm:spPr/>
      <dgm:t>
        <a:bodyPr/>
        <a:lstStyle/>
        <a:p>
          <a:endParaRPr lang="en-US"/>
        </a:p>
      </dgm:t>
    </dgm:pt>
    <dgm:pt modelId="{68CA1E0B-5B7D-4169-901A-B2E1EF866BEC}">
      <dgm:prSet/>
      <dgm:spPr/>
      <dgm:t>
        <a:bodyPr/>
        <a:lstStyle/>
        <a:p>
          <a:r>
            <a:rPr lang="en-US" baseline="0"/>
            <a:t>Uganda </a:t>
          </a:r>
          <a:endParaRPr lang="en-US"/>
        </a:p>
      </dgm:t>
    </dgm:pt>
    <dgm:pt modelId="{E9E412AD-803C-4008-8B48-DF6AACBB40FD}" type="parTrans" cxnId="{670A6F51-2B48-4E37-8528-91AF566A157D}">
      <dgm:prSet/>
      <dgm:spPr/>
      <dgm:t>
        <a:bodyPr/>
        <a:lstStyle/>
        <a:p>
          <a:endParaRPr lang="en-US"/>
        </a:p>
      </dgm:t>
    </dgm:pt>
    <dgm:pt modelId="{DEE8F0C2-F44A-43C6-A8A6-A242C43FC61B}" type="sibTrans" cxnId="{670A6F51-2B48-4E37-8528-91AF566A157D}">
      <dgm:prSet/>
      <dgm:spPr/>
      <dgm:t>
        <a:bodyPr/>
        <a:lstStyle/>
        <a:p>
          <a:endParaRPr lang="en-US"/>
        </a:p>
      </dgm:t>
    </dgm:pt>
    <dgm:pt modelId="{32782FCF-1BD8-41D6-BDFF-409F9F41F03D}">
      <dgm:prSet custT="1"/>
      <dgm:spPr/>
      <dgm:t>
        <a:bodyPr/>
        <a:lstStyle/>
        <a:p>
          <a:r>
            <a:rPr lang="en-US" sz="1700" baseline="0" dirty="0"/>
            <a:t>One district (n= 34 health facilities)</a:t>
          </a:r>
          <a:endParaRPr lang="en-US" sz="1700" dirty="0"/>
        </a:p>
      </dgm:t>
    </dgm:pt>
    <dgm:pt modelId="{7BF55BF2-92AF-44C1-9EE0-90B9E9AE2444}" type="parTrans" cxnId="{F9A881A8-1AE3-4646-9F12-A25C7DAD750A}">
      <dgm:prSet/>
      <dgm:spPr/>
      <dgm:t>
        <a:bodyPr/>
        <a:lstStyle/>
        <a:p>
          <a:endParaRPr lang="en-US"/>
        </a:p>
      </dgm:t>
    </dgm:pt>
    <dgm:pt modelId="{CF3C7AAE-9851-4D8C-AA26-93A5EA9F36B0}" type="sibTrans" cxnId="{F9A881A8-1AE3-4646-9F12-A25C7DAD750A}">
      <dgm:prSet/>
      <dgm:spPr/>
      <dgm:t>
        <a:bodyPr/>
        <a:lstStyle/>
        <a:p>
          <a:endParaRPr lang="en-US"/>
        </a:p>
      </dgm:t>
    </dgm:pt>
    <dgm:pt modelId="{E2472E8F-87B7-42C4-BFF2-8F216D728109}">
      <dgm:prSet custT="1"/>
      <dgm:spPr/>
      <dgm:t>
        <a:bodyPr/>
        <a:lstStyle/>
        <a:p>
          <a:r>
            <a:rPr lang="en-US" sz="1700" baseline="0" dirty="0"/>
            <a:t>DHIS2 Web v2.40.4.1 + Android v2. 9.1.1 	</a:t>
          </a:r>
          <a:endParaRPr lang="en-US" sz="1700" dirty="0"/>
        </a:p>
      </dgm:t>
    </dgm:pt>
    <dgm:pt modelId="{5AB35CEA-E08E-4F14-89CC-FFC4C1C973FD}" type="parTrans" cxnId="{3AC71357-435C-4608-BDB7-CF8CD69F37F1}">
      <dgm:prSet/>
      <dgm:spPr/>
      <dgm:t>
        <a:bodyPr/>
        <a:lstStyle/>
        <a:p>
          <a:endParaRPr lang="en-US"/>
        </a:p>
      </dgm:t>
    </dgm:pt>
    <dgm:pt modelId="{0603158C-A11F-4931-B476-AA37649195D6}" type="sibTrans" cxnId="{3AC71357-435C-4608-BDB7-CF8CD69F37F1}">
      <dgm:prSet/>
      <dgm:spPr/>
      <dgm:t>
        <a:bodyPr/>
        <a:lstStyle/>
        <a:p>
          <a:endParaRPr lang="en-US"/>
        </a:p>
      </dgm:t>
    </dgm:pt>
    <dgm:pt modelId="{E103318C-F0AF-48F9-B703-A064218FF93E}">
      <dgm:prSet/>
      <dgm:spPr/>
      <dgm:t>
        <a:bodyPr/>
        <a:lstStyle/>
        <a:p>
          <a:r>
            <a:rPr lang="en-US" dirty="0"/>
            <a:t>Ethiopia</a:t>
          </a:r>
        </a:p>
      </dgm:t>
    </dgm:pt>
    <dgm:pt modelId="{347D1CDA-37C1-4362-A780-F1590687EAA3}" type="parTrans" cxnId="{CFE81E76-89A5-415C-A1C5-38381C38B8DB}">
      <dgm:prSet/>
      <dgm:spPr/>
      <dgm:t>
        <a:bodyPr/>
        <a:lstStyle/>
        <a:p>
          <a:endParaRPr lang="nb-NO"/>
        </a:p>
      </dgm:t>
    </dgm:pt>
    <dgm:pt modelId="{C8CFE7B2-5967-4DB2-B3CC-AB2287949F20}" type="sibTrans" cxnId="{CFE81E76-89A5-415C-A1C5-38381C38B8DB}">
      <dgm:prSet/>
      <dgm:spPr/>
      <dgm:t>
        <a:bodyPr/>
        <a:lstStyle/>
        <a:p>
          <a:endParaRPr lang="nb-NO"/>
        </a:p>
      </dgm:t>
    </dgm:pt>
    <dgm:pt modelId="{0A1E7D51-8EA8-415E-A581-33C7765ABD9C}">
      <dgm:prSet custT="1"/>
      <dgm:spPr/>
      <dgm:t>
        <a:bodyPr/>
        <a:lstStyle/>
        <a:p>
          <a:r>
            <a:rPr lang="en-US" sz="1700" dirty="0"/>
            <a:t>4 cities (n= 75 health facilities)</a:t>
          </a:r>
        </a:p>
      </dgm:t>
    </dgm:pt>
    <dgm:pt modelId="{BD25BAC6-4B90-4EB3-816C-613BA95D3E7C}" type="parTrans" cxnId="{24C397E4-D0AD-46A4-926C-D3E08C682BEE}">
      <dgm:prSet/>
      <dgm:spPr/>
      <dgm:t>
        <a:bodyPr/>
        <a:lstStyle/>
        <a:p>
          <a:endParaRPr lang="nb-NO"/>
        </a:p>
      </dgm:t>
    </dgm:pt>
    <dgm:pt modelId="{3013B70E-02D1-408D-90E5-E5DE41ABD77E}" type="sibTrans" cxnId="{24C397E4-D0AD-46A4-926C-D3E08C682BEE}">
      <dgm:prSet/>
      <dgm:spPr/>
      <dgm:t>
        <a:bodyPr/>
        <a:lstStyle/>
        <a:p>
          <a:endParaRPr lang="nb-NO"/>
        </a:p>
      </dgm:t>
    </dgm:pt>
    <dgm:pt modelId="{61FE7786-C838-42DA-9969-B0DCDBBF6852}">
      <dgm:prSet custT="1"/>
      <dgm:spPr/>
      <dgm:t>
        <a:bodyPr/>
        <a:lstStyle/>
        <a:p>
          <a:r>
            <a:rPr lang="en-US" sz="1700" dirty="0"/>
            <a:t>Improve existing EMR system in 1 city &amp; DHIS2 Tracker in 3 cities </a:t>
          </a:r>
        </a:p>
      </dgm:t>
    </dgm:pt>
    <dgm:pt modelId="{829CF442-9610-491D-BCDF-1B3BDBB940CB}" type="parTrans" cxnId="{8AEBA2FD-E1B8-49C5-98D5-85B58C36CB99}">
      <dgm:prSet/>
      <dgm:spPr/>
      <dgm:t>
        <a:bodyPr/>
        <a:lstStyle/>
        <a:p>
          <a:endParaRPr lang="nb-NO"/>
        </a:p>
      </dgm:t>
    </dgm:pt>
    <dgm:pt modelId="{ED2AFB79-00E4-41D6-A218-11251A9FE531}" type="sibTrans" cxnId="{8AEBA2FD-E1B8-49C5-98D5-85B58C36CB99}">
      <dgm:prSet/>
      <dgm:spPr/>
      <dgm:t>
        <a:bodyPr/>
        <a:lstStyle/>
        <a:p>
          <a:endParaRPr lang="nb-NO"/>
        </a:p>
      </dgm:t>
    </dgm:pt>
    <dgm:pt modelId="{0ABA065C-5810-4606-BF33-F238AECFC2C5}">
      <dgm:prSet custT="1"/>
      <dgm:spPr/>
      <dgm:t>
        <a:bodyPr/>
        <a:lstStyle/>
        <a:p>
          <a:r>
            <a:rPr lang="en-US" sz="1700" baseline="0" dirty="0"/>
            <a:t>DHIS2 Web v2.41.3.1 + Android v2. 9.1.1 	</a:t>
          </a:r>
          <a:endParaRPr lang="en-US" sz="1700" dirty="0"/>
        </a:p>
      </dgm:t>
    </dgm:pt>
    <dgm:pt modelId="{A94F3E41-7E3B-443F-ADBA-33E85037F0A9}" type="parTrans" cxnId="{BE42E7BC-0BFE-4BB9-9A88-8FC903A60AF3}">
      <dgm:prSet/>
      <dgm:spPr/>
      <dgm:t>
        <a:bodyPr/>
        <a:lstStyle/>
        <a:p>
          <a:endParaRPr lang="nb-NO"/>
        </a:p>
      </dgm:t>
    </dgm:pt>
    <dgm:pt modelId="{44ACFA08-D429-484D-B008-BAC1E15DF5AE}" type="sibTrans" cxnId="{BE42E7BC-0BFE-4BB9-9A88-8FC903A60AF3}">
      <dgm:prSet/>
      <dgm:spPr/>
      <dgm:t>
        <a:bodyPr/>
        <a:lstStyle/>
        <a:p>
          <a:endParaRPr lang="nb-NO"/>
        </a:p>
      </dgm:t>
    </dgm:pt>
    <dgm:pt modelId="{001778DA-C520-40C9-8FEE-A5BCB25946EE}" type="pres">
      <dgm:prSet presAssocID="{42B049F2-EACA-4174-810A-68D20748B976}" presName="Name0" presStyleCnt="0">
        <dgm:presLayoutVars>
          <dgm:dir/>
          <dgm:animLvl val="lvl"/>
          <dgm:resizeHandles val="exact"/>
        </dgm:presLayoutVars>
      </dgm:prSet>
      <dgm:spPr/>
    </dgm:pt>
    <dgm:pt modelId="{19EF75E9-7D83-4473-9484-2EE7C2EAB569}" type="pres">
      <dgm:prSet presAssocID="{687A8223-25C2-4322-8382-F752D0DC50B1}" presName="linNode" presStyleCnt="0"/>
      <dgm:spPr/>
    </dgm:pt>
    <dgm:pt modelId="{86F3F3A1-B6C6-4508-BBBD-429466AA06B1}" type="pres">
      <dgm:prSet presAssocID="{687A8223-25C2-4322-8382-F752D0DC50B1}" presName="parentText" presStyleLbl="node1" presStyleIdx="0" presStyleCnt="4">
        <dgm:presLayoutVars>
          <dgm:chMax val="1"/>
          <dgm:bulletEnabled val="1"/>
        </dgm:presLayoutVars>
      </dgm:prSet>
      <dgm:spPr/>
    </dgm:pt>
    <dgm:pt modelId="{288C874B-4039-40D7-B99D-F3BBD412C14B}" type="pres">
      <dgm:prSet presAssocID="{687A8223-25C2-4322-8382-F752D0DC50B1}" presName="descendantText" presStyleLbl="alignAccFollowNode1" presStyleIdx="0" presStyleCnt="4">
        <dgm:presLayoutVars>
          <dgm:bulletEnabled val="1"/>
        </dgm:presLayoutVars>
      </dgm:prSet>
      <dgm:spPr/>
    </dgm:pt>
    <dgm:pt modelId="{6EA1E803-7E08-431E-9C43-7A2336D9BC0D}" type="pres">
      <dgm:prSet presAssocID="{DFEDFFD3-84B2-42A1-A518-9AED580B997A}" presName="sp" presStyleCnt="0"/>
      <dgm:spPr/>
    </dgm:pt>
    <dgm:pt modelId="{866B4CAA-299C-446C-8888-E5797BE355C2}" type="pres">
      <dgm:prSet presAssocID="{C12FF398-DA7A-4B82-98EA-99F1C974D070}" presName="linNode" presStyleCnt="0"/>
      <dgm:spPr/>
    </dgm:pt>
    <dgm:pt modelId="{2021C6E5-6272-49FB-AD97-91F41A0D31A4}" type="pres">
      <dgm:prSet presAssocID="{C12FF398-DA7A-4B82-98EA-99F1C974D070}" presName="parentText" presStyleLbl="node1" presStyleIdx="1" presStyleCnt="4">
        <dgm:presLayoutVars>
          <dgm:chMax val="1"/>
          <dgm:bulletEnabled val="1"/>
        </dgm:presLayoutVars>
      </dgm:prSet>
      <dgm:spPr/>
    </dgm:pt>
    <dgm:pt modelId="{C0726328-32BF-4FDB-8E66-354D62318DB3}" type="pres">
      <dgm:prSet presAssocID="{C12FF398-DA7A-4B82-98EA-99F1C974D070}" presName="descendantText" presStyleLbl="alignAccFollowNode1" presStyleIdx="1" presStyleCnt="4">
        <dgm:presLayoutVars>
          <dgm:bulletEnabled val="1"/>
        </dgm:presLayoutVars>
      </dgm:prSet>
      <dgm:spPr/>
    </dgm:pt>
    <dgm:pt modelId="{C4237F8C-7370-4717-A69C-35C28D0020B5}" type="pres">
      <dgm:prSet presAssocID="{74B19A5B-EC37-4A87-847E-DF2CBDD99C41}" presName="sp" presStyleCnt="0"/>
      <dgm:spPr/>
    </dgm:pt>
    <dgm:pt modelId="{ADC894C9-961D-499D-A0FB-7B638E42F428}" type="pres">
      <dgm:prSet presAssocID="{68CA1E0B-5B7D-4169-901A-B2E1EF866BEC}" presName="linNode" presStyleCnt="0"/>
      <dgm:spPr/>
    </dgm:pt>
    <dgm:pt modelId="{3E5FF68F-C994-4FAB-B047-C2E27A8FA87D}" type="pres">
      <dgm:prSet presAssocID="{68CA1E0B-5B7D-4169-901A-B2E1EF866BEC}" presName="parentText" presStyleLbl="node1" presStyleIdx="2" presStyleCnt="4">
        <dgm:presLayoutVars>
          <dgm:chMax val="1"/>
          <dgm:bulletEnabled val="1"/>
        </dgm:presLayoutVars>
      </dgm:prSet>
      <dgm:spPr/>
    </dgm:pt>
    <dgm:pt modelId="{A5075C6D-6526-4837-BD9B-5D772D5FB3F9}" type="pres">
      <dgm:prSet presAssocID="{68CA1E0B-5B7D-4169-901A-B2E1EF866BEC}" presName="descendantText" presStyleLbl="alignAccFollowNode1" presStyleIdx="2" presStyleCnt="4">
        <dgm:presLayoutVars>
          <dgm:bulletEnabled val="1"/>
        </dgm:presLayoutVars>
      </dgm:prSet>
      <dgm:spPr/>
    </dgm:pt>
    <dgm:pt modelId="{7F0A4DDA-DCDD-40F5-A9D9-969ACC352511}" type="pres">
      <dgm:prSet presAssocID="{DEE8F0C2-F44A-43C6-A8A6-A242C43FC61B}" presName="sp" presStyleCnt="0"/>
      <dgm:spPr/>
    </dgm:pt>
    <dgm:pt modelId="{B94626A3-C17E-41A3-8A29-887657C4E5FC}" type="pres">
      <dgm:prSet presAssocID="{E103318C-F0AF-48F9-B703-A064218FF93E}" presName="linNode" presStyleCnt="0"/>
      <dgm:spPr/>
    </dgm:pt>
    <dgm:pt modelId="{CD479F06-0C53-428F-AE72-7C562FE4BEF0}" type="pres">
      <dgm:prSet presAssocID="{E103318C-F0AF-48F9-B703-A064218FF93E}" presName="parentText" presStyleLbl="node1" presStyleIdx="3" presStyleCnt="4">
        <dgm:presLayoutVars>
          <dgm:chMax val="1"/>
          <dgm:bulletEnabled val="1"/>
        </dgm:presLayoutVars>
      </dgm:prSet>
      <dgm:spPr/>
    </dgm:pt>
    <dgm:pt modelId="{737E061E-FB4F-476F-A6D4-0B1D2532D756}" type="pres">
      <dgm:prSet presAssocID="{E103318C-F0AF-48F9-B703-A064218FF93E}" presName="descendantText" presStyleLbl="alignAccFollowNode1" presStyleIdx="3" presStyleCnt="4">
        <dgm:presLayoutVars>
          <dgm:bulletEnabled val="1"/>
        </dgm:presLayoutVars>
      </dgm:prSet>
      <dgm:spPr/>
    </dgm:pt>
  </dgm:ptLst>
  <dgm:cxnLst>
    <dgm:cxn modelId="{D063E101-F05B-4898-B206-238FC34F5C41}" srcId="{C12FF398-DA7A-4B82-98EA-99F1C974D070}" destId="{CA0A07F3-A486-4345-9C0E-BF8CE8877CCD}" srcOrd="0" destOrd="0" parTransId="{474F0CF1-2641-4537-93FF-0B77B49B73FF}" sibTransId="{2F56499A-1ABD-4A64-AE92-8B4BD6186CEC}"/>
    <dgm:cxn modelId="{F308DF5B-8314-4309-9AB7-AFC800BDE5B4}" type="presOf" srcId="{C12FF398-DA7A-4B82-98EA-99F1C974D070}" destId="{2021C6E5-6272-49FB-AD97-91F41A0D31A4}" srcOrd="0" destOrd="0" presId="urn:microsoft.com/office/officeart/2005/8/layout/vList5"/>
    <dgm:cxn modelId="{F629D342-9B81-4C9F-9419-4370C8500398}" type="presOf" srcId="{E2472E8F-87B7-42C4-BFF2-8F216D728109}" destId="{A5075C6D-6526-4837-BD9B-5D772D5FB3F9}" srcOrd="0" destOrd="1" presId="urn:microsoft.com/office/officeart/2005/8/layout/vList5"/>
    <dgm:cxn modelId="{A3AFE467-9F0E-46B7-A3DB-28654D651E0B}" type="presOf" srcId="{E103318C-F0AF-48F9-B703-A064218FF93E}" destId="{CD479F06-0C53-428F-AE72-7C562FE4BEF0}" srcOrd="0" destOrd="0" presId="urn:microsoft.com/office/officeart/2005/8/layout/vList5"/>
    <dgm:cxn modelId="{B243E469-99E7-4DAB-A49F-CE33B2307711}" type="presOf" srcId="{68CA1E0B-5B7D-4169-901A-B2E1EF866BEC}" destId="{3E5FF68F-C994-4FAB-B047-C2E27A8FA87D}" srcOrd="0" destOrd="0" presId="urn:microsoft.com/office/officeart/2005/8/layout/vList5"/>
    <dgm:cxn modelId="{C7DFE36A-BE22-47CD-8EED-F23C042B247A}" type="presOf" srcId="{61FE7786-C838-42DA-9969-B0DCDBBF6852}" destId="{737E061E-FB4F-476F-A6D4-0B1D2532D756}" srcOrd="0" destOrd="1" presId="urn:microsoft.com/office/officeart/2005/8/layout/vList5"/>
    <dgm:cxn modelId="{670A6F51-2B48-4E37-8528-91AF566A157D}" srcId="{42B049F2-EACA-4174-810A-68D20748B976}" destId="{68CA1E0B-5B7D-4169-901A-B2E1EF866BEC}" srcOrd="2" destOrd="0" parTransId="{E9E412AD-803C-4008-8B48-DF6AACBB40FD}" sibTransId="{DEE8F0C2-F44A-43C6-A8A6-A242C43FC61B}"/>
    <dgm:cxn modelId="{1DE78853-6EED-441E-B5A7-7DE0B7C278F6}" type="presOf" srcId="{3D47DF02-CEDF-48F3-B7CE-43E37BD4A6C2}" destId="{C0726328-32BF-4FDB-8E66-354D62318DB3}" srcOrd="0" destOrd="1" presId="urn:microsoft.com/office/officeart/2005/8/layout/vList5"/>
    <dgm:cxn modelId="{CFE81E76-89A5-415C-A1C5-38381C38B8DB}" srcId="{42B049F2-EACA-4174-810A-68D20748B976}" destId="{E103318C-F0AF-48F9-B703-A064218FF93E}" srcOrd="3" destOrd="0" parTransId="{347D1CDA-37C1-4362-A780-F1590687EAA3}" sibTransId="{C8CFE7B2-5967-4DB2-B3CC-AB2287949F20}"/>
    <dgm:cxn modelId="{3AC71357-435C-4608-BDB7-CF8CD69F37F1}" srcId="{68CA1E0B-5B7D-4169-901A-B2E1EF866BEC}" destId="{E2472E8F-87B7-42C4-BFF2-8F216D728109}" srcOrd="1" destOrd="0" parTransId="{5AB35CEA-E08E-4F14-89CC-FFC4C1C973FD}" sibTransId="{0603158C-A11F-4931-B476-AA37649195D6}"/>
    <dgm:cxn modelId="{75E0B958-EE88-48D6-AA66-EE2F501DCE50}" type="presOf" srcId="{0A1E7D51-8EA8-415E-A581-33C7765ABD9C}" destId="{737E061E-FB4F-476F-A6D4-0B1D2532D756}" srcOrd="0" destOrd="0" presId="urn:microsoft.com/office/officeart/2005/8/layout/vList5"/>
    <dgm:cxn modelId="{7E35A959-9817-41A1-9BFF-C11148EF54CF}" srcId="{42B049F2-EACA-4174-810A-68D20748B976}" destId="{687A8223-25C2-4322-8382-F752D0DC50B1}" srcOrd="0" destOrd="0" parTransId="{8C6DECFB-848D-4591-AA70-77CA1075B123}" sibTransId="{DFEDFFD3-84B2-42A1-A518-9AED580B997A}"/>
    <dgm:cxn modelId="{C1D3407A-EC9A-42D8-B226-204B0CEFB083}" type="presOf" srcId="{687A8223-25C2-4322-8382-F752D0DC50B1}" destId="{86F3F3A1-B6C6-4508-BBBD-429466AA06B1}" srcOrd="0" destOrd="0" presId="urn:microsoft.com/office/officeart/2005/8/layout/vList5"/>
    <dgm:cxn modelId="{DF2AA17B-DC55-4F0F-B54B-931E568662D0}" type="presOf" srcId="{CA0A07F3-A486-4345-9C0E-BF8CE8877CCD}" destId="{C0726328-32BF-4FDB-8E66-354D62318DB3}" srcOrd="0" destOrd="0" presId="urn:microsoft.com/office/officeart/2005/8/layout/vList5"/>
    <dgm:cxn modelId="{74C17D83-8DCD-4713-A122-AF6096867740}" srcId="{C12FF398-DA7A-4B82-98EA-99F1C974D070}" destId="{3D47DF02-CEDF-48F3-B7CE-43E37BD4A6C2}" srcOrd="1" destOrd="0" parTransId="{BC8D1411-32D1-45F7-9BF2-3EBB5268FE42}" sibTransId="{58D80714-CDCB-45BE-A25A-5FA07A832819}"/>
    <dgm:cxn modelId="{A38BFE84-1976-4D80-BEE1-710B39C0D220}" srcId="{687A8223-25C2-4322-8382-F752D0DC50B1}" destId="{64D476E0-D964-43B7-93E1-8AB123064A49}" srcOrd="1" destOrd="0" parTransId="{76C8BF6E-EA26-4B79-95BF-58A0660E022C}" sibTransId="{3E86180F-A8D4-4D75-B4A4-D3F3F68788CE}"/>
    <dgm:cxn modelId="{F9A881A8-1AE3-4646-9F12-A25C7DAD750A}" srcId="{68CA1E0B-5B7D-4169-901A-B2E1EF866BEC}" destId="{32782FCF-1BD8-41D6-BDFF-409F9F41F03D}" srcOrd="0" destOrd="0" parTransId="{7BF55BF2-92AF-44C1-9EE0-90B9E9AE2444}" sibTransId="{CF3C7AAE-9851-4D8C-AA26-93A5EA9F36B0}"/>
    <dgm:cxn modelId="{BE42E7BC-0BFE-4BB9-9A88-8FC903A60AF3}" srcId="{E103318C-F0AF-48F9-B703-A064218FF93E}" destId="{0ABA065C-5810-4606-BF33-F238AECFC2C5}" srcOrd="2" destOrd="0" parTransId="{A94F3E41-7E3B-443F-ADBA-33E85037F0A9}" sibTransId="{44ACFA08-D429-484D-B008-BAC1E15DF5AE}"/>
    <dgm:cxn modelId="{2C8412BE-70D5-4575-B340-D9EC39412FF8}" type="presOf" srcId="{9AA5AAF0-D535-471C-A149-593465B1C81D}" destId="{288C874B-4039-40D7-B99D-F3BBD412C14B}" srcOrd="0" destOrd="0" presId="urn:microsoft.com/office/officeart/2005/8/layout/vList5"/>
    <dgm:cxn modelId="{DF16FCD1-BB6C-48C2-A7F7-F38463060978}" srcId="{687A8223-25C2-4322-8382-F752D0DC50B1}" destId="{9AA5AAF0-D535-471C-A149-593465B1C81D}" srcOrd="0" destOrd="0" parTransId="{54F87F8D-F1CD-4E56-8821-88C9ADC575B3}" sibTransId="{AF284A6D-167C-463F-8C62-846096EC25AD}"/>
    <dgm:cxn modelId="{101AD0D5-E6BE-4157-8777-1E06C565112F}" type="presOf" srcId="{64D476E0-D964-43B7-93E1-8AB123064A49}" destId="{288C874B-4039-40D7-B99D-F3BBD412C14B}" srcOrd="0" destOrd="1" presId="urn:microsoft.com/office/officeart/2005/8/layout/vList5"/>
    <dgm:cxn modelId="{9EE2E8DB-93D1-4B8B-9026-EEE3FFAE3A9A}" type="presOf" srcId="{0ABA065C-5810-4606-BF33-F238AECFC2C5}" destId="{737E061E-FB4F-476F-A6D4-0B1D2532D756}" srcOrd="0" destOrd="2" presId="urn:microsoft.com/office/officeart/2005/8/layout/vList5"/>
    <dgm:cxn modelId="{5801A6E3-8EBC-41C1-9477-07D09329DC71}" type="presOf" srcId="{32782FCF-1BD8-41D6-BDFF-409F9F41F03D}" destId="{A5075C6D-6526-4837-BD9B-5D772D5FB3F9}" srcOrd="0" destOrd="0" presId="urn:microsoft.com/office/officeart/2005/8/layout/vList5"/>
    <dgm:cxn modelId="{24C397E4-D0AD-46A4-926C-D3E08C682BEE}" srcId="{E103318C-F0AF-48F9-B703-A064218FF93E}" destId="{0A1E7D51-8EA8-415E-A581-33C7765ABD9C}" srcOrd="0" destOrd="0" parTransId="{BD25BAC6-4B90-4EB3-816C-613BA95D3E7C}" sibTransId="{3013B70E-02D1-408D-90E5-E5DE41ABD77E}"/>
    <dgm:cxn modelId="{516C02EA-E556-4EE6-AFA9-08A74ABD2F09}" srcId="{42B049F2-EACA-4174-810A-68D20748B976}" destId="{C12FF398-DA7A-4B82-98EA-99F1C974D070}" srcOrd="1" destOrd="0" parTransId="{4D0A5D85-A359-45D6-B2C1-6D7792B74D32}" sibTransId="{74B19A5B-EC37-4A87-847E-DF2CBDD99C41}"/>
    <dgm:cxn modelId="{8AEBA2FD-E1B8-49C5-98D5-85B58C36CB99}" srcId="{E103318C-F0AF-48F9-B703-A064218FF93E}" destId="{61FE7786-C838-42DA-9969-B0DCDBBF6852}" srcOrd="1" destOrd="0" parTransId="{829CF442-9610-491D-BCDF-1B3BDBB940CB}" sibTransId="{ED2AFB79-00E4-41D6-A218-11251A9FE531}"/>
    <dgm:cxn modelId="{0BF7FEFF-3663-4DE5-8158-D21766BA6390}" type="presOf" srcId="{42B049F2-EACA-4174-810A-68D20748B976}" destId="{001778DA-C520-40C9-8FEE-A5BCB25946EE}" srcOrd="0" destOrd="0" presId="urn:microsoft.com/office/officeart/2005/8/layout/vList5"/>
    <dgm:cxn modelId="{76F2A075-6A37-4A37-80B2-89B317800B4E}" type="presParOf" srcId="{001778DA-C520-40C9-8FEE-A5BCB25946EE}" destId="{19EF75E9-7D83-4473-9484-2EE7C2EAB569}" srcOrd="0" destOrd="0" presId="urn:microsoft.com/office/officeart/2005/8/layout/vList5"/>
    <dgm:cxn modelId="{2CD2D320-2195-4BEE-9E18-0D911528C868}" type="presParOf" srcId="{19EF75E9-7D83-4473-9484-2EE7C2EAB569}" destId="{86F3F3A1-B6C6-4508-BBBD-429466AA06B1}" srcOrd="0" destOrd="0" presId="urn:microsoft.com/office/officeart/2005/8/layout/vList5"/>
    <dgm:cxn modelId="{DD675538-8A14-414C-9826-C71C81B3A81C}" type="presParOf" srcId="{19EF75E9-7D83-4473-9484-2EE7C2EAB569}" destId="{288C874B-4039-40D7-B99D-F3BBD412C14B}" srcOrd="1" destOrd="0" presId="urn:microsoft.com/office/officeart/2005/8/layout/vList5"/>
    <dgm:cxn modelId="{BBBFF861-0305-4AEF-9234-01EED2230C35}" type="presParOf" srcId="{001778DA-C520-40C9-8FEE-A5BCB25946EE}" destId="{6EA1E803-7E08-431E-9C43-7A2336D9BC0D}" srcOrd="1" destOrd="0" presId="urn:microsoft.com/office/officeart/2005/8/layout/vList5"/>
    <dgm:cxn modelId="{0B12B48F-4A63-4997-93F1-9B57DB548C14}" type="presParOf" srcId="{001778DA-C520-40C9-8FEE-A5BCB25946EE}" destId="{866B4CAA-299C-446C-8888-E5797BE355C2}" srcOrd="2" destOrd="0" presId="urn:microsoft.com/office/officeart/2005/8/layout/vList5"/>
    <dgm:cxn modelId="{A9495ED6-3E61-4A9D-89E0-D46AD85089DC}" type="presParOf" srcId="{866B4CAA-299C-446C-8888-E5797BE355C2}" destId="{2021C6E5-6272-49FB-AD97-91F41A0D31A4}" srcOrd="0" destOrd="0" presId="urn:microsoft.com/office/officeart/2005/8/layout/vList5"/>
    <dgm:cxn modelId="{FA82E688-4A50-4790-8459-E25885D95664}" type="presParOf" srcId="{866B4CAA-299C-446C-8888-E5797BE355C2}" destId="{C0726328-32BF-4FDB-8E66-354D62318DB3}" srcOrd="1" destOrd="0" presId="urn:microsoft.com/office/officeart/2005/8/layout/vList5"/>
    <dgm:cxn modelId="{D283A751-F57F-42E0-B824-C5F849978E43}" type="presParOf" srcId="{001778DA-C520-40C9-8FEE-A5BCB25946EE}" destId="{C4237F8C-7370-4717-A69C-35C28D0020B5}" srcOrd="3" destOrd="0" presId="urn:microsoft.com/office/officeart/2005/8/layout/vList5"/>
    <dgm:cxn modelId="{191C1CE1-C31A-4410-AE7B-F7DFBE1D9539}" type="presParOf" srcId="{001778DA-C520-40C9-8FEE-A5BCB25946EE}" destId="{ADC894C9-961D-499D-A0FB-7B638E42F428}" srcOrd="4" destOrd="0" presId="urn:microsoft.com/office/officeart/2005/8/layout/vList5"/>
    <dgm:cxn modelId="{C0419D05-4781-4453-98D2-00E338FEB9EE}" type="presParOf" srcId="{ADC894C9-961D-499D-A0FB-7B638E42F428}" destId="{3E5FF68F-C994-4FAB-B047-C2E27A8FA87D}" srcOrd="0" destOrd="0" presId="urn:microsoft.com/office/officeart/2005/8/layout/vList5"/>
    <dgm:cxn modelId="{7293CC7E-D770-4DCD-85F9-EC36D31AB632}" type="presParOf" srcId="{ADC894C9-961D-499D-A0FB-7B638E42F428}" destId="{A5075C6D-6526-4837-BD9B-5D772D5FB3F9}" srcOrd="1" destOrd="0" presId="urn:microsoft.com/office/officeart/2005/8/layout/vList5"/>
    <dgm:cxn modelId="{29589019-D7D7-471F-A5D5-5CE0AE800014}" type="presParOf" srcId="{001778DA-C520-40C9-8FEE-A5BCB25946EE}" destId="{7F0A4DDA-DCDD-40F5-A9D9-969ACC352511}" srcOrd="5" destOrd="0" presId="urn:microsoft.com/office/officeart/2005/8/layout/vList5"/>
    <dgm:cxn modelId="{4E071C60-B356-4FD4-A0D4-134869E6298B}" type="presParOf" srcId="{001778DA-C520-40C9-8FEE-A5BCB25946EE}" destId="{B94626A3-C17E-41A3-8A29-887657C4E5FC}" srcOrd="6" destOrd="0" presId="urn:microsoft.com/office/officeart/2005/8/layout/vList5"/>
    <dgm:cxn modelId="{F06A8B1D-F1DD-4F85-9B6F-A2AF375E1E6A}" type="presParOf" srcId="{B94626A3-C17E-41A3-8A29-887657C4E5FC}" destId="{CD479F06-0C53-428F-AE72-7C562FE4BEF0}" srcOrd="0" destOrd="0" presId="urn:microsoft.com/office/officeart/2005/8/layout/vList5"/>
    <dgm:cxn modelId="{8C1AC154-4FB4-4F80-A146-56CABBF28F8F}" type="presParOf" srcId="{B94626A3-C17E-41A3-8A29-887657C4E5FC}" destId="{737E061E-FB4F-476F-A6D4-0B1D2532D7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4D93E-282D-42EE-9C18-3312C085C58D}">
      <dsp:nvSpPr>
        <dsp:cNvPr id="0" name=""/>
        <dsp:cNvSpPr/>
      </dsp:nvSpPr>
      <dsp:spPr>
        <a:xfrm>
          <a:off x="0" y="601445"/>
          <a:ext cx="10660394" cy="11103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EEBBB-2CD9-4C18-9953-C7E87261C8CF}">
      <dsp:nvSpPr>
        <dsp:cNvPr id="0" name=""/>
        <dsp:cNvSpPr/>
      </dsp:nvSpPr>
      <dsp:spPr>
        <a:xfrm>
          <a:off x="335884" y="851277"/>
          <a:ext cx="610698" cy="6106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F6F2D3-27BB-41C9-A3D2-4CC14F994D99}">
      <dsp:nvSpPr>
        <dsp:cNvPr id="0" name=""/>
        <dsp:cNvSpPr/>
      </dsp:nvSpPr>
      <dsp:spPr>
        <a:xfrm>
          <a:off x="1282467" y="601445"/>
          <a:ext cx="4797177" cy="11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13" tIns="117513" rIns="117513" bIns="117513" numCol="1" spcCol="1270" anchor="ctr" anchorCtr="0">
          <a:noAutofit/>
        </a:bodyPr>
        <a:lstStyle/>
        <a:p>
          <a:pPr marL="0" lvl="0" indent="0" algn="l" defTabSz="1022350">
            <a:lnSpc>
              <a:spcPct val="90000"/>
            </a:lnSpc>
            <a:spcBef>
              <a:spcPct val="0"/>
            </a:spcBef>
            <a:spcAft>
              <a:spcPct val="35000"/>
            </a:spcAft>
            <a:buNone/>
          </a:pPr>
          <a:r>
            <a:rPr lang="nb-NO" sz="2300" kern="1200"/>
            <a:t>cRCT of effectiveness of eRegistries </a:t>
          </a:r>
          <a:endParaRPr lang="en-US" sz="2300" kern="1200"/>
        </a:p>
      </dsp:txBody>
      <dsp:txXfrm>
        <a:off x="1282467" y="601445"/>
        <a:ext cx="4797177" cy="1110361"/>
      </dsp:txXfrm>
    </dsp:sp>
    <dsp:sp modelId="{3CB2BBDC-4F51-4B87-9388-082087257F37}">
      <dsp:nvSpPr>
        <dsp:cNvPr id="0" name=""/>
        <dsp:cNvSpPr/>
      </dsp:nvSpPr>
      <dsp:spPr>
        <a:xfrm>
          <a:off x="6079645" y="601445"/>
          <a:ext cx="4580749" cy="11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13" tIns="117513" rIns="117513" bIns="117513" numCol="1" spcCol="1270" anchor="ctr" anchorCtr="0">
          <a:noAutofit/>
        </a:bodyPr>
        <a:lstStyle/>
        <a:p>
          <a:pPr marL="0" lvl="0" indent="0" algn="l" defTabSz="800100">
            <a:lnSpc>
              <a:spcPct val="90000"/>
            </a:lnSpc>
            <a:spcBef>
              <a:spcPct val="0"/>
            </a:spcBef>
            <a:spcAft>
              <a:spcPct val="35000"/>
            </a:spcAft>
            <a:buNone/>
          </a:pPr>
          <a:r>
            <a:rPr lang="nb-NO" sz="1800" kern="1200" dirty="0"/>
            <a:t>Bangladesh (eRegMat) </a:t>
          </a:r>
          <a:endParaRPr lang="en-US" sz="1800" kern="1200" dirty="0"/>
        </a:p>
        <a:p>
          <a:pPr marL="0" lvl="0" indent="0" algn="l" defTabSz="800100">
            <a:lnSpc>
              <a:spcPct val="90000"/>
            </a:lnSpc>
            <a:spcBef>
              <a:spcPct val="0"/>
            </a:spcBef>
            <a:spcAft>
              <a:spcPct val="35000"/>
            </a:spcAft>
            <a:buNone/>
          </a:pPr>
          <a:r>
            <a:rPr lang="nb-NO" sz="1800" kern="1200" dirty="0"/>
            <a:t>West Bank (eRegQual)</a:t>
          </a:r>
          <a:endParaRPr lang="en-US" sz="1800" kern="1200" dirty="0"/>
        </a:p>
      </dsp:txBody>
      <dsp:txXfrm>
        <a:off x="6079645" y="601445"/>
        <a:ext cx="4580749" cy="1110361"/>
      </dsp:txXfrm>
    </dsp:sp>
    <dsp:sp modelId="{BACD5FB7-C57E-43FF-B74E-0019EA5E7798}">
      <dsp:nvSpPr>
        <dsp:cNvPr id="0" name=""/>
        <dsp:cNvSpPr/>
      </dsp:nvSpPr>
      <dsp:spPr>
        <a:xfrm>
          <a:off x="0" y="1989397"/>
          <a:ext cx="10660394" cy="111036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DCA4B-2D2E-4DB4-817F-FF4FB913B800}">
      <dsp:nvSpPr>
        <dsp:cNvPr id="0" name=""/>
        <dsp:cNvSpPr/>
      </dsp:nvSpPr>
      <dsp:spPr>
        <a:xfrm>
          <a:off x="335884" y="2239229"/>
          <a:ext cx="610698" cy="6106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65348C-B69A-403F-8353-1B77B43CE1BE}">
      <dsp:nvSpPr>
        <dsp:cNvPr id="0" name=""/>
        <dsp:cNvSpPr/>
      </dsp:nvSpPr>
      <dsp:spPr>
        <a:xfrm>
          <a:off x="1282467" y="1989397"/>
          <a:ext cx="4797177" cy="11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13" tIns="117513" rIns="117513" bIns="117513" numCol="1" spcCol="1270" anchor="ctr" anchorCtr="0">
          <a:noAutofit/>
        </a:bodyPr>
        <a:lstStyle/>
        <a:p>
          <a:pPr marL="0" lvl="0" indent="0" algn="l" defTabSz="1022350">
            <a:lnSpc>
              <a:spcPct val="90000"/>
            </a:lnSpc>
            <a:spcBef>
              <a:spcPct val="0"/>
            </a:spcBef>
            <a:spcAft>
              <a:spcPct val="35000"/>
            </a:spcAft>
            <a:buNone/>
          </a:pPr>
          <a:r>
            <a:rPr lang="nb-NO" sz="2300" kern="1200" dirty="0"/>
            <a:t>cRCT of effectiveness </a:t>
          </a:r>
          <a:r>
            <a:rPr lang="nb-NO" sz="2300" i="1" kern="1200" dirty="0"/>
            <a:t>of interventions delivered through </a:t>
          </a:r>
          <a:r>
            <a:rPr lang="nb-NO" sz="2300" kern="1200" dirty="0"/>
            <a:t>eRegistries </a:t>
          </a:r>
          <a:endParaRPr lang="en-US" sz="2300" kern="1200" dirty="0"/>
        </a:p>
      </dsp:txBody>
      <dsp:txXfrm>
        <a:off x="1282467" y="1989397"/>
        <a:ext cx="4797177" cy="1110361"/>
      </dsp:txXfrm>
    </dsp:sp>
    <dsp:sp modelId="{91350FF6-084F-4505-BF05-D3FD185FB12E}">
      <dsp:nvSpPr>
        <dsp:cNvPr id="0" name=""/>
        <dsp:cNvSpPr/>
      </dsp:nvSpPr>
      <dsp:spPr>
        <a:xfrm>
          <a:off x="6079645" y="1989397"/>
          <a:ext cx="4580749" cy="1110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13" tIns="117513" rIns="117513" bIns="117513" numCol="1" spcCol="1270" anchor="ctr" anchorCtr="0">
          <a:noAutofit/>
        </a:bodyPr>
        <a:lstStyle/>
        <a:p>
          <a:pPr marL="0" lvl="0" indent="0" algn="l" defTabSz="800100">
            <a:lnSpc>
              <a:spcPct val="90000"/>
            </a:lnSpc>
            <a:spcBef>
              <a:spcPct val="0"/>
            </a:spcBef>
            <a:spcAft>
              <a:spcPct val="35000"/>
            </a:spcAft>
            <a:buNone/>
          </a:pPr>
          <a:r>
            <a:rPr lang="nb-NO" sz="1800" kern="1200" dirty="0"/>
            <a:t>Uganda (eReg4ANC8)</a:t>
          </a:r>
          <a:endParaRPr lang="en-US" sz="1800" kern="1200" dirty="0"/>
        </a:p>
        <a:p>
          <a:pPr marL="0" lvl="0" indent="0" algn="l" defTabSz="800100">
            <a:lnSpc>
              <a:spcPct val="90000"/>
            </a:lnSpc>
            <a:spcBef>
              <a:spcPct val="0"/>
            </a:spcBef>
            <a:spcAft>
              <a:spcPct val="35000"/>
            </a:spcAft>
            <a:buNone/>
          </a:pPr>
          <a:r>
            <a:rPr lang="nb-NO" sz="1800" kern="1200" dirty="0"/>
            <a:t>Ethiopia (ENABLE)</a:t>
          </a:r>
          <a:endParaRPr lang="en-US" sz="1800" kern="1200" dirty="0"/>
        </a:p>
      </dsp:txBody>
      <dsp:txXfrm>
        <a:off x="6079645" y="1989397"/>
        <a:ext cx="4580749" cy="1110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C874B-4039-40D7-B99D-F3BBD412C14B}">
      <dsp:nvSpPr>
        <dsp:cNvPr id="0" name=""/>
        <dsp:cNvSpPr/>
      </dsp:nvSpPr>
      <dsp:spPr>
        <a:xfrm rot="5400000">
          <a:off x="6460667" y="-2672942"/>
          <a:ext cx="936444" cy="652130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baseline="0" dirty="0"/>
            <a:t>One district (n= 59 health facilities)</a:t>
          </a:r>
          <a:endParaRPr lang="en-US" sz="1700" kern="1200" dirty="0"/>
        </a:p>
        <a:p>
          <a:pPr marL="171450" lvl="1" indent="-171450" algn="l" defTabSz="755650">
            <a:lnSpc>
              <a:spcPct val="90000"/>
            </a:lnSpc>
            <a:spcBef>
              <a:spcPct val="0"/>
            </a:spcBef>
            <a:spcAft>
              <a:spcPct val="15000"/>
            </a:spcAft>
            <a:buChar char="•"/>
          </a:pPr>
          <a:r>
            <a:rPr lang="en-US" sz="1700" kern="1200" baseline="0" dirty="0"/>
            <a:t>DHIS2 v2.29 + eReg web app + custom Android app</a:t>
          </a:r>
          <a:endParaRPr lang="en-US" sz="1700" kern="1200" dirty="0"/>
        </a:p>
      </dsp:txBody>
      <dsp:txXfrm rot="-5400000">
        <a:off x="3668236" y="165202"/>
        <a:ext cx="6475595" cy="845018"/>
      </dsp:txXfrm>
    </dsp:sp>
    <dsp:sp modelId="{86F3F3A1-B6C6-4508-BBBD-429466AA06B1}">
      <dsp:nvSpPr>
        <dsp:cNvPr id="0" name=""/>
        <dsp:cNvSpPr/>
      </dsp:nvSpPr>
      <dsp:spPr>
        <a:xfrm>
          <a:off x="0" y="2433"/>
          <a:ext cx="3668235" cy="11705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baseline="0"/>
            <a:t>Bangladesh </a:t>
          </a:r>
          <a:endParaRPr lang="en-US" sz="4900" kern="1200"/>
        </a:p>
      </dsp:txBody>
      <dsp:txXfrm>
        <a:off x="57142" y="59575"/>
        <a:ext cx="3553951" cy="1056271"/>
      </dsp:txXfrm>
    </dsp:sp>
    <dsp:sp modelId="{C0726328-32BF-4FDB-8E66-354D62318DB3}">
      <dsp:nvSpPr>
        <dsp:cNvPr id="0" name=""/>
        <dsp:cNvSpPr/>
      </dsp:nvSpPr>
      <dsp:spPr>
        <a:xfrm rot="5400000">
          <a:off x="6460667" y="-1443859"/>
          <a:ext cx="936444" cy="652130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5 districts (n= 120 health facilities)</a:t>
          </a:r>
        </a:p>
        <a:p>
          <a:pPr marL="171450" lvl="1" indent="-171450" algn="l" defTabSz="755650">
            <a:lnSpc>
              <a:spcPct val="90000"/>
            </a:lnSpc>
            <a:spcBef>
              <a:spcPct val="0"/>
            </a:spcBef>
            <a:spcAft>
              <a:spcPct val="15000"/>
            </a:spcAft>
            <a:buChar char="•"/>
          </a:pPr>
          <a:r>
            <a:rPr lang="en-US" sz="1700" kern="1200" baseline="0" dirty="0"/>
            <a:t>DHIS2 branch v2.29 -&gt; v2.34.6, + eReg web app</a:t>
          </a:r>
          <a:endParaRPr lang="en-US" sz="1700" kern="1200" dirty="0"/>
        </a:p>
      </dsp:txBody>
      <dsp:txXfrm rot="-5400000">
        <a:off x="3668236" y="1394285"/>
        <a:ext cx="6475595" cy="845018"/>
      </dsp:txXfrm>
    </dsp:sp>
    <dsp:sp modelId="{2021C6E5-6272-49FB-AD97-91F41A0D31A4}">
      <dsp:nvSpPr>
        <dsp:cNvPr id="0" name=""/>
        <dsp:cNvSpPr/>
      </dsp:nvSpPr>
      <dsp:spPr>
        <a:xfrm>
          <a:off x="0" y="1231516"/>
          <a:ext cx="3668235" cy="11705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baseline="0" dirty="0"/>
            <a:t>West Bank </a:t>
          </a:r>
          <a:endParaRPr lang="en-US" sz="4900" kern="1200" dirty="0"/>
        </a:p>
      </dsp:txBody>
      <dsp:txXfrm>
        <a:off x="57142" y="1288658"/>
        <a:ext cx="3553951" cy="1056271"/>
      </dsp:txXfrm>
    </dsp:sp>
    <dsp:sp modelId="{A5075C6D-6526-4837-BD9B-5D772D5FB3F9}">
      <dsp:nvSpPr>
        <dsp:cNvPr id="0" name=""/>
        <dsp:cNvSpPr/>
      </dsp:nvSpPr>
      <dsp:spPr>
        <a:xfrm rot="5400000">
          <a:off x="6460667" y="-214776"/>
          <a:ext cx="936444" cy="652130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baseline="0" dirty="0"/>
            <a:t>One district (n= 34 health facilities)</a:t>
          </a:r>
          <a:endParaRPr lang="en-US" sz="1700" kern="1200" dirty="0"/>
        </a:p>
        <a:p>
          <a:pPr marL="171450" lvl="1" indent="-171450" algn="l" defTabSz="755650">
            <a:lnSpc>
              <a:spcPct val="90000"/>
            </a:lnSpc>
            <a:spcBef>
              <a:spcPct val="0"/>
            </a:spcBef>
            <a:spcAft>
              <a:spcPct val="15000"/>
            </a:spcAft>
            <a:buChar char="•"/>
          </a:pPr>
          <a:r>
            <a:rPr lang="en-US" sz="1700" kern="1200" baseline="0" dirty="0"/>
            <a:t>DHIS2 Web v2.40.4.1 + Android v2. 9.1.1 	</a:t>
          </a:r>
          <a:endParaRPr lang="en-US" sz="1700" kern="1200" dirty="0"/>
        </a:p>
      </dsp:txBody>
      <dsp:txXfrm rot="-5400000">
        <a:off x="3668236" y="2623368"/>
        <a:ext cx="6475595" cy="845018"/>
      </dsp:txXfrm>
    </dsp:sp>
    <dsp:sp modelId="{3E5FF68F-C994-4FAB-B047-C2E27A8FA87D}">
      <dsp:nvSpPr>
        <dsp:cNvPr id="0" name=""/>
        <dsp:cNvSpPr/>
      </dsp:nvSpPr>
      <dsp:spPr>
        <a:xfrm>
          <a:off x="0" y="2460599"/>
          <a:ext cx="3668235" cy="11705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baseline="0"/>
            <a:t>Uganda </a:t>
          </a:r>
          <a:endParaRPr lang="en-US" sz="4900" kern="1200"/>
        </a:p>
      </dsp:txBody>
      <dsp:txXfrm>
        <a:off x="57142" y="2517741"/>
        <a:ext cx="3553951" cy="1056271"/>
      </dsp:txXfrm>
    </dsp:sp>
    <dsp:sp modelId="{737E061E-FB4F-476F-A6D4-0B1D2532D756}">
      <dsp:nvSpPr>
        <dsp:cNvPr id="0" name=""/>
        <dsp:cNvSpPr/>
      </dsp:nvSpPr>
      <dsp:spPr>
        <a:xfrm rot="5400000">
          <a:off x="6460667" y="1014306"/>
          <a:ext cx="936444" cy="652130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4 cities (n= 75 health facilities)</a:t>
          </a:r>
        </a:p>
        <a:p>
          <a:pPr marL="171450" lvl="1" indent="-171450" algn="l" defTabSz="755650">
            <a:lnSpc>
              <a:spcPct val="90000"/>
            </a:lnSpc>
            <a:spcBef>
              <a:spcPct val="0"/>
            </a:spcBef>
            <a:spcAft>
              <a:spcPct val="15000"/>
            </a:spcAft>
            <a:buChar char="•"/>
          </a:pPr>
          <a:r>
            <a:rPr lang="en-US" sz="1700" kern="1200" dirty="0"/>
            <a:t>Improve existing EMR system in 1 city &amp; DHIS2 Tracker in 3 cities </a:t>
          </a:r>
        </a:p>
        <a:p>
          <a:pPr marL="171450" lvl="1" indent="-171450" algn="l" defTabSz="755650">
            <a:lnSpc>
              <a:spcPct val="90000"/>
            </a:lnSpc>
            <a:spcBef>
              <a:spcPct val="0"/>
            </a:spcBef>
            <a:spcAft>
              <a:spcPct val="15000"/>
            </a:spcAft>
            <a:buChar char="•"/>
          </a:pPr>
          <a:r>
            <a:rPr lang="en-US" sz="1700" kern="1200" baseline="0" dirty="0"/>
            <a:t>DHIS2 Web v2.41.3.1 + Android v2. 9.1.1 	</a:t>
          </a:r>
          <a:endParaRPr lang="en-US" sz="1700" kern="1200" dirty="0"/>
        </a:p>
      </dsp:txBody>
      <dsp:txXfrm rot="-5400000">
        <a:off x="3668236" y="3852451"/>
        <a:ext cx="6475595" cy="845018"/>
      </dsp:txXfrm>
    </dsp:sp>
    <dsp:sp modelId="{CD479F06-0C53-428F-AE72-7C562FE4BEF0}">
      <dsp:nvSpPr>
        <dsp:cNvPr id="0" name=""/>
        <dsp:cNvSpPr/>
      </dsp:nvSpPr>
      <dsp:spPr>
        <a:xfrm>
          <a:off x="0" y="3689682"/>
          <a:ext cx="3668235" cy="117055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t>Ethiopia</a:t>
          </a:r>
        </a:p>
      </dsp:txBody>
      <dsp:txXfrm>
        <a:off x="57142" y="3746824"/>
        <a:ext cx="3553951" cy="105627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99BD9BF-B05B-5260-082F-C09B34827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D57791B-214C-2B4E-7D70-1E124317EF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831F25-498C-4A0B-AD1F-EC339DC2833B}" type="datetimeFigureOut">
              <a:rPr lang="nb-NO" smtClean="0"/>
              <a:t>29.10.2025</a:t>
            </a:fld>
            <a:endParaRPr lang="nb-NO"/>
          </a:p>
        </p:txBody>
      </p:sp>
      <p:sp>
        <p:nvSpPr>
          <p:cNvPr id="4" name="Plassholder for bunntekst 3">
            <a:extLst>
              <a:ext uri="{FF2B5EF4-FFF2-40B4-BE49-F238E27FC236}">
                <a16:creationId xmlns:a16="http://schemas.microsoft.com/office/drawing/2014/main" id="{CB0D786B-1091-057A-6856-4A7114FCA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39774A-AE68-2103-91FD-5386B02EEB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373E23-5291-4DDF-B120-F5C140729BBC}" type="slidenum">
              <a:rPr lang="nb-NO" smtClean="0"/>
              <a:t>‹#›</a:t>
            </a:fld>
            <a:endParaRPr lang="nb-NO"/>
          </a:p>
        </p:txBody>
      </p:sp>
    </p:spTree>
    <p:extLst>
      <p:ext uri="{BB962C8B-B14F-4D97-AF65-F5344CB8AC3E}">
        <p14:creationId xmlns:p14="http://schemas.microsoft.com/office/powerpoint/2010/main" val="12297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EBC5B-04F3-4C11-9453-AD70019F1296}" type="datetimeFigureOut">
              <a:rPr lang="nb-NO" smtClean="0"/>
              <a:t>29.10.2025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Public health and clinical care cannot be delivered safely, with high quality, and in a cost-effective manner, without seamless, sustainable, and secure data and information exchanges at all levels of the health system - </a:t>
            </a:r>
            <a:r>
              <a:rPr lang="en-US" sz="1200" b="0" i="0" u="none" strike="noStrike" kern="1200" dirty="0">
                <a:solidFill>
                  <a:schemeClr val="tx1"/>
                </a:solidFill>
                <a:effectLst/>
                <a:latin typeface="+mn-lt"/>
                <a:ea typeface="+mn-ea"/>
                <a:cs typeface="+mn-cs"/>
              </a:rPr>
              <a:t>WHO, World Bank, USAID 2015</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WHO guidelines recommendations on digital health interventions for health systems strengthening and WHO’s Digital Adaptation Kit for ANC</a:t>
            </a:r>
            <a:endParaRPr lang="en-US" dirty="0"/>
          </a:p>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a:t>
            </a:fld>
            <a:endParaRPr lang="nb-NO"/>
          </a:p>
        </p:txBody>
      </p:sp>
    </p:spTree>
    <p:extLst>
      <p:ext uri="{BB962C8B-B14F-4D97-AF65-F5344CB8AC3E}">
        <p14:creationId xmlns:p14="http://schemas.microsoft.com/office/powerpoint/2010/main" val="140053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25343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11</a:t>
            </a:fld>
            <a:endParaRPr lang="nb-NO"/>
          </a:p>
        </p:txBody>
      </p:sp>
    </p:spTree>
    <p:extLst>
      <p:ext uri="{BB962C8B-B14F-4D97-AF65-F5344CB8AC3E}">
        <p14:creationId xmlns:p14="http://schemas.microsoft.com/office/powerpoint/2010/main" val="1734991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19900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69257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836257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4199760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739327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66571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78333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07425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708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6290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961303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480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349015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73523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page / first pag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49766" y="149767"/>
            <a:ext cx="11892468" cy="65584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dd.mm.yyyy</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en-GB" noProof="0"/>
              <a:t>Click to add title</a:t>
            </a:r>
            <a:endParaRPr lang="nb-NO"/>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en-GB" noProof="0"/>
              <a:t>Click to add subtitle</a:t>
            </a:r>
            <a:endParaRPr lang="nb-NO"/>
          </a:p>
        </p:txBody>
      </p:sp>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pic>
        <p:nvPicPr>
          <p:cNvPr id="2050" name="Picture 2">
            <a:extLst>
              <a:ext uri="{FF2B5EF4-FFF2-40B4-BE49-F238E27FC236}">
                <a16:creationId xmlns:a16="http://schemas.microsoft.com/office/drawing/2014/main" id="{F541F76E-5FE6-49ED-7426-C6706EE517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71444" y="5546263"/>
            <a:ext cx="1948255" cy="80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8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646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ammenligning">
    <p:spTree>
      <p:nvGrpSpPr>
        <p:cNvPr id="1" name=""/>
        <p:cNvGrpSpPr/>
        <p:nvPr/>
      </p:nvGrpSpPr>
      <p:grpSpPr>
        <a:xfrm>
          <a:off x="0" y="0"/>
          <a:ext cx="0" cy="0"/>
          <a:chOff x="0" y="0"/>
          <a:chExt cx="0" cy="0"/>
        </a:xfrm>
      </p:grpSpPr>
      <p:sp>
        <p:nvSpPr>
          <p:cNvPr id="16" name="Plassholder for tekst 10">
            <a:extLst>
              <a:ext uri="{FF2B5EF4-FFF2-40B4-BE49-F238E27FC236}">
                <a16:creationId xmlns:a16="http://schemas.microsoft.com/office/drawing/2014/main" id="{65E46652-8D46-4033-BF2F-A8A2CCF7DA40}"/>
              </a:ext>
            </a:extLst>
          </p:cNvPr>
          <p:cNvSpPr>
            <a:spLocks noGrp="1"/>
          </p:cNvSpPr>
          <p:nvPr>
            <p:ph type="body" sz="quarter" idx="13"/>
          </p:nvPr>
        </p:nvSpPr>
        <p:spPr>
          <a:xfrm>
            <a:off x="1015459" y="2177396"/>
            <a:ext cx="4849392" cy="3604948"/>
          </a:xfrm>
          <a:prstGeom prst="rect">
            <a:avLst/>
          </a:prstGeom>
        </p:spPr>
        <p:txBody>
          <a:bodyPr lIns="0" tIns="0" rIns="0" bIns="0">
            <a:normAutofit/>
          </a:bodyPr>
          <a:lstStyle>
            <a:lvl1pPr>
              <a:defRPr sz="2200"/>
            </a:lvl1pPr>
          </a:lstStyle>
          <a:p>
            <a:pPr lvl="0"/>
            <a:r>
              <a:rPr lang="en-US"/>
              <a:t>Click to edit Master text styles</a:t>
            </a:r>
          </a:p>
        </p:txBody>
      </p:sp>
      <p:sp>
        <p:nvSpPr>
          <p:cNvPr id="17" name="Plassholder for tekst 10">
            <a:extLst>
              <a:ext uri="{FF2B5EF4-FFF2-40B4-BE49-F238E27FC236}">
                <a16:creationId xmlns:a16="http://schemas.microsoft.com/office/drawing/2014/main" id="{1886C3AB-A33A-4B40-A58D-B717FF2A1493}"/>
              </a:ext>
            </a:extLst>
          </p:cNvPr>
          <p:cNvSpPr>
            <a:spLocks noGrp="1"/>
          </p:cNvSpPr>
          <p:nvPr>
            <p:ph type="body" sz="quarter" idx="14"/>
          </p:nvPr>
        </p:nvSpPr>
        <p:spPr>
          <a:xfrm>
            <a:off x="6681546" y="2177396"/>
            <a:ext cx="4849392" cy="3604948"/>
          </a:xfrm>
          <a:prstGeom prst="rect">
            <a:avLst/>
          </a:prstGeom>
        </p:spPr>
        <p:txBody>
          <a:bodyPr lIns="0" tIns="0" rIns="0" bIns="0">
            <a:normAutofit/>
          </a:bodyPr>
          <a:lstStyle>
            <a:lvl1pPr>
              <a:defRPr sz="2200"/>
            </a:lvl1pPr>
          </a:lstStyle>
          <a:p>
            <a:pPr lvl="0"/>
            <a:r>
              <a:rPr lang="en-US"/>
              <a:t>Click to edit Master text styles</a:t>
            </a:r>
          </a:p>
        </p:txBody>
      </p:sp>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en-US"/>
              <a:t>Click to edit Master title style</a:t>
            </a:r>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339"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en-US"/>
              <a:t>Click to edit Master text styles</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81546" y="1363702"/>
            <a:ext cx="484939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en-US"/>
              <a:t>Click to edit Master text styles</a:t>
            </a:r>
          </a:p>
        </p:txBody>
      </p:sp>
    </p:spTree>
    <p:extLst>
      <p:ext uri="{BB962C8B-B14F-4D97-AF65-F5344CB8AC3E}">
        <p14:creationId xmlns:p14="http://schemas.microsoft.com/office/powerpoint/2010/main" val="242763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32510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3492753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752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48007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77447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1074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30813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850" r:id="rId1"/>
    <p:sldLayoutId id="2147483826" r:id="rId2"/>
    <p:sldLayoutId id="2147483922" r:id="rId3"/>
    <p:sldLayoutId id="2147483815" r:id="rId4"/>
    <p:sldLayoutId id="2147483916" r:id="rId5"/>
    <p:sldLayoutId id="2147483917" r:id="rId6"/>
    <p:sldLayoutId id="2147483918" r:id="rId7"/>
    <p:sldLayoutId id="2147483919" r:id="rId8"/>
    <p:sldLayoutId id="2147483926" r:id="rId9"/>
    <p:sldLayoutId id="2147483672" r:id="rId10"/>
    <p:sldLayoutId id="2147483854" r:id="rId11"/>
    <p:sldLayoutId id="2147483920" r:id="rId12"/>
    <p:sldLayoutId id="2147483924" r:id="rId13"/>
    <p:sldLayoutId id="2147483913" r:id="rId14"/>
    <p:sldLayoutId id="2147483925" r:id="rId15"/>
    <p:sldLayoutId id="2147483691" r:id="rId16"/>
    <p:sldLayoutId id="2147483915" r:id="rId17"/>
    <p:sldLayoutId id="2147483737" r:id="rId18"/>
    <p:sldLayoutId id="2147483923" r:id="rId19"/>
    <p:sldLayoutId id="2147483911" r:id="rId20"/>
    <p:sldLayoutId id="2147483921" r:id="rId21"/>
    <p:sldLayoutId id="2147483928" r:id="rId22"/>
    <p:sldLayoutId id="2147483930" r:id="rId23"/>
    <p:sldLayoutId id="2147483931" r:id="rId24"/>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2">
            <a:extLst>
              <a:ext uri="{FF2B5EF4-FFF2-40B4-BE49-F238E27FC236}">
                <a16:creationId xmlns:a16="http://schemas.microsoft.com/office/drawing/2014/main" id="{24E950A0-8691-F951-3EDC-36D6525BD68E}"/>
              </a:ext>
            </a:extLst>
          </p:cNvPr>
          <p:cNvSpPr txBox="1">
            <a:spLocks/>
          </p:cNvSpPr>
          <p:nvPr/>
        </p:nvSpPr>
        <p:spPr>
          <a:xfrm>
            <a:off x="415046" y="4060510"/>
            <a:ext cx="11361907" cy="553998"/>
          </a:xfrm>
          <a:prstGeom prst="rect">
            <a:avLst/>
          </a:prstGeom>
        </p:spPr>
        <p:txBody>
          <a:bodyPr vert="horz" wrap="square" lIns="0" tIns="0" rIns="0" bIns="0" rtlCol="0" anchor="b" anchorCtr="0">
            <a:spAutoFit/>
          </a:bodyPr>
          <a:lstStyle>
            <a:lvl1pPr marL="0" indent="0" algn="l" defTabSz="914446" rtl="0" eaLnBrk="1" latinLnBrk="0" hangingPunct="1">
              <a:lnSpc>
                <a:spcPct val="100000"/>
              </a:lnSpc>
              <a:spcBef>
                <a:spcPts val="0"/>
              </a:spcBef>
              <a:spcAft>
                <a:spcPts val="0"/>
              </a:spcAft>
              <a:buClr>
                <a:schemeClr val="accent2"/>
              </a:buClr>
              <a:buSzPct val="110000"/>
              <a:buFont typeface="Calibri" panose="020F0502020204030204" pitchFamily="34" charset="0"/>
              <a:buNone/>
              <a:defRPr sz="5201" kern="1200" baseline="0">
                <a:solidFill>
                  <a:srgbClr val="FFFFFF"/>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3600" dirty="0"/>
              <a:t>Digital health registries for maternal and child health</a:t>
            </a:r>
          </a:p>
        </p:txBody>
      </p:sp>
      <p:sp>
        <p:nvSpPr>
          <p:cNvPr id="6" name="Plassholder for tekst 3">
            <a:extLst>
              <a:ext uri="{FF2B5EF4-FFF2-40B4-BE49-F238E27FC236}">
                <a16:creationId xmlns:a16="http://schemas.microsoft.com/office/drawing/2014/main" id="{54D9237D-758E-BFA2-47E4-0205A6660DA2}"/>
              </a:ext>
            </a:extLst>
          </p:cNvPr>
          <p:cNvSpPr txBox="1">
            <a:spLocks/>
          </p:cNvSpPr>
          <p:nvPr/>
        </p:nvSpPr>
        <p:spPr>
          <a:xfrm>
            <a:off x="415046" y="4786114"/>
            <a:ext cx="10061643" cy="1662506"/>
          </a:xfrm>
          <a:prstGeom prst="rect">
            <a:avLst/>
          </a:prstGeom>
        </p:spPr>
        <p:txBody>
          <a:bodyPr vert="horz" wrap="square" lIns="0" tIns="0" rIns="0" bIns="0" rtlCol="0" anchor="t">
            <a:spAutoFit/>
          </a:bodyPr>
          <a:lstStyle>
            <a:lvl1pPr marL="0" indent="0" algn="l" defTabSz="914446" rtl="0" eaLnBrk="1" latinLnBrk="0" hangingPunct="1">
              <a:lnSpc>
                <a:spcPct val="100000"/>
              </a:lnSpc>
              <a:spcBef>
                <a:spcPts val="0"/>
              </a:spcBef>
              <a:spcAft>
                <a:spcPts val="0"/>
              </a:spcAft>
              <a:buClr>
                <a:schemeClr val="accent2"/>
              </a:buClr>
              <a:buSzPct val="110000"/>
              <a:buFont typeface="Calibri" panose="020F0502020204030204" pitchFamily="34" charset="0"/>
              <a:buNone/>
              <a:defRPr sz="2701" kern="1200" baseline="0">
                <a:solidFill>
                  <a:srgbClr val="FFFFFF"/>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b="1" dirty="0"/>
              <a:t>State of the science: innovations in measurement methods </a:t>
            </a:r>
            <a:endParaRPr lang="nb-NO" dirty="0"/>
          </a:p>
          <a:p>
            <a:endParaRPr lang="nb-NO" dirty="0"/>
          </a:p>
          <a:p>
            <a:r>
              <a:rPr lang="nb-NO" i="1" dirty="0"/>
              <a:t>Mahima Venkateswaran</a:t>
            </a:r>
          </a:p>
          <a:p>
            <a:r>
              <a:rPr lang="nb-NO" i="1"/>
              <a:t>30. </a:t>
            </a:r>
            <a:r>
              <a:rPr lang="nb-NO" i="1" dirty="0"/>
              <a:t>October 2025</a:t>
            </a:r>
          </a:p>
        </p:txBody>
      </p:sp>
    </p:spTree>
    <p:extLst>
      <p:ext uri="{BB962C8B-B14F-4D97-AF65-F5344CB8AC3E}">
        <p14:creationId xmlns:p14="http://schemas.microsoft.com/office/powerpoint/2010/main" val="370146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19" y="625246"/>
            <a:ext cx="10401564" cy="821717"/>
          </a:xfrm>
        </p:spPr>
        <p:txBody>
          <a:bodyPr anchor="t">
            <a:normAutofit/>
          </a:bodyPr>
          <a:lstStyle/>
          <a:p>
            <a:r>
              <a:rPr lang="en-US" sz="4800" dirty="0"/>
              <a:t>And Outcomes (PICO)</a:t>
            </a:r>
            <a:endParaRPr dirty="0"/>
          </a:p>
        </p:txBody>
      </p:sp>
      <p:sp>
        <p:nvSpPr>
          <p:cNvPr id="3" name="Content Placeholder 2"/>
          <p:cNvSpPr>
            <a:spLocks noGrp="1"/>
          </p:cNvSpPr>
          <p:nvPr>
            <p:ph type="body" sz="quarter" idx="10"/>
          </p:nvPr>
        </p:nvSpPr>
        <p:spPr>
          <a:xfrm>
            <a:off x="542653" y="1961658"/>
            <a:ext cx="11073242" cy="4589867"/>
          </a:xfrm>
        </p:spPr>
        <p:txBody>
          <a:bodyPr>
            <a:normAutofit/>
          </a:bodyPr>
          <a:lstStyle/>
          <a:p>
            <a:r>
              <a:rPr lang="en-US" dirty="0"/>
              <a:t>Quality of care/process outcomes </a:t>
            </a:r>
          </a:p>
          <a:p>
            <a:pPr lvl="1"/>
            <a:r>
              <a:rPr lang="en-US" sz="2400" dirty="0"/>
              <a:t>Timely and appropriate screening and management of anemia, diabetes, hypertension during pregnancy </a:t>
            </a:r>
          </a:p>
          <a:p>
            <a:pPr lvl="1"/>
            <a:r>
              <a:rPr lang="en-US" sz="2400" dirty="0"/>
              <a:t>For example: anemia screening at first ANC visit, at 24-28 weeks and 36 weeks, AND appropriate actions if anemia present</a:t>
            </a:r>
          </a:p>
          <a:p>
            <a:r>
              <a:rPr lang="en-US" dirty="0"/>
              <a:t>Health outcomes: </a:t>
            </a:r>
          </a:p>
          <a:p>
            <a:pPr lvl="1"/>
            <a:r>
              <a:rPr lang="en-US" sz="2400" dirty="0"/>
              <a:t>Adverse pregnancy outcomes</a:t>
            </a:r>
          </a:p>
          <a:p>
            <a:endParaRPr lang="nb-NO" sz="2400" dirty="0"/>
          </a:p>
          <a:p>
            <a:r>
              <a:rPr lang="nb-NO" sz="2400" dirty="0"/>
              <a:t>All outcome data were derived from the health information system</a:t>
            </a:r>
          </a:p>
          <a:p>
            <a:r>
              <a:rPr lang="nb-NO" sz="2400" dirty="0"/>
              <a:t>A household survey was conducted </a:t>
            </a:r>
            <a:r>
              <a:rPr lang="nb-NO" sz="2400" i="1" dirty="0"/>
              <a:t>only</a:t>
            </a:r>
            <a:r>
              <a:rPr lang="nb-NO" sz="2400" dirty="0"/>
              <a:t> for those that were lost to follow-up </a:t>
            </a:r>
          </a:p>
          <a:p>
            <a:pPr marL="0" indent="0">
              <a:buNone/>
            </a:pPr>
            <a:endParaRPr lang="nb-NO" sz="800" dirty="0"/>
          </a:p>
          <a:p>
            <a:endParaRPr lang="en-US" sz="3200" dirty="0"/>
          </a:p>
          <a:p>
            <a:pPr lvl="1"/>
            <a:endParaRPr lang="en-US" dirty="0"/>
          </a:p>
          <a:p>
            <a:endParaRPr lang="nb-NO" dirty="0"/>
          </a:p>
        </p:txBody>
      </p:sp>
      <p:pic>
        <p:nvPicPr>
          <p:cNvPr id="17" name="Bilde 16">
            <a:extLst>
              <a:ext uri="{FF2B5EF4-FFF2-40B4-BE49-F238E27FC236}">
                <a16:creationId xmlns:a16="http://schemas.microsoft.com/office/drawing/2014/main" id="{5BEC88BD-39B7-392A-A293-0E937C8ACD32}"/>
              </a:ext>
            </a:extLst>
          </p:cNvPr>
          <p:cNvPicPr>
            <a:picLocks noChangeAspect="1"/>
          </p:cNvPicPr>
          <p:nvPr/>
        </p:nvPicPr>
        <p:blipFill>
          <a:blip r:embed="rId2"/>
          <a:stretch>
            <a:fillRect/>
          </a:stretch>
        </p:blipFill>
        <p:spPr>
          <a:xfrm>
            <a:off x="455082" y="1153927"/>
            <a:ext cx="11065199" cy="7315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69F764-61E3-2D29-97FF-AA7822284F31}"/>
              </a:ext>
            </a:extLst>
          </p:cNvPr>
          <p:cNvSpPr>
            <a:spLocks noGrp="1"/>
          </p:cNvSpPr>
          <p:nvPr>
            <p:ph type="title"/>
          </p:nvPr>
        </p:nvSpPr>
        <p:spPr>
          <a:xfrm>
            <a:off x="661737" y="718428"/>
            <a:ext cx="10858500" cy="1288301"/>
          </a:xfrm>
        </p:spPr>
        <p:txBody>
          <a:bodyPr/>
          <a:lstStyle/>
          <a:p>
            <a:r>
              <a:rPr lang="nb-NO" dirty="0"/>
              <a:t>Results - eRegQual trial (West Bank)</a:t>
            </a:r>
            <a:br>
              <a:rPr lang="nb-NO" dirty="0"/>
            </a:br>
            <a:endParaRPr lang="nb-NO" dirty="0"/>
          </a:p>
        </p:txBody>
      </p:sp>
      <p:sp>
        <p:nvSpPr>
          <p:cNvPr id="3" name="Plassholder for tekst 2">
            <a:extLst>
              <a:ext uri="{FF2B5EF4-FFF2-40B4-BE49-F238E27FC236}">
                <a16:creationId xmlns:a16="http://schemas.microsoft.com/office/drawing/2014/main" id="{BBC30E9E-E9CA-F738-07B9-AF5A7446F1B6}"/>
              </a:ext>
            </a:extLst>
          </p:cNvPr>
          <p:cNvSpPr>
            <a:spLocks noGrp="1"/>
          </p:cNvSpPr>
          <p:nvPr>
            <p:ph type="body" sz="quarter" idx="11"/>
          </p:nvPr>
        </p:nvSpPr>
        <p:spPr/>
        <p:txBody>
          <a:bodyPr/>
          <a:lstStyle/>
          <a:p>
            <a:r>
              <a:rPr lang="nb-NO" dirty="0"/>
              <a:t>Cluster randomized controlled trials</a:t>
            </a:r>
          </a:p>
        </p:txBody>
      </p:sp>
      <p:graphicFrame>
        <p:nvGraphicFramePr>
          <p:cNvPr id="5" name="Chart 6">
            <a:extLst>
              <a:ext uri="{FF2B5EF4-FFF2-40B4-BE49-F238E27FC236}">
                <a16:creationId xmlns:a16="http://schemas.microsoft.com/office/drawing/2014/main" id="{B2A1401F-5F36-91D4-2176-985B755C2352}"/>
              </a:ext>
            </a:extLst>
          </p:cNvPr>
          <p:cNvGraphicFramePr>
            <a:graphicFrameLocks/>
          </p:cNvGraphicFramePr>
          <p:nvPr>
            <p:extLst>
              <p:ext uri="{D42A27DB-BD31-4B8C-83A1-F6EECF244321}">
                <p14:modId xmlns:p14="http://schemas.microsoft.com/office/powerpoint/2010/main" val="1976462716"/>
              </p:ext>
            </p:extLst>
          </p:nvPr>
        </p:nvGraphicFramePr>
        <p:xfrm>
          <a:off x="764671" y="2383991"/>
          <a:ext cx="6058159" cy="353919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5">
            <a:extLst>
              <a:ext uri="{FF2B5EF4-FFF2-40B4-BE49-F238E27FC236}">
                <a16:creationId xmlns:a16="http://schemas.microsoft.com/office/drawing/2014/main" id="{71C1CAD5-2B37-6192-FE4C-CE7DB51DF200}"/>
              </a:ext>
            </a:extLst>
          </p:cNvPr>
          <p:cNvSpPr/>
          <p:nvPr/>
        </p:nvSpPr>
        <p:spPr>
          <a:xfrm>
            <a:off x="3831634" y="1879991"/>
            <a:ext cx="1143225" cy="42324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t>Non-eRegistry clinics</a:t>
            </a:r>
          </a:p>
        </p:txBody>
      </p:sp>
      <p:sp>
        <p:nvSpPr>
          <p:cNvPr id="7" name="Rectangle 16">
            <a:extLst>
              <a:ext uri="{FF2B5EF4-FFF2-40B4-BE49-F238E27FC236}">
                <a16:creationId xmlns:a16="http://schemas.microsoft.com/office/drawing/2014/main" id="{5396B150-6F0E-5CC5-3657-6726B03F4462}"/>
              </a:ext>
            </a:extLst>
          </p:cNvPr>
          <p:cNvSpPr/>
          <p:nvPr/>
        </p:nvSpPr>
        <p:spPr>
          <a:xfrm>
            <a:off x="2553978" y="1879991"/>
            <a:ext cx="1143225" cy="42324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200" b="1" dirty="0"/>
              <a:t>eRegistry clinics</a:t>
            </a:r>
          </a:p>
        </p:txBody>
      </p:sp>
      <p:sp>
        <p:nvSpPr>
          <p:cNvPr id="8" name="Rectangle 25">
            <a:extLst>
              <a:ext uri="{FF2B5EF4-FFF2-40B4-BE49-F238E27FC236}">
                <a16:creationId xmlns:a16="http://schemas.microsoft.com/office/drawing/2014/main" id="{B74D7BD2-787A-C3EC-EBA5-10E74D79858B}"/>
              </a:ext>
            </a:extLst>
          </p:cNvPr>
          <p:cNvSpPr/>
          <p:nvPr/>
        </p:nvSpPr>
        <p:spPr>
          <a:xfrm>
            <a:off x="7536262" y="4274886"/>
            <a:ext cx="2170445" cy="72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t>Non-eRegistry clinics</a:t>
            </a:r>
          </a:p>
          <a:p>
            <a:pPr algn="ctr"/>
            <a:r>
              <a:rPr lang="nb-NO" sz="1600" b="1" dirty="0"/>
              <a:t>21.9%</a:t>
            </a:r>
          </a:p>
        </p:txBody>
      </p:sp>
      <p:sp>
        <p:nvSpPr>
          <p:cNvPr id="9" name="Rectangle 28">
            <a:extLst>
              <a:ext uri="{FF2B5EF4-FFF2-40B4-BE49-F238E27FC236}">
                <a16:creationId xmlns:a16="http://schemas.microsoft.com/office/drawing/2014/main" id="{006A6A66-F9FA-9EA1-B7AC-CB609040249C}"/>
              </a:ext>
            </a:extLst>
          </p:cNvPr>
          <p:cNvSpPr/>
          <p:nvPr/>
        </p:nvSpPr>
        <p:spPr>
          <a:xfrm>
            <a:off x="9787094" y="4274886"/>
            <a:ext cx="2096619" cy="72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t>eRegistry clinics</a:t>
            </a:r>
          </a:p>
          <a:p>
            <a:pPr algn="ctr"/>
            <a:r>
              <a:rPr lang="nb-NO" sz="1600" b="1" dirty="0"/>
              <a:t>21.7%</a:t>
            </a:r>
          </a:p>
        </p:txBody>
      </p:sp>
      <p:sp>
        <p:nvSpPr>
          <p:cNvPr id="10" name="TekstSylinder 19">
            <a:extLst>
              <a:ext uri="{FF2B5EF4-FFF2-40B4-BE49-F238E27FC236}">
                <a16:creationId xmlns:a16="http://schemas.microsoft.com/office/drawing/2014/main" id="{2D7F1259-5011-2479-3C4F-03852CD3ABEA}"/>
              </a:ext>
            </a:extLst>
          </p:cNvPr>
          <p:cNvSpPr txBox="1"/>
          <p:nvPr/>
        </p:nvSpPr>
        <p:spPr>
          <a:xfrm>
            <a:off x="8388181" y="3493487"/>
            <a:ext cx="2450816" cy="646331"/>
          </a:xfrm>
          <a:prstGeom prst="rect">
            <a:avLst/>
          </a:prstGeom>
          <a:solidFill>
            <a:schemeClr val="tx2">
              <a:lumMod val="10000"/>
              <a:lumOff val="90000"/>
            </a:schemeClr>
          </a:solidFill>
          <a:ln w="38100">
            <a:noFill/>
          </a:ln>
        </p:spPr>
        <p:txBody>
          <a:bodyPr wrap="square" rtlCol="0">
            <a:spAutoFit/>
          </a:bodyPr>
          <a:lstStyle/>
          <a:p>
            <a:pPr algn="ctr"/>
            <a:r>
              <a:rPr lang="nb-NO" sz="1800" dirty="0">
                <a:solidFill>
                  <a:srgbClr val="002060"/>
                </a:solidFill>
                <a:latin typeface="Trebuchet MS" panose="020B0603020202020204" pitchFamily="34" charset="0"/>
              </a:rPr>
              <a:t>Odds ratio </a:t>
            </a:r>
            <a:r>
              <a:rPr lang="nb-NO" sz="1800" dirty="0">
                <a:solidFill>
                  <a:srgbClr val="2E2E77"/>
                </a:solidFill>
                <a:latin typeface="Trebuchet MS" panose="020B0603020202020204" pitchFamily="34" charset="0"/>
              </a:rPr>
              <a:t>(95% CI): </a:t>
            </a:r>
          </a:p>
          <a:p>
            <a:pPr algn="ctr"/>
            <a:r>
              <a:rPr lang="nb-NO" sz="1800" dirty="0">
                <a:solidFill>
                  <a:srgbClr val="2E2E77"/>
                </a:solidFill>
                <a:latin typeface="Trebuchet MS" panose="020B0603020202020204" pitchFamily="34" charset="0"/>
              </a:rPr>
              <a:t>0.99 (0.87-1.12)</a:t>
            </a:r>
          </a:p>
        </p:txBody>
      </p:sp>
      <p:sp>
        <p:nvSpPr>
          <p:cNvPr id="13" name="TekstSylinder 19">
            <a:extLst>
              <a:ext uri="{FF2B5EF4-FFF2-40B4-BE49-F238E27FC236}">
                <a16:creationId xmlns:a16="http://schemas.microsoft.com/office/drawing/2014/main" id="{68269590-A424-B7A8-2C52-63867FEBB945}"/>
              </a:ext>
            </a:extLst>
          </p:cNvPr>
          <p:cNvSpPr txBox="1"/>
          <p:nvPr/>
        </p:nvSpPr>
        <p:spPr>
          <a:xfrm>
            <a:off x="4955688" y="3317348"/>
            <a:ext cx="1605885" cy="461665"/>
          </a:xfrm>
          <a:prstGeom prst="rect">
            <a:avLst/>
          </a:prstGeom>
          <a:solidFill>
            <a:schemeClr val="tx2">
              <a:lumMod val="10000"/>
              <a:lumOff val="90000"/>
            </a:schemeClr>
          </a:solidFill>
          <a:ln w="3810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3A3B63"/>
                </a:solidFill>
                <a:effectLst/>
                <a:uLnTx/>
                <a:uFillTx/>
                <a:latin typeface="Trebuchet MS" panose="020B0603020202020204" pitchFamily="34" charset="0"/>
              </a:rPr>
              <a:t>Odds ratio </a:t>
            </a:r>
            <a:r>
              <a:rPr kumimoji="0" lang="nb-NO" sz="1200" b="0" i="0" u="none" strike="noStrike" kern="0" cap="none" spc="0" normalizeH="0" baseline="0" noProof="0" dirty="0">
                <a:ln>
                  <a:noFill/>
                </a:ln>
                <a:solidFill>
                  <a:srgbClr val="2E2E77"/>
                </a:solidFill>
                <a:effectLst/>
                <a:uLnTx/>
                <a:uFillTx/>
                <a:latin typeface="Trebuchet MS" panose="020B0603020202020204" pitchFamily="34" charset="0"/>
              </a:rPr>
              <a:t>(95% CI): </a:t>
            </a:r>
          </a:p>
          <a:p>
            <a:pPr marL="0" marR="0" lvl="0" indent="0" algn="ctr" defTabSz="3417038" eaLnBrk="1" fontAlgn="auto" latinLnBrk="0" hangingPunct="1">
              <a:lnSpc>
                <a:spcPct val="100000"/>
              </a:lnSpc>
              <a:spcBef>
                <a:spcPts val="0"/>
              </a:spcBef>
              <a:spcAft>
                <a:spcPts val="0"/>
              </a:spcAft>
              <a:buClrTx/>
              <a:buSzTx/>
              <a:buFontTx/>
              <a:buNone/>
              <a:tabLst/>
              <a:defRPr/>
            </a:pPr>
            <a:r>
              <a:rPr kumimoji="0" lang="nb-NO" sz="1200" b="0" i="0" u="none" strike="noStrike" kern="0" cap="none" spc="0" normalizeH="0" baseline="0" noProof="0" dirty="0">
                <a:ln>
                  <a:noFill/>
                </a:ln>
                <a:solidFill>
                  <a:srgbClr val="2E2E77"/>
                </a:solidFill>
                <a:effectLst/>
                <a:uLnTx/>
                <a:uFillTx/>
                <a:latin typeface="Trebuchet MS" panose="020B0603020202020204" pitchFamily="34" charset="0"/>
              </a:rPr>
              <a:t>1.45 (1.14-1.83)</a:t>
            </a:r>
          </a:p>
        </p:txBody>
      </p:sp>
      <p:sp>
        <p:nvSpPr>
          <p:cNvPr id="14" name="TekstSylinder 19">
            <a:extLst>
              <a:ext uri="{FF2B5EF4-FFF2-40B4-BE49-F238E27FC236}">
                <a16:creationId xmlns:a16="http://schemas.microsoft.com/office/drawing/2014/main" id="{C0EB3C4F-FEB7-BD48-8E36-F1541BAD72D8}"/>
              </a:ext>
            </a:extLst>
          </p:cNvPr>
          <p:cNvSpPr txBox="1"/>
          <p:nvPr/>
        </p:nvSpPr>
        <p:spPr>
          <a:xfrm>
            <a:off x="4955688" y="4854671"/>
            <a:ext cx="1605885" cy="461665"/>
          </a:xfrm>
          <a:prstGeom prst="rect">
            <a:avLst/>
          </a:prstGeom>
          <a:solidFill>
            <a:schemeClr val="tx2">
              <a:lumMod val="10000"/>
              <a:lumOff val="90000"/>
            </a:schemeClr>
          </a:solidFill>
          <a:ln w="38100">
            <a:noFill/>
          </a:ln>
        </p:spPr>
        <p:txBody>
          <a:bodyPr wrap="square" rtlCol="0">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1200" b="0" i="0" u="none" strike="noStrike" kern="0" cap="none" spc="0" normalizeH="0" baseline="0">
                <a:ln>
                  <a:noFill/>
                </a:ln>
                <a:solidFill>
                  <a:srgbClr val="3A3B63"/>
                </a:solidFill>
                <a:effectLst/>
                <a:uLnTx/>
                <a:uFillTx/>
                <a:latin typeface="Trebuchet MS" panose="020B0603020202020204" pitchFamily="34" charset="0"/>
              </a:defRPr>
            </a:lvl1pPr>
          </a:lstStyle>
          <a:p>
            <a:r>
              <a:rPr lang="nb-NO" dirty="0"/>
              <a:t>Odds ratio (95% CI): </a:t>
            </a:r>
          </a:p>
          <a:p>
            <a:r>
              <a:rPr lang="nb-NO" dirty="0"/>
              <a:t>1.88 (1.52-2.32)</a:t>
            </a:r>
          </a:p>
        </p:txBody>
      </p:sp>
      <p:sp>
        <p:nvSpPr>
          <p:cNvPr id="15" name="Rektangel: avrundede hjørner 14">
            <a:extLst>
              <a:ext uri="{FF2B5EF4-FFF2-40B4-BE49-F238E27FC236}">
                <a16:creationId xmlns:a16="http://schemas.microsoft.com/office/drawing/2014/main" id="{8658EEB2-BD9D-7F6C-60CD-926B9BCF464F}"/>
              </a:ext>
            </a:extLst>
          </p:cNvPr>
          <p:cNvSpPr/>
          <p:nvPr/>
        </p:nvSpPr>
        <p:spPr>
          <a:xfrm>
            <a:off x="2170941" y="6059574"/>
            <a:ext cx="3245617" cy="33242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sz="1600" dirty="0"/>
              <a:t>Process outcomes of quality of care </a:t>
            </a:r>
          </a:p>
        </p:txBody>
      </p:sp>
      <p:sp>
        <p:nvSpPr>
          <p:cNvPr id="16" name="Rektangel: avrundede hjørner 15">
            <a:extLst>
              <a:ext uri="{FF2B5EF4-FFF2-40B4-BE49-F238E27FC236}">
                <a16:creationId xmlns:a16="http://schemas.microsoft.com/office/drawing/2014/main" id="{CC865868-523B-C998-FA7D-001F19850633}"/>
              </a:ext>
            </a:extLst>
          </p:cNvPr>
          <p:cNvSpPr/>
          <p:nvPr/>
        </p:nvSpPr>
        <p:spPr>
          <a:xfrm>
            <a:off x="8083898" y="5111702"/>
            <a:ext cx="3245617" cy="33242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b-NO" sz="1600" dirty="0" err="1"/>
              <a:t>Adverse</a:t>
            </a:r>
            <a:r>
              <a:rPr lang="nb-NO" sz="1600" dirty="0"/>
              <a:t> pregnancy outcomes</a:t>
            </a:r>
          </a:p>
        </p:txBody>
      </p:sp>
      <p:sp>
        <p:nvSpPr>
          <p:cNvPr id="17" name="TekstSylinder 16">
            <a:extLst>
              <a:ext uri="{FF2B5EF4-FFF2-40B4-BE49-F238E27FC236}">
                <a16:creationId xmlns:a16="http://schemas.microsoft.com/office/drawing/2014/main" id="{F174D095-F3FF-96AF-68D7-1705EAA398D2}"/>
              </a:ext>
            </a:extLst>
          </p:cNvPr>
          <p:cNvSpPr txBox="1"/>
          <p:nvPr/>
        </p:nvSpPr>
        <p:spPr>
          <a:xfrm>
            <a:off x="142352" y="6528382"/>
            <a:ext cx="11187164" cy="400110"/>
          </a:xfrm>
          <a:prstGeom prst="rect">
            <a:avLst/>
          </a:prstGeom>
          <a:noFill/>
        </p:spPr>
        <p:txBody>
          <a:bodyPr wrap="square" rtlCol="0">
            <a:spAutoFit/>
          </a:bodyPr>
          <a:lstStyle/>
          <a:p>
            <a:pPr algn="ctr"/>
            <a:r>
              <a:rPr lang="en-US" sz="1000" i="1" dirty="0"/>
              <a:t>Venkateswaran, M., et al. (2022). A digital health registry with clinical decision support for improving quality of antenatal care in Palestine (eRegQual): a pragmatic, cluster-randomised, controlled, superiority trial.</a:t>
            </a:r>
          </a:p>
          <a:p>
            <a:pPr algn="ctr"/>
            <a:r>
              <a:rPr lang="en-US" sz="1000" i="1" u="sng" dirty="0"/>
              <a:t>The Lancet Digital Health</a:t>
            </a:r>
            <a:r>
              <a:rPr lang="en-US" sz="1000" i="1" dirty="0"/>
              <a:t> </a:t>
            </a:r>
            <a:r>
              <a:rPr lang="en-US" sz="1000" b="1" i="1" dirty="0"/>
              <a:t>4</a:t>
            </a:r>
            <a:r>
              <a:rPr lang="en-US" sz="1000" i="1" dirty="0"/>
              <a:t>(2): e126-e136.</a:t>
            </a:r>
          </a:p>
        </p:txBody>
      </p:sp>
    </p:spTree>
    <p:extLst>
      <p:ext uri="{BB962C8B-B14F-4D97-AF65-F5344CB8AC3E}">
        <p14:creationId xmlns:p14="http://schemas.microsoft.com/office/powerpoint/2010/main" val="37135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27815E-E52F-83E9-098A-2BF9747D0105}"/>
              </a:ext>
            </a:extLst>
          </p:cNvPr>
          <p:cNvSpPr>
            <a:spLocks noGrp="1"/>
          </p:cNvSpPr>
          <p:nvPr>
            <p:ph type="title"/>
          </p:nvPr>
        </p:nvSpPr>
        <p:spPr/>
        <p:txBody>
          <a:bodyPr/>
          <a:lstStyle/>
          <a:p>
            <a:r>
              <a:rPr lang="nb-NO" dirty="0"/>
              <a:t>Results – eRegMat trial (Bangladesh)</a:t>
            </a:r>
          </a:p>
        </p:txBody>
      </p:sp>
      <p:sp>
        <p:nvSpPr>
          <p:cNvPr id="3" name="Plassholder for tekst 2">
            <a:extLst>
              <a:ext uri="{FF2B5EF4-FFF2-40B4-BE49-F238E27FC236}">
                <a16:creationId xmlns:a16="http://schemas.microsoft.com/office/drawing/2014/main" id="{9803120C-C096-CEEF-1554-E4400650D150}"/>
              </a:ext>
            </a:extLst>
          </p:cNvPr>
          <p:cNvSpPr>
            <a:spLocks noGrp="1"/>
          </p:cNvSpPr>
          <p:nvPr>
            <p:ph type="body" sz="quarter" idx="11"/>
          </p:nvPr>
        </p:nvSpPr>
        <p:spPr/>
        <p:txBody>
          <a:bodyPr/>
          <a:lstStyle/>
          <a:p>
            <a:r>
              <a:rPr lang="nb-NO" dirty="0"/>
              <a:t>Cluster randomized controlled trials</a:t>
            </a:r>
          </a:p>
        </p:txBody>
      </p:sp>
      <p:graphicFrame>
        <p:nvGraphicFramePr>
          <p:cNvPr id="5" name="Content Placeholder 3">
            <a:extLst>
              <a:ext uri="{FF2B5EF4-FFF2-40B4-BE49-F238E27FC236}">
                <a16:creationId xmlns:a16="http://schemas.microsoft.com/office/drawing/2014/main" id="{1C05DDD7-FD4D-53C4-ECFB-F52EB533E0BF}"/>
              </a:ext>
            </a:extLst>
          </p:cNvPr>
          <p:cNvGraphicFramePr>
            <a:graphicFrameLocks/>
          </p:cNvGraphicFramePr>
          <p:nvPr>
            <p:extLst>
              <p:ext uri="{D42A27DB-BD31-4B8C-83A1-F6EECF244321}">
                <p14:modId xmlns:p14="http://schemas.microsoft.com/office/powerpoint/2010/main" val="412729676"/>
              </p:ext>
            </p:extLst>
          </p:nvPr>
        </p:nvGraphicFramePr>
        <p:xfrm>
          <a:off x="659224" y="2331216"/>
          <a:ext cx="10474351" cy="3300187"/>
        </p:xfrm>
        <a:graphic>
          <a:graphicData uri="http://schemas.openxmlformats.org/drawingml/2006/table">
            <a:tbl>
              <a:tblPr firstRow="1" firstCol="1" bandRow="1">
                <a:tableStyleId>{0E3FDE45-AF77-4B5C-9715-49D594BDF05E}</a:tableStyleId>
              </a:tblPr>
              <a:tblGrid>
                <a:gridCol w="3217943">
                  <a:extLst>
                    <a:ext uri="{9D8B030D-6E8A-4147-A177-3AD203B41FA5}">
                      <a16:colId xmlns:a16="http://schemas.microsoft.com/office/drawing/2014/main" val="2513709893"/>
                    </a:ext>
                  </a:extLst>
                </a:gridCol>
                <a:gridCol w="2218848">
                  <a:extLst>
                    <a:ext uri="{9D8B030D-6E8A-4147-A177-3AD203B41FA5}">
                      <a16:colId xmlns:a16="http://schemas.microsoft.com/office/drawing/2014/main" val="2849964013"/>
                    </a:ext>
                  </a:extLst>
                </a:gridCol>
                <a:gridCol w="1943752">
                  <a:extLst>
                    <a:ext uri="{9D8B030D-6E8A-4147-A177-3AD203B41FA5}">
                      <a16:colId xmlns:a16="http://schemas.microsoft.com/office/drawing/2014/main" val="2226812817"/>
                    </a:ext>
                  </a:extLst>
                </a:gridCol>
                <a:gridCol w="1271465">
                  <a:extLst>
                    <a:ext uri="{9D8B030D-6E8A-4147-A177-3AD203B41FA5}">
                      <a16:colId xmlns:a16="http://schemas.microsoft.com/office/drawing/2014/main" val="3482607070"/>
                    </a:ext>
                  </a:extLst>
                </a:gridCol>
                <a:gridCol w="940190">
                  <a:extLst>
                    <a:ext uri="{9D8B030D-6E8A-4147-A177-3AD203B41FA5}">
                      <a16:colId xmlns:a16="http://schemas.microsoft.com/office/drawing/2014/main" val="4291206541"/>
                    </a:ext>
                  </a:extLst>
                </a:gridCol>
                <a:gridCol w="882153">
                  <a:extLst>
                    <a:ext uri="{9D8B030D-6E8A-4147-A177-3AD203B41FA5}">
                      <a16:colId xmlns:a16="http://schemas.microsoft.com/office/drawing/2014/main" val="536042180"/>
                    </a:ext>
                  </a:extLst>
                </a:gridCol>
              </a:tblGrid>
              <a:tr h="584607">
                <a:tc>
                  <a:txBody>
                    <a:bodyPr/>
                    <a:lstStyle/>
                    <a:p>
                      <a:pPr marL="0" marR="0" algn="ctr">
                        <a:lnSpc>
                          <a:spcPct val="107000"/>
                        </a:lnSpc>
                        <a:spcBef>
                          <a:spcPts val="0"/>
                        </a:spcBef>
                        <a:spcAft>
                          <a:spcPts val="0"/>
                        </a:spcAft>
                      </a:pPr>
                      <a:r>
                        <a:rPr lang="en-US" sz="1800" b="0" dirty="0">
                          <a:solidFill>
                            <a:schemeClr val="accent1">
                              <a:lumMod val="50000"/>
                            </a:schemeClr>
                          </a:solidFill>
                          <a:effectLst/>
                        </a:rPr>
                        <a:t>Outcome</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dirty="0">
                          <a:solidFill>
                            <a:schemeClr val="accent1">
                              <a:lumMod val="50000"/>
                            </a:schemeClr>
                          </a:solidFill>
                          <a:effectLst/>
                        </a:rPr>
                        <a:t>Control group</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dirty="0">
                          <a:solidFill>
                            <a:schemeClr val="accent1">
                              <a:lumMod val="50000"/>
                            </a:schemeClr>
                          </a:solidFill>
                          <a:effectLst/>
                        </a:rPr>
                        <a:t>Intervention group</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a:solidFill>
                            <a:schemeClr val="accent1">
                              <a:lumMod val="50000"/>
                            </a:schemeClr>
                          </a:solidFill>
                          <a:effectLst/>
                        </a:rPr>
                        <a:t>Adj. RR</a:t>
                      </a:r>
                      <a:endParaRPr lang="en-US" sz="1800" b="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gridSpan="2">
                  <a:txBody>
                    <a:bodyPr/>
                    <a:lstStyle/>
                    <a:p>
                      <a:pPr marL="0" marR="0" algn="ctr">
                        <a:lnSpc>
                          <a:spcPct val="107000"/>
                        </a:lnSpc>
                        <a:spcBef>
                          <a:spcPts val="0"/>
                        </a:spcBef>
                        <a:spcAft>
                          <a:spcPts val="0"/>
                        </a:spcAft>
                      </a:pPr>
                      <a:r>
                        <a:rPr lang="en-US" sz="1800" b="0" dirty="0">
                          <a:solidFill>
                            <a:schemeClr val="accent1">
                              <a:lumMod val="50000"/>
                            </a:schemeClr>
                          </a:solidFill>
                          <a:effectLst/>
                        </a:rPr>
                        <a:t>95% Interval</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hMerge="1">
                  <a:txBody>
                    <a:bodyPr/>
                    <a:lstStyle/>
                    <a:p>
                      <a:endParaRPr lang="en-US"/>
                    </a:p>
                  </a:txBody>
                  <a:tcPr/>
                </a:tc>
                <a:extLst>
                  <a:ext uri="{0D108BD9-81ED-4DB2-BD59-A6C34878D82A}">
                    <a16:rowId xmlns:a16="http://schemas.microsoft.com/office/drawing/2014/main" val="1319235050"/>
                  </a:ext>
                </a:extLst>
              </a:tr>
              <a:tr h="590194">
                <a:tc>
                  <a:txBody>
                    <a:bodyPr/>
                    <a:lstStyle/>
                    <a:p>
                      <a:pPr marL="0" marR="0" algn="l">
                        <a:lnSpc>
                          <a:spcPct val="107000"/>
                        </a:lnSpc>
                        <a:spcBef>
                          <a:spcPts val="0"/>
                        </a:spcBef>
                        <a:spcAft>
                          <a:spcPts val="0"/>
                        </a:spcAft>
                      </a:pPr>
                      <a:r>
                        <a:rPr lang="en-US" sz="1800" b="0" dirty="0">
                          <a:solidFill>
                            <a:schemeClr val="accent1">
                              <a:lumMod val="50000"/>
                            </a:schemeClr>
                          </a:solidFill>
                          <a:effectLst/>
                        </a:rPr>
                        <a:t>Timely attendance at eligible ANC visit</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dirty="0">
                          <a:solidFill>
                            <a:schemeClr val="accent1">
                              <a:lumMod val="50000"/>
                            </a:schemeClr>
                          </a:solidFill>
                          <a:effectLst/>
                        </a:rPr>
                        <a:t>1022/2533 </a:t>
                      </a:r>
                    </a:p>
                    <a:p>
                      <a:pPr marL="0" marR="0" algn="ctr">
                        <a:lnSpc>
                          <a:spcPct val="107000"/>
                        </a:lnSpc>
                        <a:spcBef>
                          <a:spcPts val="0"/>
                        </a:spcBef>
                        <a:spcAft>
                          <a:spcPts val="0"/>
                        </a:spcAft>
                      </a:pPr>
                      <a:r>
                        <a:rPr lang="en-US" sz="1800" b="0" dirty="0">
                          <a:solidFill>
                            <a:schemeClr val="accent1">
                              <a:lumMod val="50000"/>
                            </a:schemeClr>
                          </a:solidFill>
                          <a:effectLst/>
                        </a:rPr>
                        <a:t>(40.3%)</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a:solidFill>
                            <a:schemeClr val="accent1">
                              <a:lumMod val="50000"/>
                            </a:schemeClr>
                          </a:solidFill>
                          <a:effectLst/>
                        </a:rPr>
                        <a:t>1158/2723 (42.5%)</a:t>
                      </a:r>
                      <a:endParaRPr lang="en-US" sz="1800" b="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dirty="0">
                          <a:solidFill>
                            <a:schemeClr val="accent1">
                              <a:lumMod val="50000"/>
                            </a:schemeClr>
                          </a:solidFill>
                          <a:effectLst/>
                        </a:rPr>
                        <a:t>0.96</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dirty="0">
                          <a:solidFill>
                            <a:schemeClr val="accent1">
                              <a:lumMod val="50000"/>
                            </a:schemeClr>
                          </a:solidFill>
                          <a:effectLst/>
                        </a:rPr>
                        <a:t>[0.89</a:t>
                      </a:r>
                      <a:endParaRPr lang="en-US"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tc>
                  <a:txBody>
                    <a:bodyPr/>
                    <a:lstStyle/>
                    <a:p>
                      <a:pPr marL="0" marR="0" algn="ctr">
                        <a:lnSpc>
                          <a:spcPct val="107000"/>
                        </a:lnSpc>
                        <a:spcBef>
                          <a:spcPts val="0"/>
                        </a:spcBef>
                        <a:spcAft>
                          <a:spcPts val="0"/>
                        </a:spcAft>
                      </a:pPr>
                      <a:r>
                        <a:rPr lang="en-US" sz="1800" b="0">
                          <a:solidFill>
                            <a:schemeClr val="accent1">
                              <a:lumMod val="50000"/>
                            </a:schemeClr>
                          </a:solidFill>
                          <a:effectLst/>
                        </a:rPr>
                        <a:t>1.05]</a:t>
                      </a:r>
                      <a:endParaRPr lang="en-US" sz="1800" b="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09728" marR="109728" marT="0" marB="0"/>
                </a:tc>
                <a:extLst>
                  <a:ext uri="{0D108BD9-81ED-4DB2-BD59-A6C34878D82A}">
                    <a16:rowId xmlns:a16="http://schemas.microsoft.com/office/drawing/2014/main" val="1316397352"/>
                  </a:ext>
                </a:extLst>
              </a:tr>
              <a:tr h="667842">
                <a:tc>
                  <a:txBody>
                    <a:bodyPr/>
                    <a:lstStyle/>
                    <a:p>
                      <a:pPr marL="0" marR="0" algn="l"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Timely first ANC visit </a:t>
                      </a:r>
                      <a:endParaRPr lang="en-US" sz="1800" b="0" kern="1200" dirty="0">
                        <a:solidFill>
                          <a:schemeClr val="accent1">
                            <a:lumMod val="50000"/>
                          </a:schemeClr>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252/445 </a:t>
                      </a:r>
                    </a:p>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(56.6%)</a:t>
                      </a:r>
                      <a:endParaRPr lang="en-US" sz="1800" b="0" kern="1200" dirty="0">
                        <a:solidFill>
                          <a:schemeClr val="accent1">
                            <a:lumMod val="50000"/>
                          </a:schemeClr>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188/348 </a:t>
                      </a:r>
                    </a:p>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(54.0%)</a:t>
                      </a:r>
                      <a:endParaRPr lang="en-US" sz="1800" b="0" kern="1200" dirty="0">
                        <a:solidFill>
                          <a:schemeClr val="accent1">
                            <a:lumMod val="50000"/>
                          </a:schemeClr>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0.97</a:t>
                      </a:r>
                      <a:endParaRPr lang="en-US" sz="1800" b="0" kern="1200" dirty="0">
                        <a:solidFill>
                          <a:schemeClr val="accent1">
                            <a:lumMod val="50000"/>
                          </a:schemeClr>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[0.84</a:t>
                      </a:r>
                      <a:endParaRPr lang="en-US" sz="1800" b="0" kern="1200" dirty="0">
                        <a:solidFill>
                          <a:schemeClr val="accent1">
                            <a:lumMod val="50000"/>
                          </a:schemeClr>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accent1">
                              <a:lumMod val="50000"/>
                            </a:schemeClr>
                          </a:solidFill>
                          <a:effectLst/>
                        </a:rPr>
                        <a:t>1.11]</a:t>
                      </a:r>
                      <a:endParaRPr lang="en-US" sz="1800" b="0" kern="1200" dirty="0">
                        <a:solidFill>
                          <a:schemeClr val="accent1">
                            <a:lumMod val="50000"/>
                          </a:schemeClr>
                        </a:solidFill>
                        <a:effectLst/>
                        <a:latin typeface="+mn-lt"/>
                        <a:ea typeface="+mn-ea"/>
                        <a:cs typeface="+mn-cs"/>
                      </a:endParaRPr>
                    </a:p>
                  </a:txBody>
                  <a:tcPr marL="109728" marR="109728" marT="0" marB="0"/>
                </a:tc>
                <a:extLst>
                  <a:ext uri="{0D108BD9-81ED-4DB2-BD59-A6C34878D82A}">
                    <a16:rowId xmlns:a16="http://schemas.microsoft.com/office/drawing/2014/main" val="1641235304"/>
                  </a:ext>
                </a:extLst>
              </a:tr>
              <a:tr h="559604">
                <a:tc>
                  <a:txBody>
                    <a:bodyPr/>
                    <a:lstStyle/>
                    <a:p>
                      <a:pPr marL="0" marR="0" algn="l" defTabSz="685783" rtl="0" eaLnBrk="1" latinLnBrk="0" hangingPunct="1">
                        <a:lnSpc>
                          <a:spcPct val="107000"/>
                        </a:lnSpc>
                        <a:spcBef>
                          <a:spcPts val="0"/>
                        </a:spcBef>
                        <a:spcAft>
                          <a:spcPts val="0"/>
                        </a:spcAft>
                        <a:tabLst>
                          <a:tab pos="1459865" algn="r"/>
                        </a:tabLst>
                      </a:pPr>
                      <a:r>
                        <a:rPr lang="en-US" sz="1800" b="0" kern="1200" dirty="0">
                          <a:solidFill>
                            <a:schemeClr val="tx1"/>
                          </a:solidFill>
                          <a:effectLst/>
                        </a:rPr>
                        <a:t>Facility delivery	</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93/124 </a:t>
                      </a:r>
                    </a:p>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(75.0%)</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61/77 </a:t>
                      </a:r>
                    </a:p>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(79.2%)</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a:solidFill>
                            <a:schemeClr val="tx1"/>
                          </a:solidFill>
                          <a:effectLst/>
                        </a:rPr>
                        <a:t>0.95</a:t>
                      </a:r>
                      <a:endParaRPr lang="en-US" sz="1800" b="0" kern="120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[0.82</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1.11]</a:t>
                      </a:r>
                      <a:endParaRPr lang="en-US" sz="1800" b="0" kern="1200" dirty="0">
                        <a:solidFill>
                          <a:schemeClr val="tx1"/>
                        </a:solidFill>
                        <a:effectLst/>
                        <a:latin typeface="+mn-lt"/>
                        <a:ea typeface="+mn-ea"/>
                        <a:cs typeface="+mn-cs"/>
                      </a:endParaRPr>
                    </a:p>
                  </a:txBody>
                  <a:tcPr marL="109728" marR="109728" marT="0" marB="0"/>
                </a:tc>
                <a:extLst>
                  <a:ext uri="{0D108BD9-81ED-4DB2-BD59-A6C34878D82A}">
                    <a16:rowId xmlns:a16="http://schemas.microsoft.com/office/drawing/2014/main" val="871238425"/>
                  </a:ext>
                </a:extLst>
              </a:tr>
              <a:tr h="883567">
                <a:tc>
                  <a:txBody>
                    <a:bodyPr/>
                    <a:lstStyle/>
                    <a:p>
                      <a:pPr marL="0" marR="0" algn="l" defTabSz="685783" rtl="0" eaLnBrk="1" latinLnBrk="0" hangingPunct="1">
                        <a:lnSpc>
                          <a:spcPct val="107000"/>
                        </a:lnSpc>
                        <a:spcBef>
                          <a:spcPts val="0"/>
                        </a:spcBef>
                        <a:spcAft>
                          <a:spcPts val="0"/>
                        </a:spcAft>
                      </a:pPr>
                      <a:r>
                        <a:rPr lang="en-US" sz="1800" b="0" kern="1200" dirty="0">
                          <a:solidFill>
                            <a:schemeClr val="tx1"/>
                          </a:solidFill>
                          <a:effectLst/>
                        </a:rPr>
                        <a:t>Perinatal mortality and severe perinatal morbidities</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136/934 </a:t>
                      </a:r>
                    </a:p>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(14.6%)</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131/874 </a:t>
                      </a:r>
                    </a:p>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(15.0%)</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a:solidFill>
                            <a:schemeClr val="tx1"/>
                          </a:solidFill>
                          <a:effectLst/>
                        </a:rPr>
                        <a:t>0.74</a:t>
                      </a:r>
                      <a:endParaRPr lang="en-US" sz="1800" b="0" kern="120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[0.58</a:t>
                      </a:r>
                      <a:endParaRPr lang="en-US" sz="1800" b="0" kern="1200" dirty="0">
                        <a:solidFill>
                          <a:schemeClr val="tx1"/>
                        </a:solidFill>
                        <a:effectLst/>
                        <a:latin typeface="+mn-lt"/>
                        <a:ea typeface="+mn-ea"/>
                        <a:cs typeface="+mn-cs"/>
                      </a:endParaRPr>
                    </a:p>
                  </a:txBody>
                  <a:tcPr marL="109728" marR="109728" marT="0" marB="0"/>
                </a:tc>
                <a:tc>
                  <a:txBody>
                    <a:bodyPr/>
                    <a:lstStyle/>
                    <a:p>
                      <a:pPr marL="0" marR="0" algn="ctr" defTabSz="685783" rtl="0" eaLnBrk="1" latinLnBrk="0" hangingPunct="1">
                        <a:lnSpc>
                          <a:spcPct val="107000"/>
                        </a:lnSpc>
                        <a:spcBef>
                          <a:spcPts val="0"/>
                        </a:spcBef>
                        <a:spcAft>
                          <a:spcPts val="0"/>
                        </a:spcAft>
                      </a:pPr>
                      <a:r>
                        <a:rPr lang="en-US" sz="1800" b="0" kern="1200" dirty="0">
                          <a:solidFill>
                            <a:schemeClr val="tx1"/>
                          </a:solidFill>
                          <a:effectLst/>
                        </a:rPr>
                        <a:t>0.96]</a:t>
                      </a:r>
                      <a:endParaRPr lang="en-US" sz="1800" b="0" kern="1200" dirty="0">
                        <a:solidFill>
                          <a:schemeClr val="tx1"/>
                        </a:solidFill>
                        <a:effectLst/>
                        <a:latin typeface="+mn-lt"/>
                        <a:ea typeface="+mn-ea"/>
                        <a:cs typeface="+mn-cs"/>
                      </a:endParaRPr>
                    </a:p>
                  </a:txBody>
                  <a:tcPr marL="109728" marR="109728" marT="0" marB="0"/>
                </a:tc>
                <a:extLst>
                  <a:ext uri="{0D108BD9-81ED-4DB2-BD59-A6C34878D82A}">
                    <a16:rowId xmlns:a16="http://schemas.microsoft.com/office/drawing/2014/main" val="155267408"/>
                  </a:ext>
                </a:extLst>
              </a:tr>
            </a:tbl>
          </a:graphicData>
        </a:graphic>
      </p:graphicFrame>
      <p:sp>
        <p:nvSpPr>
          <p:cNvPr id="6" name="Rektangel: avrundede hjørner 5">
            <a:extLst>
              <a:ext uri="{FF2B5EF4-FFF2-40B4-BE49-F238E27FC236}">
                <a16:creationId xmlns:a16="http://schemas.microsoft.com/office/drawing/2014/main" id="{1DDAE2D9-C249-EF2B-75C7-527EA145A557}"/>
              </a:ext>
            </a:extLst>
          </p:cNvPr>
          <p:cNvSpPr/>
          <p:nvPr/>
        </p:nvSpPr>
        <p:spPr>
          <a:xfrm>
            <a:off x="8229599" y="4719864"/>
            <a:ext cx="2903975" cy="411982"/>
          </a:xfrm>
          <a:prstGeom prst="round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a:extLst>
              <a:ext uri="{FF2B5EF4-FFF2-40B4-BE49-F238E27FC236}">
                <a16:creationId xmlns:a16="http://schemas.microsoft.com/office/drawing/2014/main" id="{3DC9CBB2-7FB5-17C4-5F6C-AD453A310D07}"/>
              </a:ext>
            </a:extLst>
          </p:cNvPr>
          <p:cNvSpPr txBox="1"/>
          <p:nvPr/>
        </p:nvSpPr>
        <p:spPr>
          <a:xfrm>
            <a:off x="1457011" y="6611779"/>
            <a:ext cx="9780396" cy="246221"/>
          </a:xfrm>
          <a:prstGeom prst="rect">
            <a:avLst/>
          </a:prstGeom>
          <a:noFill/>
        </p:spPr>
        <p:txBody>
          <a:bodyPr wrap="square" rtlCol="0">
            <a:spAutoFit/>
          </a:bodyPr>
          <a:lstStyle/>
          <a:p>
            <a:pPr algn="l"/>
            <a:r>
              <a:rPr lang="en-US" sz="1000" i="1" dirty="0"/>
              <a:t>Venkateswaran, M., et al. (2024). "eRegMat – a digital registry for improved quality of antenatal care: a cluster-randomized trial in a rural area in Bangladesh." </a:t>
            </a:r>
            <a:r>
              <a:rPr lang="en-US" sz="1000" i="1" u="sng" dirty="0"/>
              <a:t>BMC Digital Health</a:t>
            </a:r>
            <a:r>
              <a:rPr lang="en-US" sz="1000" i="1" dirty="0"/>
              <a:t> </a:t>
            </a:r>
            <a:r>
              <a:rPr lang="en-US" sz="1000" b="1" i="1" dirty="0"/>
              <a:t>2</a:t>
            </a:r>
            <a:r>
              <a:rPr lang="en-US" sz="1000" i="1" dirty="0"/>
              <a:t>(1): 5.</a:t>
            </a:r>
          </a:p>
        </p:txBody>
      </p:sp>
    </p:spTree>
    <p:extLst>
      <p:ext uri="{BB962C8B-B14F-4D97-AF65-F5344CB8AC3E}">
        <p14:creationId xmlns:p14="http://schemas.microsoft.com/office/powerpoint/2010/main" val="35563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E82682-1B7D-3052-C160-2FB805C83910}"/>
              </a:ext>
            </a:extLst>
          </p:cNvPr>
          <p:cNvSpPr>
            <a:spLocks noGrp="1"/>
          </p:cNvSpPr>
          <p:nvPr>
            <p:ph type="title"/>
          </p:nvPr>
        </p:nvSpPr>
        <p:spPr>
          <a:xfrm>
            <a:off x="666282" y="215711"/>
            <a:ext cx="5404184" cy="1522654"/>
          </a:xfrm>
        </p:spPr>
        <p:txBody>
          <a:bodyPr anchor="t">
            <a:normAutofit/>
          </a:bodyPr>
          <a:lstStyle/>
          <a:p>
            <a:r>
              <a:rPr lang="nb-NO" sz="4400" dirty="0"/>
              <a:t>Interventions delivered through eRegistries </a:t>
            </a:r>
          </a:p>
        </p:txBody>
      </p:sp>
      <p:sp>
        <p:nvSpPr>
          <p:cNvPr id="4" name="Plassholder for tekst 3">
            <a:extLst>
              <a:ext uri="{FF2B5EF4-FFF2-40B4-BE49-F238E27FC236}">
                <a16:creationId xmlns:a16="http://schemas.microsoft.com/office/drawing/2014/main" id="{FE0E8C9A-BA69-1E01-78D8-88CF16CF6E2F}"/>
              </a:ext>
            </a:extLst>
          </p:cNvPr>
          <p:cNvSpPr>
            <a:spLocks noGrp="1"/>
          </p:cNvSpPr>
          <p:nvPr>
            <p:ph type="body" sz="quarter" idx="10"/>
          </p:nvPr>
        </p:nvSpPr>
        <p:spPr>
          <a:xfrm>
            <a:off x="691816" y="2407069"/>
            <a:ext cx="4898400" cy="3933770"/>
          </a:xfrm>
        </p:spPr>
        <p:txBody>
          <a:bodyPr>
            <a:normAutofit lnSpcReduction="10000"/>
          </a:bodyPr>
          <a:lstStyle/>
          <a:p>
            <a:r>
              <a:rPr lang="nb-NO" sz="2200" dirty="0"/>
              <a:t>Ethiopia (ENABLE) </a:t>
            </a:r>
          </a:p>
          <a:p>
            <a:pPr lvl="1"/>
            <a:r>
              <a:rPr lang="nb-NO" sz="2200" dirty="0"/>
              <a:t>Goal: address NCD risk factors in pregnant women in urban Ethiopia through an eRegistry + implementation strategies </a:t>
            </a:r>
          </a:p>
          <a:p>
            <a:pPr lvl="1"/>
            <a:r>
              <a:rPr lang="nb-NO" sz="2200" dirty="0"/>
              <a:t>Status: trial yet to start recruitment </a:t>
            </a:r>
          </a:p>
          <a:p>
            <a:endParaRPr lang="nb-NO" sz="2200" dirty="0"/>
          </a:p>
          <a:p>
            <a:r>
              <a:rPr lang="nb-NO" sz="2200" dirty="0"/>
              <a:t>Uganda (eReg4ANC8)</a:t>
            </a:r>
          </a:p>
          <a:p>
            <a:pPr lvl="1"/>
            <a:r>
              <a:rPr lang="nb-NO" sz="2200" dirty="0"/>
              <a:t>Goal: double the number of ANC contacts through an eRegistry + implementation strategies</a:t>
            </a:r>
          </a:p>
          <a:p>
            <a:pPr lvl="1"/>
            <a:r>
              <a:rPr lang="nb-NO" sz="2200" dirty="0"/>
              <a:t>Status: trial ongoing </a:t>
            </a:r>
          </a:p>
        </p:txBody>
      </p:sp>
      <p:pic>
        <p:nvPicPr>
          <p:cNvPr id="9" name="Picture 7" descr="hånd som holder ball">
            <a:extLst>
              <a:ext uri="{FF2B5EF4-FFF2-40B4-BE49-F238E27FC236}">
                <a16:creationId xmlns:a16="http://schemas.microsoft.com/office/drawing/2014/main" id="{4EF264B1-8769-A4E7-2FD7-C56A2E801975}"/>
              </a:ext>
            </a:extLst>
          </p:cNvPr>
          <p:cNvPicPr>
            <a:picLocks noChangeAspect="1"/>
          </p:cNvPicPr>
          <p:nvPr/>
        </p:nvPicPr>
        <p:blipFill>
          <a:blip r:embed="rId2"/>
          <a:srcRect l="22690" r="18937"/>
          <a:stretch>
            <a:fillRect/>
          </a:stretch>
        </p:blipFill>
        <p:spPr>
          <a:xfrm>
            <a:off x="6172200" y="10"/>
            <a:ext cx="6019800" cy="6857990"/>
          </a:xfrm>
          <a:prstGeom prst="rect">
            <a:avLst/>
          </a:prstGeom>
          <a:noFill/>
        </p:spPr>
      </p:pic>
      <p:pic>
        <p:nvPicPr>
          <p:cNvPr id="10" name="Bilde 9">
            <a:extLst>
              <a:ext uri="{FF2B5EF4-FFF2-40B4-BE49-F238E27FC236}">
                <a16:creationId xmlns:a16="http://schemas.microsoft.com/office/drawing/2014/main" id="{A1D074F9-1DF5-2421-E3AD-D0C38FE6A3D1}"/>
              </a:ext>
            </a:extLst>
          </p:cNvPr>
          <p:cNvPicPr>
            <a:picLocks noChangeAspect="1"/>
          </p:cNvPicPr>
          <p:nvPr/>
        </p:nvPicPr>
        <p:blipFill>
          <a:blip r:embed="rId3"/>
          <a:stretch>
            <a:fillRect/>
          </a:stretch>
        </p:blipFill>
        <p:spPr>
          <a:xfrm>
            <a:off x="487201" y="1341134"/>
            <a:ext cx="11065199" cy="731583"/>
          </a:xfrm>
          <a:prstGeom prst="rect">
            <a:avLst/>
          </a:prstGeom>
        </p:spPr>
      </p:pic>
    </p:spTree>
    <p:extLst>
      <p:ext uri="{BB962C8B-B14F-4D97-AF65-F5344CB8AC3E}">
        <p14:creationId xmlns:p14="http://schemas.microsoft.com/office/powerpoint/2010/main" val="25528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Lessons learnt</a:t>
            </a:r>
            <a:endParaRPr dirty="0"/>
          </a:p>
        </p:txBody>
      </p:sp>
      <p:sp>
        <p:nvSpPr>
          <p:cNvPr id="3" name="Content Placeholder 2"/>
          <p:cNvSpPr>
            <a:spLocks noGrp="1"/>
          </p:cNvSpPr>
          <p:nvPr>
            <p:ph idx="1"/>
          </p:nvPr>
        </p:nvSpPr>
        <p:spPr>
          <a:xfrm>
            <a:off x="1015458" y="1805921"/>
            <a:ext cx="10821499" cy="4547254"/>
          </a:xfrm>
        </p:spPr>
        <p:txBody>
          <a:bodyPr>
            <a:normAutofit/>
          </a:bodyPr>
          <a:lstStyle/>
          <a:p>
            <a:r>
              <a:rPr lang="en-US" sz="2400" dirty="0">
                <a:solidFill>
                  <a:srgbClr val="04AB79"/>
                </a:solidFill>
              </a:rPr>
              <a:t>Clinical trials </a:t>
            </a:r>
            <a:r>
              <a:rPr lang="en-US" sz="2400" i="1" dirty="0">
                <a:solidFill>
                  <a:srgbClr val="04AB79"/>
                </a:solidFill>
              </a:rPr>
              <a:t>can </a:t>
            </a:r>
            <a:r>
              <a:rPr lang="en-US" sz="2400" dirty="0">
                <a:solidFill>
                  <a:srgbClr val="04AB79"/>
                </a:solidFill>
              </a:rPr>
              <a:t>be conducted within health information systems</a:t>
            </a:r>
          </a:p>
          <a:p>
            <a:pPr lvl="1"/>
            <a:r>
              <a:rPr lang="en-US" sz="2200" dirty="0">
                <a:solidFill>
                  <a:srgbClr val="04AB79"/>
                </a:solidFill>
              </a:rPr>
              <a:t>Reduces cost and burden of data collection if all data collected within the health system</a:t>
            </a:r>
          </a:p>
          <a:p>
            <a:r>
              <a:rPr lang="en-US" sz="2400" dirty="0">
                <a:solidFill>
                  <a:srgbClr val="04AB79"/>
                </a:solidFill>
              </a:rPr>
              <a:t>Provide evidence for </a:t>
            </a:r>
            <a:r>
              <a:rPr lang="en-US" sz="2400" i="1" dirty="0">
                <a:solidFill>
                  <a:srgbClr val="04AB79"/>
                </a:solidFill>
              </a:rPr>
              <a:t>optimizing care processes</a:t>
            </a:r>
            <a:r>
              <a:rPr lang="en-US" sz="2400" dirty="0">
                <a:solidFill>
                  <a:srgbClr val="04AB79"/>
                </a:solidFill>
              </a:rPr>
              <a:t> without lag time </a:t>
            </a:r>
          </a:p>
          <a:p>
            <a:r>
              <a:rPr sz="2400" dirty="0">
                <a:solidFill>
                  <a:srgbClr val="04AB79"/>
                </a:solidFill>
              </a:rPr>
              <a:t>Enables </a:t>
            </a:r>
            <a:r>
              <a:rPr sz="2400" i="1" dirty="0">
                <a:solidFill>
                  <a:srgbClr val="04AB79"/>
                </a:solidFill>
              </a:rPr>
              <a:t>faster, scalable </a:t>
            </a:r>
            <a:r>
              <a:rPr sz="2400" dirty="0">
                <a:solidFill>
                  <a:srgbClr val="04AB79"/>
                </a:solidFill>
              </a:rPr>
              <a:t>evidence generation</a:t>
            </a:r>
            <a:endParaRPr lang="nb-NO" sz="2400" dirty="0">
              <a:solidFill>
                <a:srgbClr val="04AB79"/>
              </a:solidFill>
            </a:endParaRPr>
          </a:p>
          <a:p>
            <a:endParaRPr lang="nb-NO" sz="2400" dirty="0">
              <a:solidFill>
                <a:srgbClr val="04AB79"/>
              </a:solidFill>
            </a:endParaRPr>
          </a:p>
          <a:p>
            <a:r>
              <a:rPr lang="nb-NO" sz="2400" dirty="0">
                <a:solidFill>
                  <a:srgbClr val="FF0000"/>
                </a:solidFill>
              </a:rPr>
              <a:t>Requires large, up-front investments of resources and effort </a:t>
            </a:r>
            <a:endParaRPr lang="en-US" sz="2400" dirty="0">
              <a:solidFill>
                <a:srgbClr val="FF0000"/>
              </a:solidFill>
            </a:endParaRPr>
          </a:p>
          <a:p>
            <a:r>
              <a:rPr lang="en-US" sz="2400" dirty="0">
                <a:solidFill>
                  <a:srgbClr val="FF0000"/>
                </a:solidFill>
              </a:rPr>
              <a:t>Requires strong stakeholder buy-in</a:t>
            </a:r>
          </a:p>
          <a:p>
            <a:r>
              <a:rPr lang="en-US" sz="2400" dirty="0">
                <a:solidFill>
                  <a:srgbClr val="FF0000"/>
                </a:solidFill>
              </a:rPr>
              <a:t>Integration in existing health information systems is critical for sustainable use, e.g., automated routine reporting </a:t>
            </a:r>
          </a:p>
        </p:txBody>
      </p:sp>
      <p:sp>
        <p:nvSpPr>
          <p:cNvPr id="4" name="Rectangle 1">
            <a:extLst>
              <a:ext uri="{FF2B5EF4-FFF2-40B4-BE49-F238E27FC236}">
                <a16:creationId xmlns:a16="http://schemas.microsoft.com/office/drawing/2014/main" id="{68E45927-FA53-52EB-855D-683AA003E5F2}"/>
              </a:ext>
            </a:extLst>
          </p:cNvPr>
          <p:cNvSpPr>
            <a:spLocks noChangeArrowheads="1"/>
          </p:cNvSpPr>
          <p:nvPr/>
        </p:nvSpPr>
        <p:spPr bwMode="auto">
          <a:xfrm>
            <a:off x="1571625" y="1003490"/>
            <a:ext cx="2648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nb-NO" altLang="nb-N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nb-NO" altLang="nb-NO"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16" y="806116"/>
            <a:ext cx="4898401" cy="1288301"/>
          </a:xfrm>
        </p:spPr>
        <p:txBody>
          <a:bodyPr vert="horz" lIns="0" tIns="0" rIns="0" bIns="0" rtlCol="0" anchor="t" anchorCtr="0">
            <a:normAutofit/>
          </a:bodyPr>
          <a:lstStyle/>
          <a:p>
            <a:r>
              <a:rPr lang="nb-NO" kern="1200" baseline="0">
                <a:latin typeface="+mj-lt"/>
                <a:ea typeface="+mj-ea"/>
                <a:cs typeface="+mj-cs"/>
              </a:rPr>
              <a:t>Thank You</a:t>
            </a:r>
          </a:p>
        </p:txBody>
      </p:sp>
      <p:sp>
        <p:nvSpPr>
          <p:cNvPr id="7" name="TekstSylinder 6">
            <a:extLst>
              <a:ext uri="{FF2B5EF4-FFF2-40B4-BE49-F238E27FC236}">
                <a16:creationId xmlns:a16="http://schemas.microsoft.com/office/drawing/2014/main" id="{A575B049-1AE1-183A-975F-F8313D7897CD}"/>
              </a:ext>
            </a:extLst>
          </p:cNvPr>
          <p:cNvSpPr txBox="1"/>
          <p:nvPr/>
        </p:nvSpPr>
        <p:spPr>
          <a:xfrm>
            <a:off x="181577" y="1802838"/>
            <a:ext cx="6831503" cy="3933770"/>
          </a:xfrm>
          <a:prstGeom prst="rect">
            <a:avLst/>
          </a:prstGeom>
        </p:spPr>
        <p:txBody>
          <a:bodyPr vert="horz" lIns="0" tIns="0" rIns="0" bIns="0" rtlCol="0">
            <a:normAutofit/>
          </a:bodyPr>
          <a:lstStyle/>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University of Bergen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University of Oslo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Makerere University School of Public Health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Uganda National Institute of Public Health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Ethiopian Public Health Institute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Health Information System Programs (HISP) </a:t>
            </a:r>
          </a:p>
          <a:p>
            <a:pPr marL="270054" indent="-270054" defTabSz="914446">
              <a:lnSpc>
                <a:spcPct val="90000"/>
              </a:lnSpc>
              <a:spcAft>
                <a:spcPts val="300"/>
              </a:spcAft>
              <a:buClr>
                <a:schemeClr val="accent2"/>
              </a:buClr>
              <a:buSzPct val="110000"/>
              <a:buFont typeface="Arial" panose="020B0604020202020204" pitchFamily="34" charset="0"/>
              <a:buChar char="•"/>
            </a:pPr>
            <a:r>
              <a:rPr lang="nb-NO" sz="2800" dirty="0">
                <a:solidFill>
                  <a:schemeClr val="tx2"/>
                </a:solidFill>
              </a:rPr>
              <a:t>Ministries of Health </a:t>
            </a:r>
          </a:p>
        </p:txBody>
      </p:sp>
      <p:pic>
        <p:nvPicPr>
          <p:cNvPr id="4" name="Bilde 3">
            <a:extLst>
              <a:ext uri="{FF2B5EF4-FFF2-40B4-BE49-F238E27FC236}">
                <a16:creationId xmlns:a16="http://schemas.microsoft.com/office/drawing/2014/main" id="{DFF8B1A2-CC1D-B1BD-AEC2-872E64DE3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9794" y="165469"/>
            <a:ext cx="3716490" cy="1137570"/>
          </a:xfrm>
          <a:prstGeom prst="rect">
            <a:avLst/>
          </a:prstGeom>
          <a:noFill/>
        </p:spPr>
      </p:pic>
      <p:grpSp>
        <p:nvGrpSpPr>
          <p:cNvPr id="3" name="Gruppe 2">
            <a:extLst>
              <a:ext uri="{FF2B5EF4-FFF2-40B4-BE49-F238E27FC236}">
                <a16:creationId xmlns:a16="http://schemas.microsoft.com/office/drawing/2014/main" id="{B9B8246E-9A7D-62D1-8E48-CD47A140625C}"/>
              </a:ext>
            </a:extLst>
          </p:cNvPr>
          <p:cNvGrpSpPr/>
          <p:nvPr/>
        </p:nvGrpSpPr>
        <p:grpSpPr>
          <a:xfrm>
            <a:off x="6555022" y="5165224"/>
            <a:ext cx="5512902" cy="707666"/>
            <a:chOff x="6679099" y="6019137"/>
            <a:chExt cx="5512902" cy="707666"/>
          </a:xfrm>
        </p:grpSpPr>
        <p:sp>
          <p:nvSpPr>
            <p:cNvPr id="5" name="Round Same Side Corner Rectangle 13">
              <a:extLst>
                <a:ext uri="{FF2B5EF4-FFF2-40B4-BE49-F238E27FC236}">
                  <a16:creationId xmlns:a16="http://schemas.microsoft.com/office/drawing/2014/main" id="{11274067-F51A-9C4F-8B10-248CE1268EDB}"/>
                </a:ext>
              </a:extLst>
            </p:cNvPr>
            <p:cNvSpPr/>
            <p:nvPr/>
          </p:nvSpPr>
          <p:spPr>
            <a:xfrm rot="16200000">
              <a:off x="9081717" y="3616519"/>
              <a:ext cx="707666" cy="5512902"/>
            </a:xfrm>
            <a:prstGeom prst="round2SameRect">
              <a:avLst>
                <a:gd name="adj1" fmla="val 5000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cs typeface="Calibri"/>
                </a:rPr>
                <a:t>can</a:t>
              </a:r>
              <a:endParaRPr lang="en-US"/>
            </a:p>
          </p:txBody>
        </p:sp>
        <p:pic>
          <p:nvPicPr>
            <p:cNvPr id="6" name="Picture 2" descr="Funded by the EU logo">
              <a:extLst>
                <a:ext uri="{FF2B5EF4-FFF2-40B4-BE49-F238E27FC236}">
                  <a16:creationId xmlns:a16="http://schemas.microsoft.com/office/drawing/2014/main" id="{30F3D399-61E2-531E-549F-99532097A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582" y="6161517"/>
              <a:ext cx="1926546" cy="429004"/>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4">
              <a:extLst>
                <a:ext uri="{FF2B5EF4-FFF2-40B4-BE49-F238E27FC236}">
                  <a16:creationId xmlns:a16="http://schemas.microsoft.com/office/drawing/2014/main" id="{D0EA9F83-D6CE-5246-2244-947CEBCD5274}"/>
                </a:ext>
              </a:extLst>
            </p:cNvPr>
            <p:cNvSpPr txBox="1"/>
            <p:nvPr/>
          </p:nvSpPr>
          <p:spPr>
            <a:xfrm>
              <a:off x="8719128" y="6064183"/>
              <a:ext cx="3472872"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i="1">
                  <a:solidFill>
                    <a:srgbClr val="222222"/>
                  </a:solidFill>
                  <a:effectLst/>
                  <a:latin typeface="Brandon Text"/>
                </a:rPr>
                <a:t>Views and opinions expressed are however those of the author(s) only and do not necessarily reflect those of the European Union or the Health and Digital Executive Agency. Neither the European Union nor the granting authority can be held responsible for them.</a:t>
              </a:r>
              <a:endParaRPr lang="nb-NO" sz="900"/>
            </a:p>
          </p:txBody>
        </p:sp>
      </p:grpSp>
      <p:pic>
        <p:nvPicPr>
          <p:cNvPr id="12" name="Grafikk 11">
            <a:extLst>
              <a:ext uri="{FF2B5EF4-FFF2-40B4-BE49-F238E27FC236}">
                <a16:creationId xmlns:a16="http://schemas.microsoft.com/office/drawing/2014/main" id="{4EC8898C-CA9E-2BCE-F59D-8B8E99E665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3082" y="2234175"/>
            <a:ext cx="4898401" cy="20165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B23E76-CA7F-9509-DF6C-AF496E3AB5D1}"/>
              </a:ext>
            </a:extLst>
          </p:cNvPr>
          <p:cNvSpPr>
            <a:spLocks noGrp="1"/>
          </p:cNvSpPr>
          <p:nvPr>
            <p:ph type="title"/>
          </p:nvPr>
        </p:nvSpPr>
        <p:spPr>
          <a:xfrm>
            <a:off x="839788" y="410095"/>
            <a:ext cx="10515600" cy="1325563"/>
          </a:xfrm>
        </p:spPr>
        <p:txBody>
          <a:bodyPr anchor="t">
            <a:normAutofit/>
          </a:bodyPr>
          <a:lstStyle/>
          <a:p>
            <a:r>
              <a:rPr lang="nb-NO" dirty="0"/>
              <a:t>eRegistries</a:t>
            </a:r>
          </a:p>
        </p:txBody>
      </p:sp>
      <p:sp>
        <p:nvSpPr>
          <p:cNvPr id="3" name="Plassholder for tekst 2">
            <a:extLst>
              <a:ext uri="{FF2B5EF4-FFF2-40B4-BE49-F238E27FC236}">
                <a16:creationId xmlns:a16="http://schemas.microsoft.com/office/drawing/2014/main" id="{1FACD0DF-639D-1AB0-142C-78DB2E6471C1}"/>
              </a:ext>
            </a:extLst>
          </p:cNvPr>
          <p:cNvSpPr>
            <a:spLocks noGrp="1"/>
          </p:cNvSpPr>
          <p:nvPr>
            <p:ph type="body" idx="1"/>
          </p:nvPr>
        </p:nvSpPr>
        <p:spPr>
          <a:xfrm>
            <a:off x="839788" y="1726133"/>
            <a:ext cx="5157787" cy="823912"/>
          </a:xfrm>
        </p:spPr>
        <p:txBody>
          <a:bodyPr>
            <a:normAutofit/>
          </a:bodyPr>
          <a:lstStyle/>
          <a:p>
            <a:pPr>
              <a:lnSpc>
                <a:spcPct val="110000"/>
              </a:lnSpc>
            </a:pPr>
            <a:r>
              <a:rPr lang="nb-NO" sz="2400"/>
              <a:t>Digital health registries for maternal and child health</a:t>
            </a:r>
          </a:p>
        </p:txBody>
      </p:sp>
      <p:pic>
        <p:nvPicPr>
          <p:cNvPr id="11" name="Bilde 10" descr="Et bilde som inneholder sirkel, sfære, Symmetri, kunst&#10;&#10;KI-generert innhold kan være feil.">
            <a:extLst>
              <a:ext uri="{FF2B5EF4-FFF2-40B4-BE49-F238E27FC236}">
                <a16:creationId xmlns:a16="http://schemas.microsoft.com/office/drawing/2014/main" id="{02FE6FDC-3EEF-FC25-95C4-540B2DDEE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203" y="2550045"/>
            <a:ext cx="4198957" cy="3684588"/>
          </a:xfrm>
          <a:prstGeom prst="rect">
            <a:avLst/>
          </a:prstGeom>
          <a:noFill/>
        </p:spPr>
      </p:pic>
      <p:sp>
        <p:nvSpPr>
          <p:cNvPr id="4" name="Plassholder for tekst 3">
            <a:extLst>
              <a:ext uri="{FF2B5EF4-FFF2-40B4-BE49-F238E27FC236}">
                <a16:creationId xmlns:a16="http://schemas.microsoft.com/office/drawing/2014/main" id="{F7E38FB1-B529-DA85-23CD-C9D9112D0AC5}"/>
              </a:ext>
            </a:extLst>
          </p:cNvPr>
          <p:cNvSpPr>
            <a:spLocks noGrp="1"/>
          </p:cNvSpPr>
          <p:nvPr>
            <p:ph sz="quarter" idx="4"/>
          </p:nvPr>
        </p:nvSpPr>
        <p:spPr>
          <a:xfrm>
            <a:off x="6169024" y="1735658"/>
            <a:ext cx="5183188" cy="4377924"/>
          </a:xfrm>
        </p:spPr>
        <p:txBody>
          <a:bodyPr>
            <a:normAutofit/>
          </a:bodyPr>
          <a:lstStyle/>
          <a:p>
            <a:pPr>
              <a:lnSpc>
                <a:spcPct val="110000"/>
              </a:lnSpc>
            </a:pPr>
            <a:r>
              <a:rPr lang="en-US" sz="2200" dirty="0"/>
              <a:t>Uniform individual level longitudinal data, digitized at the point of generation,​​ exchanged seamlessly at all levels of the health system,​​ to support the care provider, the clients, and the routine reporting needs</a:t>
            </a:r>
          </a:p>
          <a:p>
            <a:pPr marL="0" indent="0">
              <a:lnSpc>
                <a:spcPct val="110000"/>
              </a:lnSpc>
              <a:buNone/>
            </a:pPr>
            <a:endParaRPr lang="en-US" sz="2200" dirty="0"/>
          </a:p>
          <a:p>
            <a:pPr marL="0" indent="0">
              <a:lnSpc>
                <a:spcPct val="110000"/>
              </a:lnSpc>
              <a:buNone/>
            </a:pPr>
            <a:endParaRPr lang="en-US" sz="2200" i="1" dirty="0"/>
          </a:p>
          <a:p>
            <a:pPr>
              <a:lnSpc>
                <a:spcPct val="110000"/>
              </a:lnSpc>
            </a:pPr>
            <a:r>
              <a:rPr lang="en-US" sz="2200" dirty="0"/>
              <a:t>eRegistries combine public health and digital health contexts </a:t>
            </a:r>
          </a:p>
          <a:p>
            <a:pPr>
              <a:lnSpc>
                <a:spcPct val="110000"/>
              </a:lnSpc>
            </a:pPr>
            <a:endParaRPr lang="nb-NO" sz="2200" dirty="0"/>
          </a:p>
        </p:txBody>
      </p:sp>
      <p:sp>
        <p:nvSpPr>
          <p:cNvPr id="5" name="TekstSylinder 4">
            <a:extLst>
              <a:ext uri="{FF2B5EF4-FFF2-40B4-BE49-F238E27FC236}">
                <a16:creationId xmlns:a16="http://schemas.microsoft.com/office/drawing/2014/main" id="{3A0615A0-58B6-7F0F-FF39-37AE5E5C7F05}"/>
              </a:ext>
            </a:extLst>
          </p:cNvPr>
          <p:cNvSpPr txBox="1"/>
          <p:nvPr/>
        </p:nvSpPr>
        <p:spPr>
          <a:xfrm>
            <a:off x="2528835" y="6611779"/>
            <a:ext cx="6973556" cy="246221"/>
          </a:xfrm>
          <a:prstGeom prst="rect">
            <a:avLst/>
          </a:prstGeom>
          <a:noFill/>
        </p:spPr>
        <p:txBody>
          <a:bodyPr wrap="square" rtlCol="0">
            <a:spAutoFit/>
          </a:bodyPr>
          <a:lstStyle/>
          <a:p>
            <a:pPr algn="l"/>
            <a:r>
              <a:rPr lang="en-US" sz="1000" i="1" dirty="0"/>
              <a:t>Frøen, J. F., et al. (2016). "eRegistries: Electronic registries for maternal and child health." </a:t>
            </a:r>
            <a:r>
              <a:rPr lang="en-US" sz="1000" i="1" u="sng" dirty="0"/>
              <a:t>BMC Pregnancy and Childbirth</a:t>
            </a:r>
            <a:r>
              <a:rPr lang="en-US" sz="1000" i="1" dirty="0"/>
              <a:t> </a:t>
            </a:r>
            <a:r>
              <a:rPr lang="en-US" sz="1000" b="1" i="1" dirty="0"/>
              <a:t>16</a:t>
            </a:r>
            <a:r>
              <a:rPr lang="en-US" sz="1000" i="1" dirty="0"/>
              <a:t>(1): 11.</a:t>
            </a:r>
          </a:p>
        </p:txBody>
      </p:sp>
    </p:spTree>
    <p:extLst>
      <p:ext uri="{BB962C8B-B14F-4D97-AF65-F5344CB8AC3E}">
        <p14:creationId xmlns:p14="http://schemas.microsoft.com/office/powerpoint/2010/main" val="29077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765423-1DD5-B032-BCFD-29E35C35F411}"/>
              </a:ext>
            </a:extLst>
          </p:cNvPr>
          <p:cNvSpPr>
            <a:spLocks noGrp="1"/>
          </p:cNvSpPr>
          <p:nvPr>
            <p:ph type="title"/>
          </p:nvPr>
        </p:nvSpPr>
        <p:spPr>
          <a:xfrm>
            <a:off x="661737" y="718428"/>
            <a:ext cx="10858500" cy="664797"/>
          </a:xfrm>
        </p:spPr>
        <p:txBody>
          <a:bodyPr/>
          <a:lstStyle/>
          <a:p>
            <a:r>
              <a:rPr lang="nb-NO" sz="4800" dirty="0"/>
              <a:t>Background</a:t>
            </a:r>
            <a:endParaRPr lang="nb-NO" dirty="0"/>
          </a:p>
        </p:txBody>
      </p:sp>
      <p:sp>
        <p:nvSpPr>
          <p:cNvPr id="3" name="Plassholder for tekst 2">
            <a:extLst>
              <a:ext uri="{FF2B5EF4-FFF2-40B4-BE49-F238E27FC236}">
                <a16:creationId xmlns:a16="http://schemas.microsoft.com/office/drawing/2014/main" id="{1DA90B1C-ECDB-343C-AFFC-AFC06D51668B}"/>
              </a:ext>
            </a:extLst>
          </p:cNvPr>
          <p:cNvSpPr>
            <a:spLocks noGrp="1"/>
          </p:cNvSpPr>
          <p:nvPr>
            <p:ph type="body" sz="quarter" idx="11"/>
          </p:nvPr>
        </p:nvSpPr>
        <p:spPr/>
        <p:txBody>
          <a:bodyPr/>
          <a:lstStyle/>
          <a:p>
            <a:r>
              <a:rPr lang="nb-NO" dirty="0"/>
              <a:t>Digital health registries for maternal and child health </a:t>
            </a:r>
          </a:p>
        </p:txBody>
      </p:sp>
      <p:sp>
        <p:nvSpPr>
          <p:cNvPr id="4" name="Plassholder for tekst 3">
            <a:extLst>
              <a:ext uri="{FF2B5EF4-FFF2-40B4-BE49-F238E27FC236}">
                <a16:creationId xmlns:a16="http://schemas.microsoft.com/office/drawing/2014/main" id="{9E36790D-1B3B-0048-129F-DB8ECBF41B3D}"/>
              </a:ext>
            </a:extLst>
          </p:cNvPr>
          <p:cNvSpPr>
            <a:spLocks noGrp="1"/>
          </p:cNvSpPr>
          <p:nvPr>
            <p:ph type="body" sz="quarter" idx="10"/>
          </p:nvPr>
        </p:nvSpPr>
        <p:spPr>
          <a:xfrm>
            <a:off x="659224" y="2106118"/>
            <a:ext cx="10858500" cy="4555939"/>
          </a:xfrm>
        </p:spPr>
        <p:txBody>
          <a:bodyPr>
            <a:normAutofit/>
          </a:bodyPr>
          <a:lstStyle/>
          <a:p>
            <a:pPr>
              <a:lnSpc>
                <a:spcPct val="100000"/>
              </a:lnSpc>
            </a:pPr>
            <a:r>
              <a:rPr lang="nb-NO" dirty="0"/>
              <a:t>The goal of the eRegistries initiative is to identify and test methods of establishing a registry of pregnancies in resource-limited settings </a:t>
            </a:r>
          </a:p>
          <a:p>
            <a:pPr>
              <a:lnSpc>
                <a:spcPct val="100000"/>
              </a:lnSpc>
            </a:pPr>
            <a:r>
              <a:rPr lang="nb-NO" dirty="0"/>
              <a:t>Simultaneously – address challenges in the health system and health information system: </a:t>
            </a:r>
          </a:p>
          <a:p>
            <a:pPr lvl="1"/>
            <a:r>
              <a:rPr lang="nb-NO" sz="2400" dirty="0"/>
              <a:t>Poor guideline adherence </a:t>
            </a:r>
            <a:r>
              <a:rPr lang="nb-NO" sz="2400" dirty="0">
                <a:sym typeface="Wingdings" panose="05000000000000000000" pitchFamily="2" charset="2"/>
              </a:rPr>
              <a:t> poor</a:t>
            </a:r>
            <a:r>
              <a:rPr lang="nb-NO" sz="2400" dirty="0"/>
              <a:t> quality of care </a:t>
            </a:r>
          </a:p>
          <a:p>
            <a:pPr lvl="1"/>
            <a:r>
              <a:rPr lang="en-US" sz="2400" dirty="0"/>
              <a:t>Paper-based records and repetitive documentation → inefficiency, poor data quality</a:t>
            </a:r>
          </a:p>
          <a:p>
            <a:pPr lvl="1"/>
            <a:r>
              <a:rPr lang="en-US" sz="2400" dirty="0"/>
              <a:t>Limited integration of data with care workflows </a:t>
            </a:r>
            <a:r>
              <a:rPr lang="en-US" sz="2400" dirty="0">
                <a:sym typeface="Wingdings" panose="05000000000000000000" pitchFamily="2" charset="2"/>
              </a:rPr>
              <a:t> overburdened health workers</a:t>
            </a:r>
            <a:endParaRPr lang="en-US" sz="2400" dirty="0">
              <a:ea typeface="Calibri" panose="020F0502020204030204"/>
              <a:cs typeface="Calibri" panose="020F0502020204030204"/>
              <a:sym typeface="Wingdings" panose="05000000000000000000" pitchFamily="2" charset="2"/>
            </a:endParaRPr>
          </a:p>
          <a:p>
            <a:pPr marL="360072" lvl="1" indent="0">
              <a:buNone/>
            </a:pPr>
            <a:r>
              <a:rPr lang="en-US" sz="2400">
                <a:ea typeface="Calibri" panose="020F0502020204030204"/>
                <a:cs typeface="Calibri" panose="020F0502020204030204"/>
              </a:rPr>
              <a:t> </a:t>
            </a:r>
            <a:endParaRPr lang="en-US" sz="2400" dirty="0">
              <a:ea typeface="Calibri" panose="020F0502020204030204"/>
              <a:cs typeface="Calibri" panose="020F0502020204030204"/>
            </a:endParaRPr>
          </a:p>
          <a:p>
            <a:pPr lvl="1"/>
            <a:endParaRPr lang="nb-NO" dirty="0"/>
          </a:p>
        </p:txBody>
      </p:sp>
    </p:spTree>
    <p:extLst>
      <p:ext uri="{BB962C8B-B14F-4D97-AF65-F5344CB8AC3E}">
        <p14:creationId xmlns:p14="http://schemas.microsoft.com/office/powerpoint/2010/main" val="39894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968BB3-74F4-D634-586F-522310897E53}"/>
              </a:ext>
            </a:extLst>
          </p:cNvPr>
          <p:cNvSpPr>
            <a:spLocks noGrp="1"/>
          </p:cNvSpPr>
          <p:nvPr>
            <p:ph type="title"/>
          </p:nvPr>
        </p:nvSpPr>
        <p:spPr>
          <a:xfrm>
            <a:off x="757813" y="711727"/>
            <a:ext cx="10515600" cy="664797"/>
          </a:xfrm>
        </p:spPr>
        <p:txBody>
          <a:bodyPr/>
          <a:lstStyle/>
          <a:p>
            <a:r>
              <a:rPr lang="nb-NO" sz="4800" dirty="0"/>
              <a:t>Operationalizing</a:t>
            </a:r>
            <a:r>
              <a:rPr lang="nb-NO" dirty="0"/>
              <a:t> eRegistries </a:t>
            </a:r>
          </a:p>
        </p:txBody>
      </p:sp>
      <p:sp>
        <p:nvSpPr>
          <p:cNvPr id="4" name="Rektangel: avrundede hjørner 3">
            <a:extLst>
              <a:ext uri="{FF2B5EF4-FFF2-40B4-BE49-F238E27FC236}">
                <a16:creationId xmlns:a16="http://schemas.microsoft.com/office/drawing/2014/main" id="{05D37EA2-AD56-43C2-A46F-A68F2137530C}"/>
              </a:ext>
            </a:extLst>
          </p:cNvPr>
          <p:cNvSpPr/>
          <p:nvPr/>
        </p:nvSpPr>
        <p:spPr>
          <a:xfrm>
            <a:off x="4098244" y="2162746"/>
            <a:ext cx="2949677" cy="48374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a:solidFill>
                  <a:srgbClr val="F7F6F5"/>
                </a:solidFill>
              </a:rPr>
              <a:t>Individual client-level data</a:t>
            </a:r>
          </a:p>
        </p:txBody>
      </p:sp>
      <p:sp>
        <p:nvSpPr>
          <p:cNvPr id="5" name="Rektangel: avrundede hjørner 4">
            <a:extLst>
              <a:ext uri="{FF2B5EF4-FFF2-40B4-BE49-F238E27FC236}">
                <a16:creationId xmlns:a16="http://schemas.microsoft.com/office/drawing/2014/main" id="{C2DBA975-0605-477E-BFC2-6670F777263E}"/>
              </a:ext>
            </a:extLst>
          </p:cNvPr>
          <p:cNvSpPr/>
          <p:nvPr/>
        </p:nvSpPr>
        <p:spPr>
          <a:xfrm>
            <a:off x="1066468" y="3059921"/>
            <a:ext cx="9013230" cy="48374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a:solidFill>
                  <a:srgbClr val="F7F6F5"/>
                </a:solidFill>
              </a:rPr>
              <a:t>eRegistries: Digital Health Interventions for health system strengthening</a:t>
            </a:r>
          </a:p>
        </p:txBody>
      </p:sp>
      <p:sp>
        <p:nvSpPr>
          <p:cNvPr id="6" name="Rektangel: avrundede hjørner 5">
            <a:extLst>
              <a:ext uri="{FF2B5EF4-FFF2-40B4-BE49-F238E27FC236}">
                <a16:creationId xmlns:a16="http://schemas.microsoft.com/office/drawing/2014/main" id="{8910BE2E-1A2F-4701-B0D5-1773AAC7782D}"/>
              </a:ext>
            </a:extLst>
          </p:cNvPr>
          <p:cNvSpPr/>
          <p:nvPr/>
        </p:nvSpPr>
        <p:spPr>
          <a:xfrm>
            <a:off x="1066467" y="3689079"/>
            <a:ext cx="2052975" cy="23968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b-NO" sz="1600">
                <a:solidFill>
                  <a:schemeClr val="tx2"/>
                </a:solidFill>
              </a:rPr>
              <a:t>For healthcare providers</a:t>
            </a:r>
          </a:p>
          <a:p>
            <a:pPr marL="285750" indent="-285750">
              <a:buFont typeface="Arial" panose="020B0604020202020204" pitchFamily="34" charset="0"/>
              <a:buChar char="•"/>
            </a:pPr>
            <a:r>
              <a:rPr lang="nb-NO" sz="1600">
                <a:solidFill>
                  <a:schemeClr val="tx2"/>
                </a:solidFill>
              </a:rPr>
              <a:t>Clinical decision support</a:t>
            </a:r>
          </a:p>
          <a:p>
            <a:pPr marL="285750" indent="-285750">
              <a:buFont typeface="Arial" panose="020B0604020202020204" pitchFamily="34" charset="0"/>
              <a:buChar char="•"/>
            </a:pPr>
            <a:r>
              <a:rPr lang="nb-NO" sz="1600">
                <a:solidFill>
                  <a:schemeClr val="tx2"/>
                </a:solidFill>
              </a:rPr>
              <a:t>Referral coordination</a:t>
            </a:r>
          </a:p>
          <a:p>
            <a:pPr marL="285750" indent="-285750">
              <a:buFont typeface="Arial" panose="020B0604020202020204" pitchFamily="34" charset="0"/>
              <a:buChar char="•"/>
            </a:pPr>
            <a:r>
              <a:rPr lang="nb-NO" sz="1600">
                <a:solidFill>
                  <a:schemeClr val="tx2"/>
                </a:solidFill>
              </a:rPr>
              <a:t>Client identification and registration </a:t>
            </a:r>
          </a:p>
        </p:txBody>
      </p:sp>
      <p:sp>
        <p:nvSpPr>
          <p:cNvPr id="7" name="Rektangel: avrundede hjørner 6">
            <a:extLst>
              <a:ext uri="{FF2B5EF4-FFF2-40B4-BE49-F238E27FC236}">
                <a16:creationId xmlns:a16="http://schemas.microsoft.com/office/drawing/2014/main" id="{F394F879-1F0F-4ED9-B558-DD3E4F3D8890}"/>
              </a:ext>
            </a:extLst>
          </p:cNvPr>
          <p:cNvSpPr/>
          <p:nvPr/>
        </p:nvSpPr>
        <p:spPr>
          <a:xfrm>
            <a:off x="3389829" y="3697225"/>
            <a:ext cx="2052975" cy="8430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b-NO" sz="1600">
                <a:solidFill>
                  <a:schemeClr val="tx2"/>
                </a:solidFill>
              </a:rPr>
              <a:t>Clients</a:t>
            </a:r>
          </a:p>
          <a:p>
            <a:pPr marL="285750" indent="-285750">
              <a:buFont typeface="Arial" panose="020B0604020202020204" pitchFamily="34" charset="0"/>
              <a:buChar char="•"/>
            </a:pPr>
            <a:r>
              <a:rPr lang="nb-NO" sz="1600">
                <a:solidFill>
                  <a:schemeClr val="tx2"/>
                </a:solidFill>
              </a:rPr>
              <a:t>Targeted Client Communication</a:t>
            </a:r>
          </a:p>
        </p:txBody>
      </p:sp>
      <p:sp>
        <p:nvSpPr>
          <p:cNvPr id="8" name="Rektangel: avrundede hjørner 7">
            <a:extLst>
              <a:ext uri="{FF2B5EF4-FFF2-40B4-BE49-F238E27FC236}">
                <a16:creationId xmlns:a16="http://schemas.microsoft.com/office/drawing/2014/main" id="{94E3E3A3-E375-4571-978A-4EC9B338D65D}"/>
              </a:ext>
            </a:extLst>
          </p:cNvPr>
          <p:cNvSpPr/>
          <p:nvPr/>
        </p:nvSpPr>
        <p:spPr>
          <a:xfrm>
            <a:off x="5784968" y="3697225"/>
            <a:ext cx="2052975" cy="14172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b-NO" sz="1600">
                <a:solidFill>
                  <a:schemeClr val="tx2"/>
                </a:solidFill>
              </a:rPr>
              <a:t>Health system managers</a:t>
            </a:r>
          </a:p>
          <a:p>
            <a:pPr marL="285750" indent="-285750">
              <a:buFont typeface="Arial" panose="020B0604020202020204" pitchFamily="34" charset="0"/>
              <a:buChar char="•"/>
            </a:pPr>
            <a:r>
              <a:rPr lang="nb-NO" sz="1600">
                <a:solidFill>
                  <a:schemeClr val="tx2"/>
                </a:solidFill>
              </a:rPr>
              <a:t>High-quality, actionable, real-time data</a:t>
            </a:r>
          </a:p>
        </p:txBody>
      </p:sp>
      <p:sp>
        <p:nvSpPr>
          <p:cNvPr id="9" name="Rektangel: avrundede hjørner 8">
            <a:extLst>
              <a:ext uri="{FF2B5EF4-FFF2-40B4-BE49-F238E27FC236}">
                <a16:creationId xmlns:a16="http://schemas.microsoft.com/office/drawing/2014/main" id="{D6D6B5F6-BA11-4B71-9FBA-CF015D373122}"/>
              </a:ext>
            </a:extLst>
          </p:cNvPr>
          <p:cNvSpPr/>
          <p:nvPr/>
        </p:nvSpPr>
        <p:spPr>
          <a:xfrm>
            <a:off x="8026723" y="3697224"/>
            <a:ext cx="2052975" cy="18872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nb-NO" sz="1600">
                <a:solidFill>
                  <a:schemeClr val="tx2"/>
                </a:solidFill>
              </a:rPr>
              <a:t>Policy makers</a:t>
            </a:r>
          </a:p>
          <a:p>
            <a:pPr marL="285750" indent="-285750">
              <a:buFont typeface="Arial" panose="020B0604020202020204" pitchFamily="34" charset="0"/>
              <a:buChar char="•"/>
            </a:pPr>
            <a:r>
              <a:rPr lang="nb-NO" sz="1600">
                <a:solidFill>
                  <a:schemeClr val="tx2"/>
                </a:solidFill>
              </a:rPr>
              <a:t>A system based on national policy, sound governance, data privacy, confidentiality</a:t>
            </a:r>
          </a:p>
        </p:txBody>
      </p:sp>
      <p:sp>
        <p:nvSpPr>
          <p:cNvPr id="10" name="Pil: ned 9">
            <a:extLst>
              <a:ext uri="{FF2B5EF4-FFF2-40B4-BE49-F238E27FC236}">
                <a16:creationId xmlns:a16="http://schemas.microsoft.com/office/drawing/2014/main" id="{01F76204-EFEB-4956-B70F-D5C9F77A69FE}"/>
              </a:ext>
            </a:extLst>
          </p:cNvPr>
          <p:cNvSpPr/>
          <p:nvPr/>
        </p:nvSpPr>
        <p:spPr>
          <a:xfrm>
            <a:off x="5488524" y="2714231"/>
            <a:ext cx="169115" cy="25957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rgbClr val="F7F6F5"/>
              </a:solidFill>
            </a:endParaRPr>
          </a:p>
        </p:txBody>
      </p:sp>
      <p:sp>
        <p:nvSpPr>
          <p:cNvPr id="11" name="Rektangel: avrundede hjørner 10">
            <a:extLst>
              <a:ext uri="{FF2B5EF4-FFF2-40B4-BE49-F238E27FC236}">
                <a16:creationId xmlns:a16="http://schemas.microsoft.com/office/drawing/2014/main" id="{441546B1-2709-41F7-84FD-B98849017620}"/>
              </a:ext>
            </a:extLst>
          </p:cNvPr>
          <p:cNvSpPr/>
          <p:nvPr/>
        </p:nvSpPr>
        <p:spPr>
          <a:xfrm>
            <a:off x="7133685" y="2091407"/>
            <a:ext cx="4857347" cy="6440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2400" i="1" dirty="0">
                <a:solidFill>
                  <a:schemeClr val="tx2"/>
                </a:solidFill>
              </a:rPr>
              <a:t>A single digitized health record drives many digital health interventions </a:t>
            </a:r>
          </a:p>
        </p:txBody>
      </p:sp>
      <p:pic>
        <p:nvPicPr>
          <p:cNvPr id="14" name="Bilde 13">
            <a:extLst>
              <a:ext uri="{FF2B5EF4-FFF2-40B4-BE49-F238E27FC236}">
                <a16:creationId xmlns:a16="http://schemas.microsoft.com/office/drawing/2014/main" id="{1F47F591-5E99-EE4F-1FC8-AA0594B158B3}"/>
              </a:ext>
            </a:extLst>
          </p:cNvPr>
          <p:cNvPicPr>
            <a:picLocks noChangeAspect="1"/>
          </p:cNvPicPr>
          <p:nvPr/>
        </p:nvPicPr>
        <p:blipFill>
          <a:blip r:embed="rId2"/>
          <a:stretch>
            <a:fillRect/>
          </a:stretch>
        </p:blipFill>
        <p:spPr>
          <a:xfrm>
            <a:off x="563400" y="1206268"/>
            <a:ext cx="11065199" cy="731583"/>
          </a:xfrm>
          <a:prstGeom prst="rect">
            <a:avLst/>
          </a:prstGeom>
        </p:spPr>
      </p:pic>
    </p:spTree>
    <p:extLst>
      <p:ext uri="{BB962C8B-B14F-4D97-AF65-F5344CB8AC3E}">
        <p14:creationId xmlns:p14="http://schemas.microsoft.com/office/powerpoint/2010/main" val="379814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425BAB5-5057-1959-7F9A-075A80A384B6}"/>
              </a:ext>
            </a:extLst>
          </p:cNvPr>
          <p:cNvSpPr>
            <a:spLocks noGrp="1"/>
          </p:cNvSpPr>
          <p:nvPr>
            <p:ph type="body" sz="quarter" idx="14"/>
          </p:nvPr>
        </p:nvSpPr>
        <p:spPr>
          <a:xfrm>
            <a:off x="2981663" y="421507"/>
            <a:ext cx="10515600" cy="1600695"/>
          </a:xfrm>
        </p:spPr>
        <p:txBody>
          <a:bodyPr/>
          <a:lstStyle/>
          <a:p>
            <a:r>
              <a:rPr lang="nb-NO" dirty="0"/>
              <a:t>Case studies – cluster randomized controlled trials </a:t>
            </a:r>
          </a:p>
        </p:txBody>
      </p:sp>
      <p:graphicFrame>
        <p:nvGraphicFramePr>
          <p:cNvPr id="7" name="Plassholder for innhold 3">
            <a:extLst>
              <a:ext uri="{FF2B5EF4-FFF2-40B4-BE49-F238E27FC236}">
                <a16:creationId xmlns:a16="http://schemas.microsoft.com/office/drawing/2014/main" id="{FDDEFA9F-D45C-80E7-C575-C38606753224}"/>
              </a:ext>
            </a:extLst>
          </p:cNvPr>
          <p:cNvGraphicFramePr/>
          <p:nvPr>
            <p:extLst>
              <p:ext uri="{D42A27DB-BD31-4B8C-83A1-F6EECF244321}">
                <p14:modId xmlns:p14="http://schemas.microsoft.com/office/powerpoint/2010/main" val="2112235488"/>
              </p:ext>
            </p:extLst>
          </p:nvPr>
        </p:nvGraphicFramePr>
        <p:xfrm>
          <a:off x="914400" y="2966936"/>
          <a:ext cx="10660395" cy="37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963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255040-CE59-454A-AFEA-4298DF47FDC7}"/>
              </a:ext>
            </a:extLst>
          </p:cNvPr>
          <p:cNvSpPr>
            <a:spLocks noGrp="1"/>
          </p:cNvSpPr>
          <p:nvPr>
            <p:ph type="title"/>
          </p:nvPr>
        </p:nvSpPr>
        <p:spPr>
          <a:xfrm>
            <a:off x="598791" y="605149"/>
            <a:ext cx="10994417" cy="640847"/>
          </a:xfrm>
        </p:spPr>
        <p:txBody>
          <a:bodyPr anchor="t">
            <a:noAutofit/>
          </a:bodyPr>
          <a:lstStyle/>
          <a:p>
            <a:r>
              <a:rPr lang="en-US" sz="4800" dirty="0"/>
              <a:t>Study setting and eRegistry implementation </a:t>
            </a:r>
          </a:p>
        </p:txBody>
      </p:sp>
      <p:graphicFrame>
        <p:nvGraphicFramePr>
          <p:cNvPr id="20" name="Text Placeholder 1">
            <a:extLst>
              <a:ext uri="{FF2B5EF4-FFF2-40B4-BE49-F238E27FC236}">
                <a16:creationId xmlns:a16="http://schemas.microsoft.com/office/drawing/2014/main" id="{6B08E39B-B064-42F3-367C-8BA97193C95A}"/>
              </a:ext>
            </a:extLst>
          </p:cNvPr>
          <p:cNvGraphicFramePr/>
          <p:nvPr>
            <p:extLst>
              <p:ext uri="{D42A27DB-BD31-4B8C-83A1-F6EECF244321}">
                <p14:modId xmlns:p14="http://schemas.microsoft.com/office/powerpoint/2010/main" val="1984190521"/>
              </p:ext>
            </p:extLst>
          </p:nvPr>
        </p:nvGraphicFramePr>
        <p:xfrm>
          <a:off x="691816" y="1825512"/>
          <a:ext cx="10189544" cy="4862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ssholder for tekst 2">
            <a:extLst>
              <a:ext uri="{FF2B5EF4-FFF2-40B4-BE49-F238E27FC236}">
                <a16:creationId xmlns:a16="http://schemas.microsoft.com/office/drawing/2014/main" id="{C8A86BB1-ADE7-E85E-5AE4-75A311BF2D73}"/>
              </a:ext>
            </a:extLst>
          </p:cNvPr>
          <p:cNvSpPr txBox="1">
            <a:spLocks/>
          </p:cNvSpPr>
          <p:nvPr/>
        </p:nvSpPr>
        <p:spPr>
          <a:xfrm>
            <a:off x="522272" y="1073944"/>
            <a:ext cx="10825908" cy="461810"/>
          </a:xfrm>
          <a:prstGeom prst="rect">
            <a:avLst/>
          </a:prstGeom>
        </p:spPr>
        <p:txBody>
          <a:bodyPr/>
          <a:lst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751" dirty="0">
                <a:solidFill>
                  <a:srgbClr val="D14641"/>
                </a:solidFill>
              </a:rPr>
              <a:t>Cluster-randomized controlled trials</a:t>
            </a:r>
          </a:p>
        </p:txBody>
      </p:sp>
    </p:spTree>
    <p:extLst>
      <p:ext uri="{BB962C8B-B14F-4D97-AF65-F5344CB8AC3E}">
        <p14:creationId xmlns:p14="http://schemas.microsoft.com/office/powerpoint/2010/main" val="29063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tekst, skjermbilde, programvare, Dataikon&#10;&#10;KI-generert innhold kan være feil.">
            <a:extLst>
              <a:ext uri="{FF2B5EF4-FFF2-40B4-BE49-F238E27FC236}">
                <a16:creationId xmlns:a16="http://schemas.microsoft.com/office/drawing/2014/main" id="{764A9F3A-ECE8-A091-D090-5CD50550878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0" y="144262"/>
            <a:ext cx="12192000" cy="6569476"/>
          </a:xfrm>
        </p:spPr>
      </p:pic>
    </p:spTree>
    <p:extLst>
      <p:ext uri="{BB962C8B-B14F-4D97-AF65-F5344CB8AC3E}">
        <p14:creationId xmlns:p14="http://schemas.microsoft.com/office/powerpoint/2010/main" val="256831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D22AE-56CA-0128-F69D-1F6FA2BB9933}"/>
            </a:ext>
          </a:extLst>
        </p:cNvPr>
        <p:cNvGrpSpPr/>
        <p:nvPr/>
      </p:nvGrpSpPr>
      <p:grpSpPr>
        <a:xfrm>
          <a:off x="0" y="0"/>
          <a:ext cx="0" cy="0"/>
          <a:chOff x="0" y="0"/>
          <a:chExt cx="0" cy="0"/>
        </a:xfrm>
      </p:grpSpPr>
      <p:pic>
        <p:nvPicPr>
          <p:cNvPr id="5" name="Plassholder for innhold 4" descr="Et bilde som inneholder tekst, skjermbilde, programvare, Dataikon&#10;&#10;KI-generert innhold kan være feil.">
            <a:extLst>
              <a:ext uri="{FF2B5EF4-FFF2-40B4-BE49-F238E27FC236}">
                <a16:creationId xmlns:a16="http://schemas.microsoft.com/office/drawing/2014/main" id="{8E771F12-644D-9097-75B8-C3A2234E91B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0" y="254838"/>
            <a:ext cx="12192000" cy="6348324"/>
          </a:xfrm>
        </p:spPr>
      </p:pic>
    </p:spTree>
    <p:extLst>
      <p:ext uri="{BB962C8B-B14F-4D97-AF65-F5344CB8AC3E}">
        <p14:creationId xmlns:p14="http://schemas.microsoft.com/office/powerpoint/2010/main" val="257706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15" y="703383"/>
            <a:ext cx="10150355" cy="904353"/>
          </a:xfrm>
        </p:spPr>
        <p:txBody>
          <a:bodyPr anchor="t">
            <a:normAutofit fontScale="90000"/>
          </a:bodyPr>
          <a:lstStyle/>
          <a:p>
            <a:r>
              <a:rPr lang="en-US" sz="4800" dirty="0"/>
              <a:t>Population, Intervention, Comparator (PICO)</a:t>
            </a:r>
          </a:p>
        </p:txBody>
      </p:sp>
      <p:sp>
        <p:nvSpPr>
          <p:cNvPr id="11" name="Content Placeholder 2"/>
          <p:cNvSpPr>
            <a:spLocks noGrp="1"/>
          </p:cNvSpPr>
          <p:nvPr>
            <p:ph type="body" sz="quarter" idx="10"/>
          </p:nvPr>
        </p:nvSpPr>
        <p:spPr>
          <a:xfrm>
            <a:off x="691815" y="1788607"/>
            <a:ext cx="10401565" cy="4863731"/>
          </a:xfrm>
        </p:spPr>
        <p:txBody>
          <a:bodyPr>
            <a:normAutofit/>
          </a:bodyPr>
          <a:lstStyle/>
          <a:p>
            <a:r>
              <a:rPr lang="nb-NO" dirty="0"/>
              <a:t>Population</a:t>
            </a:r>
          </a:p>
          <a:p>
            <a:pPr lvl="1"/>
            <a:r>
              <a:rPr lang="nb-NO" sz="2800" dirty="0"/>
              <a:t>Pregnant women</a:t>
            </a:r>
          </a:p>
          <a:p>
            <a:r>
              <a:rPr lang="nb-NO" dirty="0"/>
              <a:t>Intervention and control </a:t>
            </a:r>
          </a:p>
          <a:p>
            <a:pPr lvl="1"/>
            <a:r>
              <a:rPr lang="nb-NO" sz="2800" dirty="0"/>
              <a:t>West Bank: </a:t>
            </a:r>
          </a:p>
          <a:p>
            <a:pPr lvl="2"/>
            <a:r>
              <a:rPr lang="nb-NO" sz="2600" dirty="0"/>
              <a:t>eRegistry with clinical decision support vs. Paper-based records </a:t>
            </a:r>
          </a:p>
          <a:p>
            <a:pPr lvl="2"/>
            <a:r>
              <a:rPr lang="nb-NO" sz="2600" dirty="0"/>
              <a:t>eRegistry vs. eRegistry with SMS vs. eRegistry with feedback dashboards vs. eRegistry with both </a:t>
            </a:r>
          </a:p>
          <a:p>
            <a:pPr lvl="1"/>
            <a:r>
              <a:rPr lang="nb-NO" sz="2800" dirty="0"/>
              <a:t>Bangladesh: </a:t>
            </a:r>
          </a:p>
          <a:p>
            <a:pPr lvl="2"/>
            <a:r>
              <a:rPr lang="nb-NO" sz="2600" dirty="0"/>
              <a:t>eRegistry with digital health interventions (SMS, clinical decision support, feedback dashboards) vs. simple digital data collection tool </a:t>
            </a:r>
          </a:p>
        </p:txBody>
      </p:sp>
      <p:pic>
        <p:nvPicPr>
          <p:cNvPr id="6" name="Bilde 5">
            <a:extLst>
              <a:ext uri="{FF2B5EF4-FFF2-40B4-BE49-F238E27FC236}">
                <a16:creationId xmlns:a16="http://schemas.microsoft.com/office/drawing/2014/main" id="{50FAA954-5DFE-598E-F4EE-6758EC7C5232}"/>
              </a:ext>
            </a:extLst>
          </p:cNvPr>
          <p:cNvPicPr>
            <a:picLocks noChangeAspect="1"/>
          </p:cNvPicPr>
          <p:nvPr/>
        </p:nvPicPr>
        <p:blipFill>
          <a:blip r:embed="rId2"/>
          <a:stretch>
            <a:fillRect/>
          </a:stretch>
        </p:blipFill>
        <p:spPr>
          <a:xfrm>
            <a:off x="434986" y="1155559"/>
            <a:ext cx="11065199" cy="731583"/>
          </a:xfrm>
          <a:prstGeom prst="rect">
            <a:avLst/>
          </a:prstGeom>
        </p:spPr>
      </p:pic>
    </p:spTree>
  </p:cSld>
  <p:clrMapOvr>
    <a:masterClrMapping/>
  </p:clrMapOvr>
</p:sld>
</file>

<file path=ppt/theme/theme1.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627FC42-59DF-4551-BB05-36D74CEB3923}" vid="{D2BD3721-571A-472D-971E-1F5FB3EF39C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5dd856-6a32-4f72-920b-b3c650540c6d" xsi:nil="true"/>
    <FHI_TopicTaxHTField xmlns="9e7c1b5f-6b93-4ee4-9fa2-fda8f1b47cf5">
      <Terms xmlns="http://schemas.microsoft.com/office/infopath/2007/PartnerControls"/>
    </FHI_TopicTaxHTField>
    <ff74d4a4ec8b4501a0814632bb21b0a3 xmlns="ef5dd856-6a32-4f72-920b-b3c650540c6d" xsi:nil="true"/>
    <TaxKeywordTaxHTField xmlns="ef5dd856-6a32-4f72-920b-b3c650540c6d">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CD72064F9E7C45BD0DCA7B192F3E2D" ma:contentTypeVersion="17" ma:contentTypeDescription="Create a new document." ma:contentTypeScope="" ma:versionID="2445583c9216d7a5246c4f679fcce7aa">
  <xsd:schema xmlns:xsd="http://www.w3.org/2001/XMLSchema" xmlns:xs="http://www.w3.org/2001/XMLSchema" xmlns:p="http://schemas.microsoft.com/office/2006/metadata/properties" xmlns:ns2="ef5dd856-6a32-4f72-920b-b3c650540c6d" xmlns:ns3="9e7c1b5f-6b93-4ee4-9fa2-fda8f1b47cf5" xmlns:ns4="7acfcdec-31be-4423-9287-d12bc3ab9d8d" targetNamespace="http://schemas.microsoft.com/office/2006/metadata/properties" ma:root="true" ma:fieldsID="9ed99844993a8d70f856c046db7339ac" ns2:_="" ns3:_="" ns4:_="">
    <xsd:import namespace="ef5dd856-6a32-4f72-920b-b3c650540c6d"/>
    <xsd:import namespace="9e7c1b5f-6b93-4ee4-9fa2-fda8f1b47cf5"/>
    <xsd:import namespace="7acfcdec-31be-4423-9287-d12bc3ab9d8d"/>
    <xsd:element name="properties">
      <xsd:complexType>
        <xsd:sequence>
          <xsd:element name="documentManagement">
            <xsd:complexType>
              <xsd:all>
                <xsd:element ref="ns2:ff74d4a4ec8b4501a0814632bb21b0a3" minOccurs="0"/>
                <xsd:element ref="ns2:TaxCatchAll" minOccurs="0"/>
                <xsd:element ref="ns2:TaxKeywordTaxHTField" minOccurs="0"/>
                <xsd:element ref="ns3:FHI_TopicTaxHTField" minOccurs="0"/>
                <xsd:element ref="ns2:TaxCatchAllLabel" minOccurs="0"/>
                <xsd:element ref="ns4:MediaServiceMetadata" minOccurs="0"/>
                <xsd:element ref="ns4:MediaServiceFastMetadata" minOccurs="0"/>
                <xsd:element ref="ns2:SharedWithUsers" minOccurs="0"/>
                <xsd:element ref="ns2:SharedWithDetail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d856-6a32-4f72-920b-b3c650540c6d" elementFormDefault="qualified">
    <xsd:import namespace="http://schemas.microsoft.com/office/2006/documentManagement/types"/>
    <xsd:import namespace="http://schemas.microsoft.com/office/infopath/2007/PartnerControls"/>
    <xsd:element name="ff74d4a4ec8b4501a0814632bb21b0a3" ma:index="5" nillable="true" ma:displayName="FHITopic_0" ma:hidden="true" ma:internalName="ff74d4a4ec8b4501a0814632bb21b0a3" ma:readOnly="false">
      <xsd:simpleType>
        <xsd:restriction base="dms:Note"/>
      </xsd:simpleType>
    </xsd:element>
    <xsd:element name="TaxCatchAll" ma:index="6" nillable="true" ma:displayName="Taxonomy Catch All Column" ma:hidden="true" ma:list="{a4e843e0-35bf-4bff-8ec1-746fc911c375}" ma:internalName="TaxCatchAll" ma:showField="CatchAllData"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TaxKeywordTaxHTField" ma:index="8" nillable="true" ma:taxonomy="true" ma:internalName="TaxKeywordTaxHTField" ma:taxonomyFieldName="TaxKeyword" ma:displayName="Enterprise Keywords"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TaxCatchAllLabel" ma:index="14" nillable="true" ma:displayName="Taxonomy Catch All Column1" ma:hidden="true" ma:list="{a4e843e0-35bf-4bff-8ec1-746fc911c375}" ma:internalName="TaxCatchAllLabel" ma:readOnly="true" ma:showField="CatchAllDataLabel"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13" nillable="true" ma:taxonomy="true" ma:internalName="FHI_TopicTaxHTField" ma:taxonomyFieldName="FHI_Topic" ma:displayName="Tema" ma:default="" ma:fieldId="{5eb9fa72-8a58-4312-8bc5-a126a30b4fb3}" ma:taxonomyMulti="true" ma:sspId="e7140caa-8402-4c36-9a5d-f51276ec0a9c" ma:termSetId="10ab213d-8882-42de-b940-43a869fe753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cfcdec-31be-4423-9287-d12bc3ab9d8d"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holds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EADB7-E3AD-46B7-AA21-B5023B583EE7}">
  <ds:schemaRefs>
    <ds:schemaRef ds:uri="http://www.w3.org/XML/1998/namespace"/>
    <ds:schemaRef ds:uri="http://purl.org/dc/dcmitype/"/>
    <ds:schemaRef ds:uri="7acfcdec-31be-4423-9287-d12bc3ab9d8d"/>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9e7c1b5f-6b93-4ee4-9fa2-fda8f1b47cf5"/>
    <ds:schemaRef ds:uri="ef5dd856-6a32-4f72-920b-b3c650540c6d"/>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C07014D1-8F1A-44F2-896E-A72785A18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5dd856-6a32-4f72-920b-b3c650540c6d"/>
    <ds:schemaRef ds:uri="9e7c1b5f-6b93-4ee4-9fa2-fda8f1b47cf5"/>
    <ds:schemaRef ds:uri="7acfcdec-31be-4423-9287-d12bc3ab9d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557068-32CB-4A75-BA58-9F3C0FB7C795}">
  <ds:schemaRefs>
    <ds:schemaRef ds:uri="http://schemas.microsoft.com/sharepoint/v3/contenttype/forms"/>
  </ds:schemaRefs>
</ds:datastoreItem>
</file>

<file path=docMetadata/LabelInfo.xml><?xml version="1.0" encoding="utf-8"?>
<clbl:labelList xmlns:clbl="http://schemas.microsoft.com/office/2020/mipLabelMetadata">
  <clbl:label id="{54475f80-1baa-4ea9-9185-c0de5cc603fe}" enabled="0" method="" siteId="{54475f80-1baa-4ea9-9185-c0de5cc603fe}" removed="1"/>
</clbl:labelList>
</file>

<file path=docProps/app.xml><?xml version="1.0" encoding="utf-8"?>
<Properties xmlns="http://schemas.openxmlformats.org/officeDocument/2006/extended-properties" xmlns:vt="http://schemas.openxmlformats.org/officeDocument/2006/docPropsVTypes">
  <Template>Mal-FHI-2024</Template>
  <TotalTime>0</TotalTime>
  <Words>1056</Words>
  <Application>Microsoft Office PowerPoint</Application>
  <PresentationFormat>Widescreen</PresentationFormat>
  <Paragraphs>167</Paragraphs>
  <Slides>15</Slides>
  <Notes>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15</vt:i4>
      </vt:variant>
    </vt:vector>
  </HeadingPairs>
  <TitlesOfParts>
    <vt:vector size="21" baseType="lpstr">
      <vt:lpstr>Arial</vt:lpstr>
      <vt:lpstr>Brandon Text</vt:lpstr>
      <vt:lpstr>Calibri</vt:lpstr>
      <vt:lpstr>Trebuchet MS</vt:lpstr>
      <vt:lpstr>Wingdings</vt:lpstr>
      <vt:lpstr>Office-tema</vt:lpstr>
      <vt:lpstr>PowerPoint-presentasjon</vt:lpstr>
      <vt:lpstr>eRegistries</vt:lpstr>
      <vt:lpstr>Background</vt:lpstr>
      <vt:lpstr>Operationalizing eRegistries </vt:lpstr>
      <vt:lpstr>PowerPoint-presentasjon</vt:lpstr>
      <vt:lpstr>Study setting and eRegistry implementation </vt:lpstr>
      <vt:lpstr>PowerPoint-presentasjon</vt:lpstr>
      <vt:lpstr>PowerPoint-presentasjon</vt:lpstr>
      <vt:lpstr>Population, Intervention, Comparator (PICO)</vt:lpstr>
      <vt:lpstr>And Outcomes (PICO)</vt:lpstr>
      <vt:lpstr>Results - eRegQual trial (West Bank) </vt:lpstr>
      <vt:lpstr>Results – eRegMat trial (Bangladesh)</vt:lpstr>
      <vt:lpstr>Interventions delivered through eRegistries </vt:lpstr>
      <vt:lpstr>Lessons learnt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Christina Lill Rolfheim-Bye</dc:creator>
  <cp:lastModifiedBy>Mahima Venkateswaran</cp:lastModifiedBy>
  <cp:revision>23</cp:revision>
  <dcterms:created xsi:type="dcterms:W3CDTF">2024-05-07T11:07:28Z</dcterms:created>
  <dcterms:modified xsi:type="dcterms:W3CDTF">2025-10-29T22:15:18Z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0x01010098CD72064F9E7C45BD0DCA7B192F3E2D</vt:lpwstr>
  </property>
  <property fmtid="{D5CDD505-2E9C-101B-9397-08002B2CF9AE}" pid="3" name="TaxKeyword">
    <vt:lpwstr/>
  </property>
  <property fmtid="{D5CDD505-2E9C-101B-9397-08002B2CF9AE}" pid="4" name="MediaServiceImageTags">
    <vt:lpwstr/>
  </property>
  <property fmtid="{D5CDD505-2E9C-101B-9397-08002B2CF9AE}" pid="5" name="FHITopic">
    <vt:lpwstr/>
  </property>
  <property fmtid="{D5CDD505-2E9C-101B-9397-08002B2CF9AE}" pid="6" name="FHI_Topic">
    <vt:lpwstr/>
  </property>
</Properties>
</file>