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 id="2147483687" r:id="rId3"/>
  </p:sldMasterIdLst>
  <p:notesMasterIdLst>
    <p:notesMasterId r:id="rId25"/>
  </p:notesMasterIdLst>
  <p:sldIdLst>
    <p:sldId id="756" r:id="rId4"/>
    <p:sldId id="260" r:id="rId5"/>
    <p:sldId id="2758" r:id="rId6"/>
    <p:sldId id="261" r:id="rId7"/>
    <p:sldId id="2743" r:id="rId8"/>
    <p:sldId id="2762" r:id="rId9"/>
    <p:sldId id="2677" r:id="rId10"/>
    <p:sldId id="281" r:id="rId11"/>
    <p:sldId id="2752" r:id="rId12"/>
    <p:sldId id="2751" r:id="rId13"/>
    <p:sldId id="467" r:id="rId14"/>
    <p:sldId id="2710" r:id="rId15"/>
    <p:sldId id="442" r:id="rId16"/>
    <p:sldId id="2673" r:id="rId17"/>
    <p:sldId id="460" r:id="rId18"/>
    <p:sldId id="432" r:id="rId19"/>
    <p:sldId id="431" r:id="rId20"/>
    <p:sldId id="2735" r:id="rId21"/>
    <p:sldId id="2763" r:id="rId22"/>
    <p:sldId id="2738" r:id="rId23"/>
    <p:sldId id="41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C127811-4371-F44C-0E25-E0769FA15DD9}" name="Iannotti, Lora" initials="LI" userId="S::liannotti@wustl.edu::3aca1d11-1f6a-4388-9370-f3c2bc020fa0" providerId="AD"/>
  <p188:author id="{AD9C0A89-9C36-0026-241D-5C4101528749}" name="Zimmerman, Rachel" initials="ZR" userId="Zimmerman, Rachel"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C2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57" autoAdjust="0"/>
    <p:restoredTop sz="94660"/>
  </p:normalViewPr>
  <p:slideViewPr>
    <p:cSldViewPr snapToGrid="0">
      <p:cViewPr varScale="1">
        <p:scale>
          <a:sx n="42" d="100"/>
          <a:sy n="42" d="100"/>
        </p:scale>
        <p:origin x="780" y="40"/>
      </p:cViewPr>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 Id="rId3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36336F-325C-4F81-BA38-864FDF106F33}" type="datetimeFigureOut">
              <a:rPr lang="en-US" smtClean="0"/>
              <a:t>10/27/2025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0D4AB8-0CD7-413F-A229-19C6FBF74AEA}" type="slidenum">
              <a:rPr lang="en-US" smtClean="0"/>
              <a:t>‹#›</a:t>
            </a:fld>
            <a:endParaRPr lang="en-US"/>
          </a:p>
        </p:txBody>
      </p:sp>
    </p:spTree>
    <p:extLst>
      <p:ext uri="{BB962C8B-B14F-4D97-AF65-F5344CB8AC3E}">
        <p14:creationId xmlns:p14="http://schemas.microsoft.com/office/powerpoint/2010/main" val="3136273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en-US" sz="2400">
              <a:latin typeface="Arial" panose="020B0604020202020204" pitchFamily="34" charset="0"/>
            </a:endParaRPr>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1059">
              <a:spcBef>
                <a:spcPct val="30000"/>
              </a:spcBef>
              <a:defRPr sz="1000">
                <a:solidFill>
                  <a:schemeClr val="tx1"/>
                </a:solidFill>
                <a:latin typeface="Arial" panose="020B0604020202020204" pitchFamily="34" charset="0"/>
              </a:defRPr>
            </a:lvl1pPr>
            <a:lvl2pPr marL="758255" indent="-291636" defTabSz="951059">
              <a:spcBef>
                <a:spcPct val="30000"/>
              </a:spcBef>
              <a:defRPr sz="1000">
                <a:solidFill>
                  <a:schemeClr val="tx1"/>
                </a:solidFill>
                <a:latin typeface="Arial" panose="020B0604020202020204" pitchFamily="34" charset="0"/>
              </a:defRPr>
            </a:lvl2pPr>
            <a:lvl3pPr marL="1168167" indent="-233309" defTabSz="951059">
              <a:spcBef>
                <a:spcPct val="30000"/>
              </a:spcBef>
              <a:defRPr sz="1000">
                <a:solidFill>
                  <a:schemeClr val="tx1"/>
                </a:solidFill>
                <a:latin typeface="Arial" panose="020B0604020202020204" pitchFamily="34" charset="0"/>
              </a:defRPr>
            </a:lvl3pPr>
            <a:lvl4pPr marL="1634785" indent="-233309" defTabSz="951059">
              <a:spcBef>
                <a:spcPct val="30000"/>
              </a:spcBef>
              <a:defRPr sz="1000">
                <a:solidFill>
                  <a:schemeClr val="tx1"/>
                </a:solidFill>
                <a:latin typeface="Arial" panose="020B0604020202020204" pitchFamily="34" charset="0"/>
              </a:defRPr>
            </a:lvl4pPr>
            <a:lvl5pPr marL="2101403" indent="-233309" defTabSz="951059">
              <a:spcBef>
                <a:spcPct val="30000"/>
              </a:spcBef>
              <a:defRPr sz="1000">
                <a:solidFill>
                  <a:schemeClr val="tx1"/>
                </a:solidFill>
                <a:latin typeface="Arial" panose="020B0604020202020204" pitchFamily="34" charset="0"/>
              </a:defRPr>
            </a:lvl5pPr>
            <a:lvl6pPr marL="2568021" indent="-233309" defTabSz="951059" eaLnBrk="0" fontAlgn="base" hangingPunct="0">
              <a:spcBef>
                <a:spcPct val="30000"/>
              </a:spcBef>
              <a:spcAft>
                <a:spcPct val="0"/>
              </a:spcAft>
              <a:defRPr sz="1000">
                <a:solidFill>
                  <a:schemeClr val="tx1"/>
                </a:solidFill>
                <a:latin typeface="Arial" panose="020B0604020202020204" pitchFamily="34" charset="0"/>
              </a:defRPr>
            </a:lvl6pPr>
            <a:lvl7pPr marL="3034640" indent="-233309" defTabSz="951059" eaLnBrk="0" fontAlgn="base" hangingPunct="0">
              <a:spcBef>
                <a:spcPct val="30000"/>
              </a:spcBef>
              <a:spcAft>
                <a:spcPct val="0"/>
              </a:spcAft>
              <a:defRPr sz="1000">
                <a:solidFill>
                  <a:schemeClr val="tx1"/>
                </a:solidFill>
                <a:latin typeface="Arial" panose="020B0604020202020204" pitchFamily="34" charset="0"/>
              </a:defRPr>
            </a:lvl7pPr>
            <a:lvl8pPr marL="3501258" indent="-233309" defTabSz="951059" eaLnBrk="0" fontAlgn="base" hangingPunct="0">
              <a:spcBef>
                <a:spcPct val="30000"/>
              </a:spcBef>
              <a:spcAft>
                <a:spcPct val="0"/>
              </a:spcAft>
              <a:defRPr sz="1000">
                <a:solidFill>
                  <a:schemeClr val="tx1"/>
                </a:solidFill>
                <a:latin typeface="Arial" panose="020B0604020202020204" pitchFamily="34" charset="0"/>
              </a:defRPr>
            </a:lvl8pPr>
            <a:lvl9pPr marL="3967876" indent="-233309" defTabSz="951059" eaLnBrk="0" fontAlgn="base" hangingPunct="0">
              <a:spcBef>
                <a:spcPct val="30000"/>
              </a:spcBef>
              <a:spcAft>
                <a:spcPct val="0"/>
              </a:spcAft>
              <a:defRPr sz="1000">
                <a:solidFill>
                  <a:schemeClr val="tx1"/>
                </a:solidFill>
                <a:latin typeface="Arial" panose="020B0604020202020204" pitchFamily="34" charset="0"/>
              </a:defRPr>
            </a:lvl9pPr>
          </a:lstStyle>
          <a:p>
            <a:pPr marL="0" marR="0" lvl="0" indent="0" algn="r" defTabSz="951059" rtl="0" eaLnBrk="1" fontAlgn="auto" latinLnBrk="0" hangingPunct="1">
              <a:lnSpc>
                <a:spcPct val="100000"/>
              </a:lnSpc>
              <a:spcBef>
                <a:spcPct val="0"/>
              </a:spcBef>
              <a:spcAft>
                <a:spcPts val="0"/>
              </a:spcAft>
              <a:buClrTx/>
              <a:buSzTx/>
              <a:buFontTx/>
              <a:buNone/>
              <a:tabLst/>
              <a:defRPr/>
            </a:pPr>
            <a:fld id="{51590DA2-B959-484B-8300-005FBC16D1FE}"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51059" rtl="0" eaLnBrk="1" fontAlgn="auto" latinLnBrk="0" hangingPunct="1">
                <a:lnSpc>
                  <a:spcPct val="100000"/>
                </a:lnSpc>
                <a:spcBef>
                  <a:spcPct val="0"/>
                </a:spcBef>
                <a:spcAft>
                  <a:spcPts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12444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million of the 5.7 in acute hunger are considered in “emergency levels of hunger” </a:t>
            </a:r>
            <a:r>
              <a:rPr lang="en-US" b="0" i="0" dirty="0">
                <a:solidFill>
                  <a:srgbClr val="031C2D"/>
                </a:solidFill>
                <a:effectLst/>
                <a:latin typeface="Open Sans" panose="020B0606030504020204" pitchFamily="34" charset="0"/>
              </a:rPr>
              <a:t>- large food consumption gaps alongside very high acute malnutrition rates and excess deaths, or are able to overcome food consumption gaps only by selling off the few assets they have left.  Loss of income at this stage is irreversible, and between 15 and 30 percent of the population is acutely malnourished. People have access to three or fewer food groups like fruits, grains and vegetables, and take in less than 2,100 calories per day.</a:t>
            </a:r>
            <a:endParaRPr lang="en-US" dirty="0"/>
          </a:p>
        </p:txBody>
      </p:sp>
      <p:sp>
        <p:nvSpPr>
          <p:cNvPr id="4" name="Slide Number Placeholder 3"/>
          <p:cNvSpPr>
            <a:spLocks noGrp="1"/>
          </p:cNvSpPr>
          <p:nvPr>
            <p:ph type="sldNum" sz="quarter" idx="5"/>
          </p:nvPr>
        </p:nvSpPr>
        <p:spPr/>
        <p:txBody>
          <a:bodyPr/>
          <a:lstStyle/>
          <a:p>
            <a:fld id="{6D22C73D-9F70-4861-A76F-16CDC69BF38A}" type="slidenum">
              <a:rPr lang="en-US" smtClean="0"/>
              <a:t>7</a:t>
            </a:fld>
            <a:endParaRPr lang="en-US"/>
          </a:p>
        </p:txBody>
      </p:sp>
    </p:spTree>
    <p:extLst>
      <p:ext uri="{BB962C8B-B14F-4D97-AF65-F5344CB8AC3E}">
        <p14:creationId xmlns:p14="http://schemas.microsoft.com/office/powerpoint/2010/main" val="3007377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0D4AB8-0CD7-413F-A229-19C6FBF74AEA}" type="slidenum">
              <a:rPr lang="en-US" smtClean="0"/>
              <a:t>10</a:t>
            </a:fld>
            <a:endParaRPr lang="en-US"/>
          </a:p>
        </p:txBody>
      </p:sp>
    </p:spTree>
    <p:extLst>
      <p:ext uri="{BB962C8B-B14F-4D97-AF65-F5344CB8AC3E}">
        <p14:creationId xmlns:p14="http://schemas.microsoft.com/office/powerpoint/2010/main" val="2380734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t>Cronbach’s</a:t>
            </a:r>
            <a:r>
              <a:rPr lang="es-ES" dirty="0"/>
              <a:t> </a:t>
            </a:r>
            <a:r>
              <a:rPr lang="es-ES" dirty="0" err="1"/>
              <a:t>alpha</a:t>
            </a:r>
            <a:endParaRPr lang="es-EC" dirty="0"/>
          </a:p>
        </p:txBody>
      </p:sp>
      <p:sp>
        <p:nvSpPr>
          <p:cNvPr id="4" name="Marcador de número de diapositiva 3"/>
          <p:cNvSpPr>
            <a:spLocks noGrp="1"/>
          </p:cNvSpPr>
          <p:nvPr>
            <p:ph type="sldNum" sz="quarter" idx="5"/>
          </p:nvPr>
        </p:nvSpPr>
        <p:spPr/>
        <p:txBody>
          <a:bodyPr/>
          <a:lstStyle/>
          <a:p>
            <a:fld id="{6D22C73D-9F70-4861-A76F-16CDC69BF38A}" type="slidenum">
              <a:rPr lang="en-US" smtClean="0"/>
              <a:t>14</a:t>
            </a:fld>
            <a:endParaRPr lang="en-US"/>
          </a:p>
        </p:txBody>
      </p:sp>
    </p:spTree>
    <p:extLst>
      <p:ext uri="{BB962C8B-B14F-4D97-AF65-F5344CB8AC3E}">
        <p14:creationId xmlns:p14="http://schemas.microsoft.com/office/powerpoint/2010/main" val="4038828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EA6F3-2CF2-C254-77DF-53A5C5327C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C8AD53-B4ED-FE28-3D01-EEC4C85C85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08F4A2-DDF0-C924-14B5-893C89959F3E}"/>
              </a:ext>
            </a:extLst>
          </p:cNvPr>
          <p:cNvSpPr>
            <a:spLocks noGrp="1"/>
          </p:cNvSpPr>
          <p:nvPr>
            <p:ph type="dt" sz="half" idx="10"/>
          </p:nvPr>
        </p:nvSpPr>
        <p:spPr/>
        <p:txBody>
          <a:bodyPr/>
          <a:lstStyle/>
          <a:p>
            <a:fld id="{3872F78A-D721-45E5-AD1C-38A22A6A02E4}" type="datetimeFigureOut">
              <a:rPr lang="en-US" smtClean="0"/>
              <a:t>10/27/2025</a:t>
            </a:fld>
            <a:endParaRPr lang="en-US"/>
          </a:p>
        </p:txBody>
      </p:sp>
      <p:sp>
        <p:nvSpPr>
          <p:cNvPr id="5" name="Footer Placeholder 4">
            <a:extLst>
              <a:ext uri="{FF2B5EF4-FFF2-40B4-BE49-F238E27FC236}">
                <a16:creationId xmlns:a16="http://schemas.microsoft.com/office/drawing/2014/main" id="{2177BBFD-75CF-2A38-3E75-463FBE3A28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8C7C2D-6BCE-AF30-B33D-CD474E38AF41}"/>
              </a:ext>
            </a:extLst>
          </p:cNvPr>
          <p:cNvSpPr>
            <a:spLocks noGrp="1"/>
          </p:cNvSpPr>
          <p:nvPr>
            <p:ph type="sldNum" sz="quarter" idx="12"/>
          </p:nvPr>
        </p:nvSpPr>
        <p:spPr/>
        <p:txBody>
          <a:bodyPr/>
          <a:lstStyle/>
          <a:p>
            <a:fld id="{8EC16654-7F1B-43FC-BB79-CB0FDEB3EE46}" type="slidenum">
              <a:rPr lang="en-US" smtClean="0"/>
              <a:t>‹#›</a:t>
            </a:fld>
            <a:endParaRPr lang="en-US"/>
          </a:p>
        </p:txBody>
      </p:sp>
    </p:spTree>
    <p:extLst>
      <p:ext uri="{BB962C8B-B14F-4D97-AF65-F5344CB8AC3E}">
        <p14:creationId xmlns:p14="http://schemas.microsoft.com/office/powerpoint/2010/main" val="1678736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9C27F-AE1F-6C75-3AB8-DD6D75C35F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6ECEEA-07CA-0DB2-DA1E-F3E6EF3294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E9D04D-5BF5-B480-BD10-E0FE549376E1}"/>
              </a:ext>
            </a:extLst>
          </p:cNvPr>
          <p:cNvSpPr>
            <a:spLocks noGrp="1"/>
          </p:cNvSpPr>
          <p:nvPr>
            <p:ph type="dt" sz="half" idx="10"/>
          </p:nvPr>
        </p:nvSpPr>
        <p:spPr/>
        <p:txBody>
          <a:bodyPr/>
          <a:lstStyle/>
          <a:p>
            <a:fld id="{3872F78A-D721-45E5-AD1C-38A22A6A02E4}" type="datetimeFigureOut">
              <a:rPr lang="en-US" smtClean="0"/>
              <a:t>10/27/2025</a:t>
            </a:fld>
            <a:endParaRPr lang="en-US"/>
          </a:p>
        </p:txBody>
      </p:sp>
      <p:sp>
        <p:nvSpPr>
          <p:cNvPr id="5" name="Footer Placeholder 4">
            <a:extLst>
              <a:ext uri="{FF2B5EF4-FFF2-40B4-BE49-F238E27FC236}">
                <a16:creationId xmlns:a16="http://schemas.microsoft.com/office/drawing/2014/main" id="{8F7F6B2D-492F-CA7D-27D6-D35AA3AF50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2F51E0-5966-678C-5B25-BFC0BC9CA0AA}"/>
              </a:ext>
            </a:extLst>
          </p:cNvPr>
          <p:cNvSpPr>
            <a:spLocks noGrp="1"/>
          </p:cNvSpPr>
          <p:nvPr>
            <p:ph type="sldNum" sz="quarter" idx="12"/>
          </p:nvPr>
        </p:nvSpPr>
        <p:spPr/>
        <p:txBody>
          <a:bodyPr/>
          <a:lstStyle/>
          <a:p>
            <a:fld id="{8EC16654-7F1B-43FC-BB79-CB0FDEB3EE46}" type="slidenum">
              <a:rPr lang="en-US" smtClean="0"/>
              <a:t>‹#›</a:t>
            </a:fld>
            <a:endParaRPr lang="en-US"/>
          </a:p>
        </p:txBody>
      </p:sp>
    </p:spTree>
    <p:extLst>
      <p:ext uri="{BB962C8B-B14F-4D97-AF65-F5344CB8AC3E}">
        <p14:creationId xmlns:p14="http://schemas.microsoft.com/office/powerpoint/2010/main" val="951984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EBF8FB-61D9-1108-00E4-990C0967360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22F3C5-B60A-0078-5DD7-4E3497113C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EB9FD6-0DA7-38A6-F77B-37AD3902A327}"/>
              </a:ext>
            </a:extLst>
          </p:cNvPr>
          <p:cNvSpPr>
            <a:spLocks noGrp="1"/>
          </p:cNvSpPr>
          <p:nvPr>
            <p:ph type="dt" sz="half" idx="10"/>
          </p:nvPr>
        </p:nvSpPr>
        <p:spPr/>
        <p:txBody>
          <a:bodyPr/>
          <a:lstStyle/>
          <a:p>
            <a:fld id="{3872F78A-D721-45E5-AD1C-38A22A6A02E4}" type="datetimeFigureOut">
              <a:rPr lang="en-US" smtClean="0"/>
              <a:t>10/27/2025</a:t>
            </a:fld>
            <a:endParaRPr lang="en-US"/>
          </a:p>
        </p:txBody>
      </p:sp>
      <p:sp>
        <p:nvSpPr>
          <p:cNvPr id="5" name="Footer Placeholder 4">
            <a:extLst>
              <a:ext uri="{FF2B5EF4-FFF2-40B4-BE49-F238E27FC236}">
                <a16:creationId xmlns:a16="http://schemas.microsoft.com/office/drawing/2014/main" id="{F90E7A63-256E-03F3-6125-66BC84AEBB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5E9EF7-484F-A31A-6204-2B7C545F0CA9}"/>
              </a:ext>
            </a:extLst>
          </p:cNvPr>
          <p:cNvSpPr>
            <a:spLocks noGrp="1"/>
          </p:cNvSpPr>
          <p:nvPr>
            <p:ph type="sldNum" sz="quarter" idx="12"/>
          </p:nvPr>
        </p:nvSpPr>
        <p:spPr/>
        <p:txBody>
          <a:bodyPr/>
          <a:lstStyle/>
          <a:p>
            <a:fld id="{8EC16654-7F1B-43FC-BB79-CB0FDEB3EE46}" type="slidenum">
              <a:rPr lang="en-US" smtClean="0"/>
              <a:t>‹#›</a:t>
            </a:fld>
            <a:endParaRPr lang="en-US"/>
          </a:p>
        </p:txBody>
      </p:sp>
    </p:spTree>
    <p:extLst>
      <p:ext uri="{BB962C8B-B14F-4D97-AF65-F5344CB8AC3E}">
        <p14:creationId xmlns:p14="http://schemas.microsoft.com/office/powerpoint/2010/main" val="646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E8EED8D-3AF2-45F8-B576-AA342C6A7283}" type="datetimeFigureOut">
              <a:rPr lang="en-US" smtClean="0"/>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4F07E5-3358-4996-8B67-A722F284A185}" type="slidenum">
              <a:rPr lang="en-US" smtClean="0"/>
              <a:t>‹#›</a:t>
            </a:fld>
            <a:endParaRPr lang="en-US"/>
          </a:p>
        </p:txBody>
      </p:sp>
    </p:spTree>
    <p:extLst>
      <p:ext uri="{BB962C8B-B14F-4D97-AF65-F5344CB8AC3E}">
        <p14:creationId xmlns:p14="http://schemas.microsoft.com/office/powerpoint/2010/main" val="2838081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8EED8D-3AF2-45F8-B576-AA342C6A7283}" type="datetimeFigureOut">
              <a:rPr lang="en-US" smtClean="0"/>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4F07E5-3358-4996-8B67-A722F284A185}" type="slidenum">
              <a:rPr lang="en-US" smtClean="0"/>
              <a:t>‹#›</a:t>
            </a:fld>
            <a:endParaRPr lang="en-US"/>
          </a:p>
        </p:txBody>
      </p:sp>
    </p:spTree>
    <p:extLst>
      <p:ext uri="{BB962C8B-B14F-4D97-AF65-F5344CB8AC3E}">
        <p14:creationId xmlns:p14="http://schemas.microsoft.com/office/powerpoint/2010/main" val="258286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E8EED8D-3AF2-45F8-B576-AA342C6A7283}" type="datetimeFigureOut">
              <a:rPr lang="en-US" smtClean="0"/>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4F07E5-3358-4996-8B67-A722F284A185}" type="slidenum">
              <a:rPr lang="en-US" smtClean="0"/>
              <a:t>‹#›</a:t>
            </a:fld>
            <a:endParaRPr lang="en-US"/>
          </a:p>
        </p:txBody>
      </p:sp>
    </p:spTree>
    <p:extLst>
      <p:ext uri="{BB962C8B-B14F-4D97-AF65-F5344CB8AC3E}">
        <p14:creationId xmlns:p14="http://schemas.microsoft.com/office/powerpoint/2010/main" val="23967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E8EED8D-3AF2-45F8-B576-AA342C6A7283}" type="datetimeFigureOut">
              <a:rPr lang="en-US" smtClean="0"/>
              <a:t>10/27/2025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4F07E5-3358-4996-8B67-A722F284A185}" type="slidenum">
              <a:rPr lang="en-US" smtClean="0"/>
              <a:t>‹#›</a:t>
            </a:fld>
            <a:endParaRPr lang="en-US"/>
          </a:p>
        </p:txBody>
      </p:sp>
    </p:spTree>
    <p:extLst>
      <p:ext uri="{BB962C8B-B14F-4D97-AF65-F5344CB8AC3E}">
        <p14:creationId xmlns:p14="http://schemas.microsoft.com/office/powerpoint/2010/main" val="141759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E8EED8D-3AF2-45F8-B576-AA342C6A7283}" type="datetimeFigureOut">
              <a:rPr lang="en-US" smtClean="0"/>
              <a:t>10/27/2025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4F07E5-3358-4996-8B67-A722F284A185}" type="slidenum">
              <a:rPr lang="en-US" smtClean="0"/>
              <a:t>‹#›</a:t>
            </a:fld>
            <a:endParaRPr lang="en-US"/>
          </a:p>
        </p:txBody>
      </p:sp>
    </p:spTree>
    <p:extLst>
      <p:ext uri="{BB962C8B-B14F-4D97-AF65-F5344CB8AC3E}">
        <p14:creationId xmlns:p14="http://schemas.microsoft.com/office/powerpoint/2010/main" val="405736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E8EED8D-3AF2-45F8-B576-AA342C6A7283}" type="datetimeFigureOut">
              <a:rPr lang="en-US" smtClean="0"/>
              <a:t>10/27/2025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4F07E5-3358-4996-8B67-A722F284A185}" type="slidenum">
              <a:rPr lang="en-US" smtClean="0"/>
              <a:t>‹#›</a:t>
            </a:fld>
            <a:endParaRPr lang="en-US"/>
          </a:p>
        </p:txBody>
      </p:sp>
    </p:spTree>
    <p:extLst>
      <p:ext uri="{BB962C8B-B14F-4D97-AF65-F5344CB8AC3E}">
        <p14:creationId xmlns:p14="http://schemas.microsoft.com/office/powerpoint/2010/main" val="3923191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8EED8D-3AF2-45F8-B576-AA342C6A7283}" type="datetimeFigureOut">
              <a:rPr lang="en-US" smtClean="0"/>
              <a:t>10/27/2025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4F07E5-3358-4996-8B67-A722F284A185}" type="slidenum">
              <a:rPr lang="en-US" smtClean="0"/>
              <a:t>‹#›</a:t>
            </a:fld>
            <a:endParaRPr lang="en-US"/>
          </a:p>
        </p:txBody>
      </p:sp>
    </p:spTree>
    <p:extLst>
      <p:ext uri="{BB962C8B-B14F-4D97-AF65-F5344CB8AC3E}">
        <p14:creationId xmlns:p14="http://schemas.microsoft.com/office/powerpoint/2010/main" val="3294860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E8EED8D-3AF2-45F8-B576-AA342C6A7283}" type="datetimeFigureOut">
              <a:rPr lang="en-US" smtClean="0"/>
              <a:t>10/27/2025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4F07E5-3358-4996-8B67-A722F284A185}" type="slidenum">
              <a:rPr lang="en-US" smtClean="0"/>
              <a:t>‹#›</a:t>
            </a:fld>
            <a:endParaRPr lang="en-US"/>
          </a:p>
        </p:txBody>
      </p:sp>
    </p:spTree>
    <p:extLst>
      <p:ext uri="{BB962C8B-B14F-4D97-AF65-F5344CB8AC3E}">
        <p14:creationId xmlns:p14="http://schemas.microsoft.com/office/powerpoint/2010/main" val="4280838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1E61E-D8CA-08F5-E7F1-74599F5B52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BDF178-70F1-CF54-7419-EB25C0A392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8C8D2A-BAE3-D673-4555-DB55D2A4BE24}"/>
              </a:ext>
            </a:extLst>
          </p:cNvPr>
          <p:cNvSpPr>
            <a:spLocks noGrp="1"/>
          </p:cNvSpPr>
          <p:nvPr>
            <p:ph type="dt" sz="half" idx="10"/>
          </p:nvPr>
        </p:nvSpPr>
        <p:spPr/>
        <p:txBody>
          <a:bodyPr/>
          <a:lstStyle/>
          <a:p>
            <a:fld id="{3872F78A-D721-45E5-AD1C-38A22A6A02E4}" type="datetimeFigureOut">
              <a:rPr lang="en-US" smtClean="0"/>
              <a:t>10/27/2025</a:t>
            </a:fld>
            <a:endParaRPr lang="en-US"/>
          </a:p>
        </p:txBody>
      </p:sp>
      <p:sp>
        <p:nvSpPr>
          <p:cNvPr id="5" name="Footer Placeholder 4">
            <a:extLst>
              <a:ext uri="{FF2B5EF4-FFF2-40B4-BE49-F238E27FC236}">
                <a16:creationId xmlns:a16="http://schemas.microsoft.com/office/drawing/2014/main" id="{66BCB3DB-B7E3-A411-6A15-E848F595B5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F6558-2B5F-A2ED-0C81-CF947DE6B0EC}"/>
              </a:ext>
            </a:extLst>
          </p:cNvPr>
          <p:cNvSpPr>
            <a:spLocks noGrp="1"/>
          </p:cNvSpPr>
          <p:nvPr>
            <p:ph type="sldNum" sz="quarter" idx="12"/>
          </p:nvPr>
        </p:nvSpPr>
        <p:spPr/>
        <p:txBody>
          <a:bodyPr/>
          <a:lstStyle/>
          <a:p>
            <a:fld id="{8EC16654-7F1B-43FC-BB79-CB0FDEB3EE46}" type="slidenum">
              <a:rPr lang="en-US" smtClean="0"/>
              <a:t>‹#›</a:t>
            </a:fld>
            <a:endParaRPr lang="en-US"/>
          </a:p>
        </p:txBody>
      </p:sp>
    </p:spTree>
    <p:extLst>
      <p:ext uri="{BB962C8B-B14F-4D97-AF65-F5344CB8AC3E}">
        <p14:creationId xmlns:p14="http://schemas.microsoft.com/office/powerpoint/2010/main" val="722160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E8EED8D-3AF2-45F8-B576-AA342C6A7283}" type="datetimeFigureOut">
              <a:rPr lang="en-US" smtClean="0"/>
              <a:t>10/27/2025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4F07E5-3358-4996-8B67-A722F284A185}" type="slidenum">
              <a:rPr lang="en-US" smtClean="0"/>
              <a:t>‹#›</a:t>
            </a:fld>
            <a:endParaRPr lang="en-US"/>
          </a:p>
        </p:txBody>
      </p:sp>
    </p:spTree>
    <p:extLst>
      <p:ext uri="{BB962C8B-B14F-4D97-AF65-F5344CB8AC3E}">
        <p14:creationId xmlns:p14="http://schemas.microsoft.com/office/powerpoint/2010/main" val="390603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8EED8D-3AF2-45F8-B576-AA342C6A7283}" type="datetimeFigureOut">
              <a:rPr lang="en-US" smtClean="0"/>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4F07E5-3358-4996-8B67-A722F284A185}" type="slidenum">
              <a:rPr lang="en-US" smtClean="0"/>
              <a:t>‹#›</a:t>
            </a:fld>
            <a:endParaRPr lang="en-US"/>
          </a:p>
        </p:txBody>
      </p:sp>
    </p:spTree>
    <p:extLst>
      <p:ext uri="{BB962C8B-B14F-4D97-AF65-F5344CB8AC3E}">
        <p14:creationId xmlns:p14="http://schemas.microsoft.com/office/powerpoint/2010/main" val="194277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8EED8D-3AF2-45F8-B576-AA342C6A7283}" type="datetimeFigureOut">
              <a:rPr lang="en-US" smtClean="0"/>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4F07E5-3358-4996-8B67-A722F284A185}" type="slidenum">
              <a:rPr lang="en-US" smtClean="0"/>
              <a:t>‹#›</a:t>
            </a:fld>
            <a:endParaRPr lang="en-US"/>
          </a:p>
        </p:txBody>
      </p:sp>
    </p:spTree>
    <p:extLst>
      <p:ext uri="{BB962C8B-B14F-4D97-AF65-F5344CB8AC3E}">
        <p14:creationId xmlns:p14="http://schemas.microsoft.com/office/powerpoint/2010/main" val="261828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59B6A6-B1BC-4B8A-BD6A-312543A88AF9}" type="datetimeFigureOut">
              <a:rPr lang="en-US" smtClean="0"/>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B527D0-D422-4971-9513-C2C8C3665EE1}" type="slidenum">
              <a:rPr lang="en-US" smtClean="0"/>
              <a:t>‹#›</a:t>
            </a:fld>
            <a:endParaRPr lang="en-US"/>
          </a:p>
        </p:txBody>
      </p:sp>
    </p:spTree>
    <p:extLst>
      <p:ext uri="{BB962C8B-B14F-4D97-AF65-F5344CB8AC3E}">
        <p14:creationId xmlns:p14="http://schemas.microsoft.com/office/powerpoint/2010/main" val="3877147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47869"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659B6A6-B1BC-4B8A-BD6A-312543A88AF9}" type="datetimeFigureOut">
              <a:rPr lang="en-US" smtClean="0"/>
              <a:t>10/27/2025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B527D0-D422-4971-9513-C2C8C3665EE1}" type="slidenum">
              <a:rPr lang="en-US" smtClean="0"/>
              <a:t>‹#›</a:t>
            </a:fld>
            <a:endParaRPr lang="en-US"/>
          </a:p>
        </p:txBody>
      </p:sp>
    </p:spTree>
    <p:extLst>
      <p:ext uri="{BB962C8B-B14F-4D97-AF65-F5344CB8AC3E}">
        <p14:creationId xmlns:p14="http://schemas.microsoft.com/office/powerpoint/2010/main" val="592522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17514"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17514"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659B6A6-B1BC-4B8A-BD6A-312543A88AF9}" type="datetimeFigureOut">
              <a:rPr lang="en-US" smtClean="0"/>
              <a:t>10/27/2025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B527D0-D422-4971-9513-C2C8C3665EE1}" type="slidenum">
              <a:rPr lang="en-US" smtClean="0"/>
              <a:t>‹#›</a:t>
            </a:fld>
            <a:endParaRPr lang="en-US"/>
          </a:p>
        </p:txBody>
      </p:sp>
      <p:sp>
        <p:nvSpPr>
          <p:cNvPr id="10" name="Title 1"/>
          <p:cNvSpPr>
            <a:spLocks noGrp="1"/>
          </p:cNvSpPr>
          <p:nvPr>
            <p:ph type="title"/>
          </p:nvPr>
        </p:nvSpPr>
        <p:spPr>
          <a:xfrm>
            <a:off x="371669" y="365125"/>
            <a:ext cx="10515600" cy="707895"/>
          </a:xfrm>
        </p:spPr>
        <p:txBody>
          <a:bodyPr/>
          <a:lstStyle/>
          <a:p>
            <a:r>
              <a:rPr lang="en-US"/>
              <a:t>Click to edit Master title style</a:t>
            </a:r>
          </a:p>
        </p:txBody>
      </p:sp>
    </p:spTree>
    <p:extLst>
      <p:ext uri="{BB962C8B-B14F-4D97-AF65-F5344CB8AC3E}">
        <p14:creationId xmlns:p14="http://schemas.microsoft.com/office/powerpoint/2010/main" val="1524090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659B6A6-B1BC-4B8A-BD6A-312543A88AF9}" type="datetimeFigureOut">
              <a:rPr lang="en-US" smtClean="0"/>
              <a:t>10/27/2025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B527D0-D422-4971-9513-C2C8C3665EE1}" type="slidenum">
              <a:rPr lang="en-US" smtClean="0"/>
              <a:t>‹#›</a:t>
            </a:fld>
            <a:endParaRPr lang="en-US"/>
          </a:p>
        </p:txBody>
      </p:sp>
    </p:spTree>
    <p:extLst>
      <p:ext uri="{BB962C8B-B14F-4D97-AF65-F5344CB8AC3E}">
        <p14:creationId xmlns:p14="http://schemas.microsoft.com/office/powerpoint/2010/main" val="3072469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59B6A6-B1BC-4B8A-BD6A-312543A88AF9}" type="datetimeFigureOut">
              <a:rPr lang="en-US" smtClean="0"/>
              <a:t>10/27/2025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B527D0-D422-4971-9513-C2C8C3665EE1}" type="slidenum">
              <a:rPr lang="en-US" smtClean="0"/>
              <a:t>‹#›</a:t>
            </a:fld>
            <a:endParaRPr lang="en-US"/>
          </a:p>
        </p:txBody>
      </p:sp>
    </p:spTree>
    <p:extLst>
      <p:ext uri="{BB962C8B-B14F-4D97-AF65-F5344CB8AC3E}">
        <p14:creationId xmlns:p14="http://schemas.microsoft.com/office/powerpoint/2010/main" val="25314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81196" y="3332261"/>
            <a:ext cx="3677816" cy="847854"/>
          </a:xfrm>
          <a:prstGeom prst="rect">
            <a:avLst/>
          </a:prstGeom>
          <a:solidFill>
            <a:schemeClr val="bg1">
              <a:lumMod val="95000"/>
            </a:schemeClr>
          </a:solidFill>
        </p:spPr>
        <p:txBody>
          <a:bodyPr anchor="ctr" anchorCtr="0"/>
          <a:lstStyle>
            <a:lvl1pPr algn="ctr">
              <a:defRPr sz="2800" b="1">
                <a:solidFill>
                  <a:srgbClr val="0070C0"/>
                </a:solidFill>
                <a:latin typeface="Georgia" panose="02040502050405020303" pitchFamily="18" charset="0"/>
              </a:defRPr>
            </a:lvl1pPr>
          </a:lstStyle>
          <a:p>
            <a:r>
              <a:rPr lang="en-US" dirty="0"/>
              <a:t>Thank you</a:t>
            </a:r>
          </a:p>
        </p:txBody>
      </p:sp>
    </p:spTree>
    <p:extLst>
      <p:ext uri="{BB962C8B-B14F-4D97-AF65-F5344CB8AC3E}">
        <p14:creationId xmlns:p14="http://schemas.microsoft.com/office/powerpoint/2010/main" val="977896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6B224-B9EC-303C-C979-B1AA9FF239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6DAE18-7274-D6EE-C184-ED7FF64A4C5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2C2975-D2E0-F693-0623-E1CEC177CB16}"/>
              </a:ext>
            </a:extLst>
          </p:cNvPr>
          <p:cNvSpPr>
            <a:spLocks noGrp="1"/>
          </p:cNvSpPr>
          <p:nvPr>
            <p:ph type="dt" sz="half" idx="10"/>
          </p:nvPr>
        </p:nvSpPr>
        <p:spPr/>
        <p:txBody>
          <a:bodyPr/>
          <a:lstStyle/>
          <a:p>
            <a:fld id="{3872F78A-D721-45E5-AD1C-38A22A6A02E4}" type="datetimeFigureOut">
              <a:rPr lang="en-US" smtClean="0"/>
              <a:t>10/27/2025</a:t>
            </a:fld>
            <a:endParaRPr lang="en-US"/>
          </a:p>
        </p:txBody>
      </p:sp>
      <p:sp>
        <p:nvSpPr>
          <p:cNvPr id="5" name="Footer Placeholder 4">
            <a:extLst>
              <a:ext uri="{FF2B5EF4-FFF2-40B4-BE49-F238E27FC236}">
                <a16:creationId xmlns:a16="http://schemas.microsoft.com/office/drawing/2014/main" id="{C718502C-FA37-7969-E294-5367D683CD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9BDF53-96DC-59F1-1437-3D2190878898}"/>
              </a:ext>
            </a:extLst>
          </p:cNvPr>
          <p:cNvSpPr>
            <a:spLocks noGrp="1"/>
          </p:cNvSpPr>
          <p:nvPr>
            <p:ph type="sldNum" sz="quarter" idx="12"/>
          </p:nvPr>
        </p:nvSpPr>
        <p:spPr/>
        <p:txBody>
          <a:bodyPr/>
          <a:lstStyle/>
          <a:p>
            <a:fld id="{8EC16654-7F1B-43FC-BB79-CB0FDEB3EE46}" type="slidenum">
              <a:rPr lang="en-US" smtClean="0"/>
              <a:t>‹#›</a:t>
            </a:fld>
            <a:endParaRPr lang="en-US"/>
          </a:p>
        </p:txBody>
      </p:sp>
    </p:spTree>
    <p:extLst>
      <p:ext uri="{BB962C8B-B14F-4D97-AF65-F5344CB8AC3E}">
        <p14:creationId xmlns:p14="http://schemas.microsoft.com/office/powerpoint/2010/main" val="487587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516E7-569C-E2EF-83D2-EAB5A5BCA4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B3D129-9CCA-562C-4D6E-259DE943E1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E7610D-5C61-C70A-2A05-0A2742B25D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3B6A12-DC2B-A932-44D2-EB33D5CA20A5}"/>
              </a:ext>
            </a:extLst>
          </p:cNvPr>
          <p:cNvSpPr>
            <a:spLocks noGrp="1"/>
          </p:cNvSpPr>
          <p:nvPr>
            <p:ph type="dt" sz="half" idx="10"/>
          </p:nvPr>
        </p:nvSpPr>
        <p:spPr/>
        <p:txBody>
          <a:bodyPr/>
          <a:lstStyle/>
          <a:p>
            <a:fld id="{3872F78A-D721-45E5-AD1C-38A22A6A02E4}" type="datetimeFigureOut">
              <a:rPr lang="en-US" smtClean="0"/>
              <a:t>10/27/2025</a:t>
            </a:fld>
            <a:endParaRPr lang="en-US"/>
          </a:p>
        </p:txBody>
      </p:sp>
      <p:sp>
        <p:nvSpPr>
          <p:cNvPr id="6" name="Footer Placeholder 5">
            <a:extLst>
              <a:ext uri="{FF2B5EF4-FFF2-40B4-BE49-F238E27FC236}">
                <a16:creationId xmlns:a16="http://schemas.microsoft.com/office/drawing/2014/main" id="{302A4E20-4416-6570-3CFF-D1DB4B7B69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DDB4B9-5BA3-E806-EA18-339E658385E5}"/>
              </a:ext>
            </a:extLst>
          </p:cNvPr>
          <p:cNvSpPr>
            <a:spLocks noGrp="1"/>
          </p:cNvSpPr>
          <p:nvPr>
            <p:ph type="sldNum" sz="quarter" idx="12"/>
          </p:nvPr>
        </p:nvSpPr>
        <p:spPr/>
        <p:txBody>
          <a:bodyPr/>
          <a:lstStyle/>
          <a:p>
            <a:fld id="{8EC16654-7F1B-43FC-BB79-CB0FDEB3EE46}" type="slidenum">
              <a:rPr lang="en-US" smtClean="0"/>
              <a:t>‹#›</a:t>
            </a:fld>
            <a:endParaRPr lang="en-US"/>
          </a:p>
        </p:txBody>
      </p:sp>
    </p:spTree>
    <p:extLst>
      <p:ext uri="{BB962C8B-B14F-4D97-AF65-F5344CB8AC3E}">
        <p14:creationId xmlns:p14="http://schemas.microsoft.com/office/powerpoint/2010/main" val="3239755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C3F1C-7BA2-0515-83C6-42522460EDD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842AB7-092C-7AD8-807D-F7B601F11B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5AF595-60F5-BD8D-DDF5-8FF072C05E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3193CA-FADF-1112-CB61-5B21BDA547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AE9A23-89EC-210E-E7DC-78A8C086C46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60BC2B-16C4-457A-CCB5-B9E238E7AA0F}"/>
              </a:ext>
            </a:extLst>
          </p:cNvPr>
          <p:cNvSpPr>
            <a:spLocks noGrp="1"/>
          </p:cNvSpPr>
          <p:nvPr>
            <p:ph type="dt" sz="half" idx="10"/>
          </p:nvPr>
        </p:nvSpPr>
        <p:spPr/>
        <p:txBody>
          <a:bodyPr/>
          <a:lstStyle/>
          <a:p>
            <a:fld id="{3872F78A-D721-45E5-AD1C-38A22A6A02E4}" type="datetimeFigureOut">
              <a:rPr lang="en-US" smtClean="0"/>
              <a:t>10/27/2025</a:t>
            </a:fld>
            <a:endParaRPr lang="en-US"/>
          </a:p>
        </p:txBody>
      </p:sp>
      <p:sp>
        <p:nvSpPr>
          <p:cNvPr id="8" name="Footer Placeholder 7">
            <a:extLst>
              <a:ext uri="{FF2B5EF4-FFF2-40B4-BE49-F238E27FC236}">
                <a16:creationId xmlns:a16="http://schemas.microsoft.com/office/drawing/2014/main" id="{4A3ABA27-3294-951C-6A72-8E19319548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C4F3D8-441E-185E-B234-83F935723150}"/>
              </a:ext>
            </a:extLst>
          </p:cNvPr>
          <p:cNvSpPr>
            <a:spLocks noGrp="1"/>
          </p:cNvSpPr>
          <p:nvPr>
            <p:ph type="sldNum" sz="quarter" idx="12"/>
          </p:nvPr>
        </p:nvSpPr>
        <p:spPr/>
        <p:txBody>
          <a:bodyPr/>
          <a:lstStyle/>
          <a:p>
            <a:fld id="{8EC16654-7F1B-43FC-BB79-CB0FDEB3EE46}" type="slidenum">
              <a:rPr lang="en-US" smtClean="0"/>
              <a:t>‹#›</a:t>
            </a:fld>
            <a:endParaRPr lang="en-US"/>
          </a:p>
        </p:txBody>
      </p:sp>
    </p:spTree>
    <p:extLst>
      <p:ext uri="{BB962C8B-B14F-4D97-AF65-F5344CB8AC3E}">
        <p14:creationId xmlns:p14="http://schemas.microsoft.com/office/powerpoint/2010/main" val="3061675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ECA6A-A6AC-ABD5-C3E7-3EE71B6E83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A00E62-0412-E097-E221-84B4A77EA061}"/>
              </a:ext>
            </a:extLst>
          </p:cNvPr>
          <p:cNvSpPr>
            <a:spLocks noGrp="1"/>
          </p:cNvSpPr>
          <p:nvPr>
            <p:ph type="dt" sz="half" idx="10"/>
          </p:nvPr>
        </p:nvSpPr>
        <p:spPr/>
        <p:txBody>
          <a:bodyPr/>
          <a:lstStyle/>
          <a:p>
            <a:fld id="{3872F78A-D721-45E5-AD1C-38A22A6A02E4}" type="datetimeFigureOut">
              <a:rPr lang="en-US" smtClean="0"/>
              <a:t>10/27/2025</a:t>
            </a:fld>
            <a:endParaRPr lang="en-US"/>
          </a:p>
        </p:txBody>
      </p:sp>
      <p:sp>
        <p:nvSpPr>
          <p:cNvPr id="4" name="Footer Placeholder 3">
            <a:extLst>
              <a:ext uri="{FF2B5EF4-FFF2-40B4-BE49-F238E27FC236}">
                <a16:creationId xmlns:a16="http://schemas.microsoft.com/office/drawing/2014/main" id="{6CB15A9E-077D-1729-6FBF-E34884F896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90D0DCF-B857-2909-9655-8199C09EEFD4}"/>
              </a:ext>
            </a:extLst>
          </p:cNvPr>
          <p:cNvSpPr>
            <a:spLocks noGrp="1"/>
          </p:cNvSpPr>
          <p:nvPr>
            <p:ph type="sldNum" sz="quarter" idx="12"/>
          </p:nvPr>
        </p:nvSpPr>
        <p:spPr/>
        <p:txBody>
          <a:bodyPr/>
          <a:lstStyle/>
          <a:p>
            <a:fld id="{8EC16654-7F1B-43FC-BB79-CB0FDEB3EE46}" type="slidenum">
              <a:rPr lang="en-US" smtClean="0"/>
              <a:t>‹#›</a:t>
            </a:fld>
            <a:endParaRPr lang="en-US"/>
          </a:p>
        </p:txBody>
      </p:sp>
    </p:spTree>
    <p:extLst>
      <p:ext uri="{BB962C8B-B14F-4D97-AF65-F5344CB8AC3E}">
        <p14:creationId xmlns:p14="http://schemas.microsoft.com/office/powerpoint/2010/main" val="3495445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BC6C57-8404-75D6-2EB9-D1D5D0064C9F}"/>
              </a:ext>
            </a:extLst>
          </p:cNvPr>
          <p:cNvSpPr>
            <a:spLocks noGrp="1"/>
          </p:cNvSpPr>
          <p:nvPr>
            <p:ph type="dt" sz="half" idx="10"/>
          </p:nvPr>
        </p:nvSpPr>
        <p:spPr/>
        <p:txBody>
          <a:bodyPr/>
          <a:lstStyle/>
          <a:p>
            <a:fld id="{3872F78A-D721-45E5-AD1C-38A22A6A02E4}" type="datetimeFigureOut">
              <a:rPr lang="en-US" smtClean="0"/>
              <a:t>10/27/2025</a:t>
            </a:fld>
            <a:endParaRPr lang="en-US"/>
          </a:p>
        </p:txBody>
      </p:sp>
      <p:sp>
        <p:nvSpPr>
          <p:cNvPr id="3" name="Footer Placeholder 2">
            <a:extLst>
              <a:ext uri="{FF2B5EF4-FFF2-40B4-BE49-F238E27FC236}">
                <a16:creationId xmlns:a16="http://schemas.microsoft.com/office/drawing/2014/main" id="{E360F626-6ACF-B7D6-51EE-EBA9C90372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15D9D3-619F-099E-5BFC-4FF1F96693AF}"/>
              </a:ext>
            </a:extLst>
          </p:cNvPr>
          <p:cNvSpPr>
            <a:spLocks noGrp="1"/>
          </p:cNvSpPr>
          <p:nvPr>
            <p:ph type="sldNum" sz="quarter" idx="12"/>
          </p:nvPr>
        </p:nvSpPr>
        <p:spPr/>
        <p:txBody>
          <a:bodyPr/>
          <a:lstStyle/>
          <a:p>
            <a:fld id="{8EC16654-7F1B-43FC-BB79-CB0FDEB3EE46}" type="slidenum">
              <a:rPr lang="en-US" smtClean="0"/>
              <a:t>‹#›</a:t>
            </a:fld>
            <a:endParaRPr lang="en-US"/>
          </a:p>
        </p:txBody>
      </p:sp>
    </p:spTree>
    <p:extLst>
      <p:ext uri="{BB962C8B-B14F-4D97-AF65-F5344CB8AC3E}">
        <p14:creationId xmlns:p14="http://schemas.microsoft.com/office/powerpoint/2010/main" val="572148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DBF41-B98F-1E1F-5320-804C354D3E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C06526-F114-D3C2-63F9-4DE25C93D9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7AFA9F-E19F-AA41-F604-898587033F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AC2210-42C7-D697-0ED8-A110BAFD1D02}"/>
              </a:ext>
            </a:extLst>
          </p:cNvPr>
          <p:cNvSpPr>
            <a:spLocks noGrp="1"/>
          </p:cNvSpPr>
          <p:nvPr>
            <p:ph type="dt" sz="half" idx="10"/>
          </p:nvPr>
        </p:nvSpPr>
        <p:spPr/>
        <p:txBody>
          <a:bodyPr/>
          <a:lstStyle/>
          <a:p>
            <a:fld id="{3872F78A-D721-45E5-AD1C-38A22A6A02E4}" type="datetimeFigureOut">
              <a:rPr lang="en-US" smtClean="0"/>
              <a:t>10/27/2025</a:t>
            </a:fld>
            <a:endParaRPr lang="en-US"/>
          </a:p>
        </p:txBody>
      </p:sp>
      <p:sp>
        <p:nvSpPr>
          <p:cNvPr id="6" name="Footer Placeholder 5">
            <a:extLst>
              <a:ext uri="{FF2B5EF4-FFF2-40B4-BE49-F238E27FC236}">
                <a16:creationId xmlns:a16="http://schemas.microsoft.com/office/drawing/2014/main" id="{E3F562DD-ACBE-018E-C96A-F3A7581E38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3BEAB8-F584-2C1D-3BC1-1B43F86AE02C}"/>
              </a:ext>
            </a:extLst>
          </p:cNvPr>
          <p:cNvSpPr>
            <a:spLocks noGrp="1"/>
          </p:cNvSpPr>
          <p:nvPr>
            <p:ph type="sldNum" sz="quarter" idx="12"/>
          </p:nvPr>
        </p:nvSpPr>
        <p:spPr/>
        <p:txBody>
          <a:bodyPr/>
          <a:lstStyle/>
          <a:p>
            <a:fld id="{8EC16654-7F1B-43FC-BB79-CB0FDEB3EE46}" type="slidenum">
              <a:rPr lang="en-US" smtClean="0"/>
              <a:t>‹#›</a:t>
            </a:fld>
            <a:endParaRPr lang="en-US"/>
          </a:p>
        </p:txBody>
      </p:sp>
    </p:spTree>
    <p:extLst>
      <p:ext uri="{BB962C8B-B14F-4D97-AF65-F5344CB8AC3E}">
        <p14:creationId xmlns:p14="http://schemas.microsoft.com/office/powerpoint/2010/main" val="2467790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9C541-AD84-4661-0889-D3E0867A28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12F6D15-79F4-CB9A-2959-C317377D67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A6E143-3EEE-660E-6A3C-8F340FBDA8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53FF11-DD39-26CD-3D0B-E910D4211E19}"/>
              </a:ext>
            </a:extLst>
          </p:cNvPr>
          <p:cNvSpPr>
            <a:spLocks noGrp="1"/>
          </p:cNvSpPr>
          <p:nvPr>
            <p:ph type="dt" sz="half" idx="10"/>
          </p:nvPr>
        </p:nvSpPr>
        <p:spPr/>
        <p:txBody>
          <a:bodyPr/>
          <a:lstStyle/>
          <a:p>
            <a:fld id="{3872F78A-D721-45E5-AD1C-38A22A6A02E4}" type="datetimeFigureOut">
              <a:rPr lang="en-US" smtClean="0"/>
              <a:t>10/27/2025</a:t>
            </a:fld>
            <a:endParaRPr lang="en-US"/>
          </a:p>
        </p:txBody>
      </p:sp>
      <p:sp>
        <p:nvSpPr>
          <p:cNvPr id="6" name="Footer Placeholder 5">
            <a:extLst>
              <a:ext uri="{FF2B5EF4-FFF2-40B4-BE49-F238E27FC236}">
                <a16:creationId xmlns:a16="http://schemas.microsoft.com/office/drawing/2014/main" id="{5786163F-781E-5AF0-78E4-D36B97D12B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69F698-0F2D-EE77-C82B-1AD775AE3608}"/>
              </a:ext>
            </a:extLst>
          </p:cNvPr>
          <p:cNvSpPr>
            <a:spLocks noGrp="1"/>
          </p:cNvSpPr>
          <p:nvPr>
            <p:ph type="sldNum" sz="quarter" idx="12"/>
          </p:nvPr>
        </p:nvSpPr>
        <p:spPr/>
        <p:txBody>
          <a:bodyPr/>
          <a:lstStyle/>
          <a:p>
            <a:fld id="{8EC16654-7F1B-43FC-BB79-CB0FDEB3EE46}" type="slidenum">
              <a:rPr lang="en-US" smtClean="0"/>
              <a:t>‹#›</a:t>
            </a:fld>
            <a:endParaRPr lang="en-US"/>
          </a:p>
        </p:txBody>
      </p:sp>
    </p:spTree>
    <p:extLst>
      <p:ext uri="{BB962C8B-B14F-4D97-AF65-F5344CB8AC3E}">
        <p14:creationId xmlns:p14="http://schemas.microsoft.com/office/powerpoint/2010/main" val="3937261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080F3E-B5D7-F938-E955-21DE15FFFB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26CBF7-5FA3-B576-B750-4B7A175531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996608-D8D2-9D15-4186-90360852F3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872F78A-D721-45E5-AD1C-38A22A6A02E4}" type="datetimeFigureOut">
              <a:rPr lang="en-US" smtClean="0"/>
              <a:t>10/27/2025</a:t>
            </a:fld>
            <a:endParaRPr lang="en-US"/>
          </a:p>
        </p:txBody>
      </p:sp>
      <p:sp>
        <p:nvSpPr>
          <p:cNvPr id="5" name="Footer Placeholder 4">
            <a:extLst>
              <a:ext uri="{FF2B5EF4-FFF2-40B4-BE49-F238E27FC236}">
                <a16:creationId xmlns:a16="http://schemas.microsoft.com/office/drawing/2014/main" id="{F7E39A92-7ACB-E169-7945-14ECBF8C2C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889A85D-9D6F-D4F5-B8BB-BDA8925550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EC16654-7F1B-43FC-BB79-CB0FDEB3EE46}" type="slidenum">
              <a:rPr lang="en-US" smtClean="0"/>
              <a:t>‹#›</a:t>
            </a:fld>
            <a:endParaRPr lang="en-US"/>
          </a:p>
        </p:txBody>
      </p:sp>
    </p:spTree>
    <p:extLst>
      <p:ext uri="{BB962C8B-B14F-4D97-AF65-F5344CB8AC3E}">
        <p14:creationId xmlns:p14="http://schemas.microsoft.com/office/powerpoint/2010/main" val="1656112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8EED8D-3AF2-45F8-B576-AA342C6A7283}" type="datetimeFigureOut">
              <a:rPr lang="en-US" smtClean="0"/>
              <a:t>10/27/2025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4F07E5-3358-4996-8B67-A722F284A185}" type="slidenum">
              <a:rPr lang="en-US" smtClean="0"/>
              <a:t>‹#›</a:t>
            </a:fld>
            <a:endParaRPr lang="en-US"/>
          </a:p>
        </p:txBody>
      </p:sp>
    </p:spTree>
    <p:extLst>
      <p:ext uri="{BB962C8B-B14F-4D97-AF65-F5344CB8AC3E}">
        <p14:creationId xmlns:p14="http://schemas.microsoft.com/office/powerpoint/2010/main" val="22527106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1669" y="486423"/>
            <a:ext cx="10515600" cy="707895"/>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371669"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599440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59B6A6-B1BC-4B8A-BD6A-312543A88AF9}" type="datetimeFigureOut">
              <a:rPr lang="en-US" smtClean="0"/>
              <a:t>10/27/2025</a:t>
            </a:fld>
            <a:endParaRPr lang="en-US"/>
          </a:p>
        </p:txBody>
      </p:sp>
      <p:sp>
        <p:nvSpPr>
          <p:cNvPr id="5" name="Footer Placeholder 4"/>
          <p:cNvSpPr>
            <a:spLocks noGrp="1"/>
          </p:cNvSpPr>
          <p:nvPr>
            <p:ph type="ftr" sz="quarter" idx="3"/>
          </p:nvPr>
        </p:nvSpPr>
        <p:spPr>
          <a:xfrm>
            <a:off x="4038600" y="599440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7" name="Picture 6"/>
          <p:cNvPicPr>
            <a:picLocks noChangeAspect="1"/>
          </p:cNvPicPr>
          <p:nvPr userDrawn="1"/>
        </p:nvPicPr>
        <p:blipFill rotWithShape="1">
          <a:blip r:embed="rId8" cstate="print">
            <a:extLst>
              <a:ext uri="{28A0092B-C50C-407E-A947-70E740481C1C}">
                <a14:useLocalDpi xmlns:a14="http://schemas.microsoft.com/office/drawing/2010/main" val="0"/>
              </a:ext>
            </a:extLst>
          </a:blip>
          <a:srcRect l="2129" t="24802" r="7947"/>
          <a:stretch/>
        </p:blipFill>
        <p:spPr>
          <a:xfrm>
            <a:off x="0" y="6359525"/>
            <a:ext cx="12213771" cy="522514"/>
          </a:xfrm>
          <a:prstGeom prst="rect">
            <a:avLst/>
          </a:prstGeom>
        </p:spPr>
      </p:pic>
      <p:sp>
        <p:nvSpPr>
          <p:cNvPr id="6" name="Slide Number Placeholder 5"/>
          <p:cNvSpPr>
            <a:spLocks noGrp="1"/>
          </p:cNvSpPr>
          <p:nvPr>
            <p:ph type="sldNum" sz="quarter" idx="4"/>
          </p:nvPr>
        </p:nvSpPr>
        <p:spPr>
          <a:xfrm>
            <a:off x="8610600" y="599440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B527D0-D422-4971-9513-C2C8C3665EE1}" type="slidenum">
              <a:rPr lang="en-US" smtClean="0"/>
              <a:t>‹#›</a:t>
            </a:fld>
            <a:endParaRPr lang="en-US"/>
          </a:p>
        </p:txBody>
      </p:sp>
      <p:cxnSp>
        <p:nvCxnSpPr>
          <p:cNvPr id="8" name="Straight Connector 7"/>
          <p:cNvCxnSpPr/>
          <p:nvPr userDrawn="1"/>
        </p:nvCxnSpPr>
        <p:spPr>
          <a:xfrm>
            <a:off x="469641" y="1073020"/>
            <a:ext cx="8487747" cy="0"/>
          </a:xfrm>
          <a:prstGeom prst="line">
            <a:avLst/>
          </a:prstGeom>
          <a:ln w="22225">
            <a:gradFill flip="none" rotWithShape="1">
              <a:gsLst>
                <a:gs pos="0">
                  <a:schemeClr val="accent1">
                    <a:lumMod val="5000"/>
                    <a:lumOff val="95000"/>
                  </a:schemeClr>
                </a:gs>
                <a:gs pos="100000">
                  <a:schemeClr val="accent5">
                    <a:lumMod val="50000"/>
                    <a:alpha val="76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7762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b="1" kern="1200">
          <a:solidFill>
            <a:schemeClr val="accent5">
              <a:lumMod val="50000"/>
            </a:schemeClr>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3.xml"/><Relationship Id="rId5" Type="http://schemas.openxmlformats.org/officeDocument/2006/relationships/image" Target="../media/image4.sv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gif"/><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hyperlink" Target="https://x.com/itswpceo/status/1794941604727550269"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hyperlink" Target="https://www.cnn.com/2023/06/05/americas/haiti-flood-intl-lata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952B3B-4C60-378A-B78D-D848386BA497}"/>
              </a:ext>
            </a:extLst>
          </p:cNvPr>
          <p:cNvSpPr>
            <a:spLocks noGrp="1"/>
          </p:cNvSpPr>
          <p:nvPr>
            <p:ph type="ctrTitle"/>
          </p:nvPr>
        </p:nvSpPr>
        <p:spPr>
          <a:xfrm>
            <a:off x="1524000" y="1279125"/>
            <a:ext cx="9144000" cy="2387600"/>
          </a:xfrm>
        </p:spPr>
        <p:txBody>
          <a:bodyPr>
            <a:normAutofit/>
          </a:bodyPr>
          <a:lstStyle/>
          <a:p>
            <a:r>
              <a:rPr lang="en-US" sz="4400" dirty="0"/>
              <a:t>Climate change &amp; nutrition:  research at the nexus of food &amp; health systems</a:t>
            </a:r>
          </a:p>
        </p:txBody>
      </p:sp>
      <p:sp>
        <p:nvSpPr>
          <p:cNvPr id="5" name="Subtitle 4">
            <a:extLst>
              <a:ext uri="{FF2B5EF4-FFF2-40B4-BE49-F238E27FC236}">
                <a16:creationId xmlns:a16="http://schemas.microsoft.com/office/drawing/2014/main" id="{5527EA2B-5E8E-ADDF-1B83-3719F6436F3E}"/>
              </a:ext>
            </a:extLst>
          </p:cNvPr>
          <p:cNvSpPr>
            <a:spLocks noGrp="1"/>
          </p:cNvSpPr>
          <p:nvPr>
            <p:ph type="subTitle" idx="1"/>
          </p:nvPr>
        </p:nvSpPr>
        <p:spPr>
          <a:xfrm>
            <a:off x="1524000" y="3965628"/>
            <a:ext cx="9144000" cy="2035418"/>
          </a:xfrm>
        </p:spPr>
        <p:txBody>
          <a:bodyPr>
            <a:normAutofit/>
          </a:bodyPr>
          <a:lstStyle/>
          <a:p>
            <a:r>
              <a:rPr lang="en-US" dirty="0"/>
              <a:t>Lora Iannotti, PhD</a:t>
            </a:r>
          </a:p>
          <a:p>
            <a:r>
              <a:rPr lang="en-US" i="1" dirty="0"/>
              <a:t>Science for Health Systems Conference</a:t>
            </a:r>
          </a:p>
          <a:p>
            <a:r>
              <a:rPr lang="en-US"/>
              <a:t>October 30, 2025</a:t>
            </a:r>
            <a:endParaRPr lang="en-US" dirty="0"/>
          </a:p>
          <a:p>
            <a:endParaRPr lang="en-US" dirty="0"/>
          </a:p>
        </p:txBody>
      </p:sp>
      <p:pic>
        <p:nvPicPr>
          <p:cNvPr id="2" name="Graphic 5">
            <a:extLst>
              <a:ext uri="{FF2B5EF4-FFF2-40B4-BE49-F238E27FC236}">
                <a16:creationId xmlns:a16="http://schemas.microsoft.com/office/drawing/2014/main" id="{1A089546-A19B-6508-E9F4-5E6C78E28C0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19417" y="5547203"/>
            <a:ext cx="1851858" cy="752746"/>
          </a:xfrm>
          <a:prstGeom prst="rect">
            <a:avLst/>
          </a:prstGeom>
        </p:spPr>
      </p:pic>
    </p:spTree>
    <p:extLst>
      <p:ext uri="{BB962C8B-B14F-4D97-AF65-F5344CB8AC3E}">
        <p14:creationId xmlns:p14="http://schemas.microsoft.com/office/powerpoint/2010/main" val="3950102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6F1D1-5A79-43D7-3C46-F90947926815}"/>
              </a:ext>
            </a:extLst>
          </p:cNvPr>
          <p:cNvSpPr>
            <a:spLocks noGrp="1"/>
          </p:cNvSpPr>
          <p:nvPr>
            <p:ph type="title"/>
          </p:nvPr>
        </p:nvSpPr>
        <p:spPr>
          <a:xfrm>
            <a:off x="298704" y="100583"/>
            <a:ext cx="10515600" cy="1325563"/>
          </a:xfrm>
        </p:spPr>
        <p:txBody>
          <a:bodyPr>
            <a:normAutofit/>
          </a:bodyPr>
          <a:lstStyle/>
          <a:p>
            <a:r>
              <a:rPr lang="en-US" sz="3600" dirty="0"/>
              <a:t>Baseline findings</a:t>
            </a:r>
          </a:p>
        </p:txBody>
      </p:sp>
      <p:sp>
        <p:nvSpPr>
          <p:cNvPr id="3" name="Content Placeholder 2">
            <a:extLst>
              <a:ext uri="{FF2B5EF4-FFF2-40B4-BE49-F238E27FC236}">
                <a16:creationId xmlns:a16="http://schemas.microsoft.com/office/drawing/2014/main" id="{75A18CB9-0667-E2A3-F126-07316C05B53D}"/>
              </a:ext>
            </a:extLst>
          </p:cNvPr>
          <p:cNvSpPr>
            <a:spLocks noGrp="1"/>
          </p:cNvSpPr>
          <p:nvPr>
            <p:ph sz="half" idx="1"/>
          </p:nvPr>
        </p:nvSpPr>
        <p:spPr>
          <a:xfrm>
            <a:off x="482421" y="1349958"/>
            <a:ext cx="5250865" cy="429768"/>
          </a:xfrm>
        </p:spPr>
        <p:txBody>
          <a:bodyPr>
            <a:normAutofit/>
          </a:bodyPr>
          <a:lstStyle/>
          <a:p>
            <a:pPr marL="0" indent="0">
              <a:buNone/>
            </a:pPr>
            <a:r>
              <a:rPr lang="en-US" sz="2000" dirty="0"/>
              <a:t>Diet diversity &amp; child development</a:t>
            </a:r>
          </a:p>
        </p:txBody>
      </p:sp>
      <p:sp>
        <p:nvSpPr>
          <p:cNvPr id="4" name="Content Placeholder 3">
            <a:extLst>
              <a:ext uri="{FF2B5EF4-FFF2-40B4-BE49-F238E27FC236}">
                <a16:creationId xmlns:a16="http://schemas.microsoft.com/office/drawing/2014/main" id="{83948E07-9007-8234-CF6B-273556CFA8D9}"/>
              </a:ext>
            </a:extLst>
          </p:cNvPr>
          <p:cNvSpPr>
            <a:spLocks noGrp="1"/>
          </p:cNvSpPr>
          <p:nvPr>
            <p:ph sz="half" idx="2"/>
          </p:nvPr>
        </p:nvSpPr>
        <p:spPr>
          <a:xfrm>
            <a:off x="6361843" y="694626"/>
            <a:ext cx="5181600" cy="429768"/>
          </a:xfrm>
        </p:spPr>
        <p:txBody>
          <a:bodyPr>
            <a:normAutofit/>
          </a:bodyPr>
          <a:lstStyle/>
          <a:p>
            <a:pPr marL="0" indent="0">
              <a:buNone/>
            </a:pPr>
            <a:r>
              <a:rPr lang="en-US" sz="2000" dirty="0"/>
              <a:t>Maternal Trauma and Depression</a:t>
            </a:r>
          </a:p>
        </p:txBody>
      </p:sp>
      <p:pic>
        <p:nvPicPr>
          <p:cNvPr id="6" name="Picture 5">
            <a:extLst>
              <a:ext uri="{FF2B5EF4-FFF2-40B4-BE49-F238E27FC236}">
                <a16:creationId xmlns:a16="http://schemas.microsoft.com/office/drawing/2014/main" id="{40741567-2C5E-902F-1846-30FE62475DBA}"/>
              </a:ext>
            </a:extLst>
          </p:cNvPr>
          <p:cNvPicPr>
            <a:picLocks noChangeAspect="1"/>
          </p:cNvPicPr>
          <p:nvPr/>
        </p:nvPicPr>
        <p:blipFill>
          <a:blip r:embed="rId3"/>
          <a:stretch>
            <a:fillRect/>
          </a:stretch>
        </p:blipFill>
        <p:spPr>
          <a:xfrm>
            <a:off x="482421" y="1755469"/>
            <a:ext cx="4217595" cy="4455953"/>
          </a:xfrm>
          <a:prstGeom prst="rect">
            <a:avLst/>
          </a:prstGeom>
        </p:spPr>
      </p:pic>
      <p:pic>
        <p:nvPicPr>
          <p:cNvPr id="8" name="Picture 7" descr="A graph with a line and a line&#10;&#10;AI-generated content may be incorrect.">
            <a:extLst>
              <a:ext uri="{FF2B5EF4-FFF2-40B4-BE49-F238E27FC236}">
                <a16:creationId xmlns:a16="http://schemas.microsoft.com/office/drawing/2014/main" id="{EE777E01-675F-E239-2DF6-4D7B808F2E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5079" y="1203654"/>
            <a:ext cx="5370576" cy="2654625"/>
          </a:xfrm>
          <a:prstGeom prst="rect">
            <a:avLst/>
          </a:prstGeom>
        </p:spPr>
      </p:pic>
      <p:sp>
        <p:nvSpPr>
          <p:cNvPr id="5" name="TextBox 4">
            <a:extLst>
              <a:ext uri="{FF2B5EF4-FFF2-40B4-BE49-F238E27FC236}">
                <a16:creationId xmlns:a16="http://schemas.microsoft.com/office/drawing/2014/main" id="{4E424138-2365-4F3E-EE3A-6650494C6EC9}"/>
              </a:ext>
            </a:extLst>
          </p:cNvPr>
          <p:cNvSpPr txBox="1"/>
          <p:nvPr/>
        </p:nvSpPr>
        <p:spPr>
          <a:xfrm>
            <a:off x="5556504" y="4261955"/>
            <a:ext cx="5735454" cy="1908215"/>
          </a:xfrm>
          <a:prstGeom prst="rect">
            <a:avLst/>
          </a:prstGeom>
          <a:noFill/>
        </p:spPr>
        <p:txBody>
          <a:bodyPr wrap="square" rtlCol="0">
            <a:spAutoFit/>
          </a:bodyPr>
          <a:lstStyle/>
          <a:p>
            <a:pPr marL="285750" indent="-285750">
              <a:buFont typeface="Arial" panose="020B0604020202020204" pitchFamily="34" charset="0"/>
              <a:buChar char="•"/>
            </a:pPr>
            <a:r>
              <a:rPr lang="en-US" dirty="0"/>
              <a:t>Child diet diversity associated with increased odds of attaining gross motor milestones </a:t>
            </a:r>
            <a:r>
              <a:rPr lang="en-US" sz="1400" dirty="0"/>
              <a:t>(Aboagye-Mensah et al. ASN 2025)</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Cohort-based analysis showing positive association number of trauma events and maternal depression </a:t>
            </a:r>
            <a:r>
              <a:rPr lang="en-US" sz="1400" dirty="0"/>
              <a:t>(Galvin et al</a:t>
            </a:r>
            <a:r>
              <a:rPr lang="en-US" sz="1400" i="1" dirty="0"/>
              <a:t>. Global Mental Health </a:t>
            </a:r>
            <a:r>
              <a:rPr lang="en-US" sz="1400" dirty="0"/>
              <a:t>under review)</a:t>
            </a:r>
          </a:p>
        </p:txBody>
      </p:sp>
    </p:spTree>
    <p:extLst>
      <p:ext uri="{BB962C8B-B14F-4D97-AF65-F5344CB8AC3E}">
        <p14:creationId xmlns:p14="http://schemas.microsoft.com/office/powerpoint/2010/main" val="2733691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79905" y="1561679"/>
            <a:ext cx="6303143" cy="4615284"/>
          </a:xfrm>
        </p:spPr>
        <p:txBody>
          <a:bodyPr>
            <a:normAutofit/>
          </a:bodyPr>
          <a:lstStyle/>
          <a:p>
            <a:pPr marL="0" indent="0">
              <a:buNone/>
            </a:pPr>
            <a:r>
              <a:rPr lang="en-US" sz="2000" dirty="0"/>
              <a:t>Nutrition disparities among marginalized Indigenous communities most acutely affect by climate change</a:t>
            </a:r>
          </a:p>
          <a:p>
            <a:pPr marL="0" indent="0">
              <a:buNone/>
            </a:pPr>
            <a:endParaRPr lang="en-US" dirty="0">
              <a:solidFill>
                <a:schemeClr val="tx1"/>
              </a:solidFill>
            </a:endParaRPr>
          </a:p>
          <a:p>
            <a:pPr marL="0" indent="0">
              <a:buNone/>
            </a:pPr>
            <a:r>
              <a:rPr lang="en-US" sz="2400" dirty="0">
                <a:solidFill>
                  <a:schemeClr val="tx1"/>
                </a:solidFill>
              </a:rPr>
              <a:t>RCT – longitudinal study (n=200)</a:t>
            </a:r>
          </a:p>
          <a:p>
            <a:r>
              <a:rPr lang="en-US" sz="1800" dirty="0">
                <a:solidFill>
                  <a:schemeClr val="tx1"/>
                </a:solidFill>
              </a:rPr>
              <a:t>Mixed-Indigenous communities of peri-urban Quito </a:t>
            </a:r>
          </a:p>
          <a:p>
            <a:r>
              <a:rPr lang="en-US" sz="1800" dirty="0">
                <a:solidFill>
                  <a:schemeClr val="tx1"/>
                </a:solidFill>
              </a:rPr>
              <a:t>Intervention during 2</a:t>
            </a:r>
            <a:r>
              <a:rPr lang="en-US" sz="1800" baseline="30000" dirty="0">
                <a:solidFill>
                  <a:schemeClr val="tx1"/>
                </a:solidFill>
              </a:rPr>
              <a:t>nd</a:t>
            </a:r>
            <a:r>
              <a:rPr lang="en-US" sz="1800" dirty="0">
                <a:solidFill>
                  <a:schemeClr val="tx1"/>
                </a:solidFill>
              </a:rPr>
              <a:t> &amp; 3</a:t>
            </a:r>
            <a:r>
              <a:rPr lang="en-US" sz="1800" baseline="30000" dirty="0">
                <a:solidFill>
                  <a:schemeClr val="tx1"/>
                </a:solidFill>
              </a:rPr>
              <a:t>rd</a:t>
            </a:r>
            <a:r>
              <a:rPr lang="en-US" sz="1800" dirty="0">
                <a:solidFill>
                  <a:schemeClr val="tx1"/>
                </a:solidFill>
              </a:rPr>
              <a:t> trimesters of pregnancy: Ecuadorian healthy dietary pattern (modeled on evolutionary dietary patterns) + social behavior change communication </a:t>
            </a:r>
          </a:p>
          <a:p>
            <a:pPr lvl="0"/>
            <a:r>
              <a:rPr lang="en-US" sz="1800" dirty="0">
                <a:solidFill>
                  <a:schemeClr val="tx1"/>
                </a:solidFill>
              </a:rPr>
              <a:t>Partnership with USFQ &amp; WashU, funded by CDI</a:t>
            </a:r>
          </a:p>
        </p:txBody>
      </p:sp>
      <p:sp>
        <p:nvSpPr>
          <p:cNvPr id="3" name="Title 2"/>
          <p:cNvSpPr>
            <a:spLocks noGrp="1"/>
          </p:cNvSpPr>
          <p:nvPr>
            <p:ph type="title"/>
          </p:nvPr>
        </p:nvSpPr>
        <p:spPr>
          <a:xfrm>
            <a:off x="609600" y="737245"/>
            <a:ext cx="10972800" cy="604838"/>
          </a:xfrm>
        </p:spPr>
        <p:txBody>
          <a:bodyPr>
            <a:normAutofit fontScale="90000"/>
          </a:bodyPr>
          <a:lstStyle/>
          <a:p>
            <a:r>
              <a:rPr lang="en-US" dirty="0"/>
              <a:t>Case #2. Ecuador </a:t>
            </a:r>
            <a:r>
              <a:rPr lang="en-US" i="1" dirty="0" err="1"/>
              <a:t>Mikhuna</a:t>
            </a:r>
            <a:r>
              <a:rPr lang="en-US" i="1" dirty="0"/>
              <a:t> </a:t>
            </a:r>
          </a:p>
        </p:txBody>
      </p:sp>
      <p:pic>
        <p:nvPicPr>
          <p:cNvPr id="10" name="Picture 9" descr="A person getting a belly painted&#10;&#10;AI-generated content may be incorrect.">
            <a:extLst>
              <a:ext uri="{FF2B5EF4-FFF2-40B4-BE49-F238E27FC236}">
                <a16:creationId xmlns:a16="http://schemas.microsoft.com/office/drawing/2014/main" id="{4A44F6A3-AF20-43FA-A9F0-AF50A8A49A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3049" y="3277711"/>
            <a:ext cx="5096099" cy="3397587"/>
          </a:xfrm>
          <a:prstGeom prst="rect">
            <a:avLst/>
          </a:prstGeom>
        </p:spPr>
      </p:pic>
      <p:pic>
        <p:nvPicPr>
          <p:cNvPr id="6" name="Picture 5" descr="A group of women sitting in chairs&#10;&#10;AI-generated content may be incorrect.">
            <a:extLst>
              <a:ext uri="{FF2B5EF4-FFF2-40B4-BE49-F238E27FC236}">
                <a16:creationId xmlns:a16="http://schemas.microsoft.com/office/drawing/2014/main" id="{766F3D09-E8DA-6877-643E-66436F993CD6}"/>
              </a:ext>
            </a:extLst>
          </p:cNvPr>
          <p:cNvPicPr>
            <a:picLocks noChangeAspect="1"/>
          </p:cNvPicPr>
          <p:nvPr/>
        </p:nvPicPr>
        <p:blipFill>
          <a:blip r:embed="rId3"/>
          <a:stretch>
            <a:fillRect/>
          </a:stretch>
        </p:blipFill>
        <p:spPr>
          <a:xfrm>
            <a:off x="7871444" y="415574"/>
            <a:ext cx="4293205" cy="2862137"/>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416359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Imagen 6">
            <a:extLst>
              <a:ext uri="{FF2B5EF4-FFF2-40B4-BE49-F238E27FC236}">
                <a16:creationId xmlns:a16="http://schemas.microsoft.com/office/drawing/2014/main" id="{0FC00769-403D-477C-8EDA-81941CB2F11E}"/>
              </a:ext>
            </a:extLst>
          </p:cNvPr>
          <p:cNvPicPr>
            <a:picLocks noChangeAspect="1"/>
          </p:cNvPicPr>
          <p:nvPr/>
        </p:nvPicPr>
        <p:blipFill>
          <a:blip r:embed="rId2" cstate="print">
            <a:extLst>
              <a:ext uri="{28A0092B-C50C-407E-A947-70E740481C1C}">
                <a14:useLocalDpi xmlns:a14="http://schemas.microsoft.com/office/drawing/2010/main" val="0"/>
              </a:ext>
            </a:extLst>
          </a:blip>
          <a:srcRect t="21599" r="1" b="8613"/>
          <a:stretch>
            <a:fillRect/>
          </a:stretch>
        </p:blipFill>
        <p:spPr>
          <a:xfrm>
            <a:off x="-1" y="10"/>
            <a:ext cx="7370057" cy="6857990"/>
          </a:xfrm>
          <a:prstGeom prst="rect">
            <a:avLst/>
          </a:prstGeom>
        </p:spPr>
      </p:pic>
      <p:pic>
        <p:nvPicPr>
          <p:cNvPr id="9" name="Imagen 8">
            <a:extLst>
              <a:ext uri="{FF2B5EF4-FFF2-40B4-BE49-F238E27FC236}">
                <a16:creationId xmlns:a16="http://schemas.microsoft.com/office/drawing/2014/main" id="{8F99EFCC-4871-465D-89A8-130A05A4C3C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961" r="-3" b="1225"/>
          <a:stretch>
            <a:fillRect/>
          </a:stretch>
        </p:blipFill>
        <p:spPr>
          <a:xfrm>
            <a:off x="7534656" y="1"/>
            <a:ext cx="4657344" cy="3346704"/>
          </a:xfrm>
          <a:prstGeom prst="rect">
            <a:avLst/>
          </a:prstGeom>
        </p:spPr>
      </p:pic>
      <p:pic>
        <p:nvPicPr>
          <p:cNvPr id="5" name="Imagen 4">
            <a:extLst>
              <a:ext uri="{FF2B5EF4-FFF2-40B4-BE49-F238E27FC236}">
                <a16:creationId xmlns:a16="http://schemas.microsoft.com/office/drawing/2014/main" id="{3542BD72-921E-43B6-B15D-088DF3373253}"/>
              </a:ext>
            </a:extLst>
          </p:cNvPr>
          <p:cNvPicPr>
            <a:picLocks noChangeAspect="1"/>
          </p:cNvPicPr>
          <p:nvPr/>
        </p:nvPicPr>
        <p:blipFill>
          <a:blip r:embed="rId4" cstate="print">
            <a:extLst>
              <a:ext uri="{28A0092B-C50C-407E-A947-70E740481C1C}">
                <a14:useLocalDpi xmlns:a14="http://schemas.microsoft.com/office/drawing/2010/main" val="0"/>
              </a:ext>
            </a:extLst>
          </a:blip>
          <a:srcRect r="-3" b="3218"/>
          <a:stretch>
            <a:fillRect/>
          </a:stretch>
        </p:blipFill>
        <p:spPr>
          <a:xfrm>
            <a:off x="7534654" y="3511296"/>
            <a:ext cx="4657346" cy="3346704"/>
          </a:xfrm>
          <a:prstGeom prst="rect">
            <a:avLst/>
          </a:prstGeom>
        </p:spPr>
      </p:pic>
    </p:spTree>
    <p:extLst>
      <p:ext uri="{BB962C8B-B14F-4D97-AF65-F5344CB8AC3E}">
        <p14:creationId xmlns:p14="http://schemas.microsoft.com/office/powerpoint/2010/main" val="380895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0669" y="710230"/>
            <a:ext cx="10972800" cy="604838"/>
          </a:xfrm>
        </p:spPr>
        <p:txBody>
          <a:bodyPr>
            <a:normAutofit fontScale="90000"/>
          </a:bodyPr>
          <a:lstStyle/>
          <a:p>
            <a:r>
              <a:rPr lang="en-US" dirty="0"/>
              <a:t>Methods </a:t>
            </a:r>
          </a:p>
        </p:txBody>
      </p:sp>
      <p:sp>
        <p:nvSpPr>
          <p:cNvPr id="9" name="TextBox 8"/>
          <p:cNvSpPr txBox="1"/>
          <p:nvPr/>
        </p:nvSpPr>
        <p:spPr>
          <a:xfrm>
            <a:off x="508006" y="1613496"/>
            <a:ext cx="7038873" cy="5109091"/>
          </a:xfrm>
          <a:prstGeom prst="rect">
            <a:avLst/>
          </a:prstGeom>
          <a:noFill/>
        </p:spPr>
        <p:txBody>
          <a:bodyPr wrap="square" rtlCol="0">
            <a:spAutoFit/>
          </a:bodyPr>
          <a:lstStyle/>
          <a:p>
            <a:r>
              <a:rPr lang="en-US" sz="2000" b="1" dirty="0">
                <a:solidFill>
                  <a:schemeClr val="tx1"/>
                </a:solidFill>
              </a:rPr>
              <a:t>Longitudinal data collection</a:t>
            </a:r>
            <a:r>
              <a:rPr lang="en-US" sz="2000" dirty="0">
                <a:solidFill>
                  <a:schemeClr val="tx1"/>
                </a:solidFill>
              </a:rPr>
              <a:t> → 12, 21, &amp; 35w gestation, 2w  postnatal</a:t>
            </a:r>
          </a:p>
          <a:p>
            <a:endParaRPr lang="en-US"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Fetal and newborn ultrasound</a:t>
            </a:r>
            <a:r>
              <a:rPr lang="en-US" dirty="0">
                <a:latin typeface="Arial" panose="020B0604020202020204" pitchFamily="34" charset="0"/>
                <a:cs typeface="Arial" panose="020B0604020202020204" pitchFamily="34" charset="0"/>
              </a:rPr>
              <a:t>: standard + novel measures (Mindray M7)</a:t>
            </a:r>
          </a:p>
          <a:p>
            <a:pPr marL="285750" indent="-285750">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Maternal nutrition and morbidities</a:t>
            </a:r>
            <a:r>
              <a:rPr lang="en-US" dirty="0">
                <a:latin typeface="Arial" panose="020B0604020202020204" pitchFamily="34" charset="0"/>
                <a:cs typeface="Arial" panose="020B0604020202020204" pitchFamily="34" charset="0"/>
              </a:rPr>
              <a:t>: dietary intakes (FFQ), height, weight gain, blood pressure, and morbidities</a:t>
            </a:r>
          </a:p>
          <a:p>
            <a:pPr marL="285750" indent="-285750">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Maternal blood biomarkers</a:t>
            </a:r>
            <a:r>
              <a:rPr lang="en-US" dirty="0">
                <a:latin typeface="Arial" panose="020B0604020202020204" pitchFamily="34" charset="0"/>
                <a:cs typeface="Arial" panose="020B0604020202020204" pitchFamily="34" charset="0"/>
              </a:rPr>
              <a:t>: choline, betaine, methionine, DHA, LA, and ALA (LC-MS/MS), minerals/metals (ICP-MS, ICP-OES)</a:t>
            </a:r>
          </a:p>
          <a:p>
            <a:pPr marL="285750" indent="-285750">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Newborn anthropometry</a:t>
            </a:r>
            <a:r>
              <a:rPr lang="en-US" dirty="0">
                <a:latin typeface="Arial" panose="020B0604020202020204" pitchFamily="34" charset="0"/>
                <a:cs typeface="Arial" panose="020B0604020202020204" pitchFamily="34" charset="0"/>
              </a:rPr>
              <a:t>:  length, weight, and head circumference</a:t>
            </a:r>
          </a:p>
          <a:p>
            <a:pPr marL="285750" indent="-285750">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Hammersmith Neonatal Neurological Exam</a:t>
            </a:r>
            <a:r>
              <a:rPr lang="en-US" dirty="0">
                <a:latin typeface="Arial" panose="020B0604020202020204" pitchFamily="34" charset="0"/>
                <a:cs typeface="Arial" panose="020B0604020202020204" pitchFamily="34" charset="0"/>
              </a:rPr>
              <a:t>: tone, motor development, reflexes, visual and auditory attention, behavior</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p:txBody>
      </p:sp>
      <p:pic>
        <p:nvPicPr>
          <p:cNvPr id="4" name="Picture 3" descr="A person wearing a mask and holding a baby&#10;&#10;Description automatically generated">
            <a:extLst>
              <a:ext uri="{FF2B5EF4-FFF2-40B4-BE49-F238E27FC236}">
                <a16:creationId xmlns:a16="http://schemas.microsoft.com/office/drawing/2014/main" id="{FE1D314F-37A0-26AC-C52D-75E152ACF9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4589" y="681037"/>
            <a:ext cx="3916742" cy="5222323"/>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900718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AB4407-6C69-C67A-7D76-97B6AB2B0079}"/>
              </a:ext>
            </a:extLst>
          </p:cNvPr>
          <p:cNvSpPr>
            <a:spLocks noGrp="1"/>
          </p:cNvSpPr>
          <p:nvPr>
            <p:ph type="title"/>
          </p:nvPr>
        </p:nvSpPr>
        <p:spPr>
          <a:xfrm>
            <a:off x="838200" y="365125"/>
            <a:ext cx="11076160" cy="1325563"/>
          </a:xfrm>
        </p:spPr>
        <p:txBody>
          <a:bodyPr>
            <a:normAutofit/>
          </a:bodyPr>
          <a:lstStyle/>
          <a:p>
            <a:r>
              <a:rPr lang="es-EC" sz="4000" dirty="0" err="1"/>
              <a:t>Results</a:t>
            </a:r>
            <a:r>
              <a:rPr lang="es-EC" sz="4000" dirty="0"/>
              <a:t>: </a:t>
            </a:r>
            <a:r>
              <a:rPr lang="es-EC" sz="2800" dirty="0"/>
              <a:t>fetal </a:t>
            </a:r>
            <a:r>
              <a:rPr lang="es-EC" sz="2800" dirty="0" err="1"/>
              <a:t>brain</a:t>
            </a:r>
            <a:r>
              <a:rPr lang="es-EC" sz="2800" dirty="0"/>
              <a:t> &amp; </a:t>
            </a:r>
            <a:r>
              <a:rPr lang="es-EC" sz="2800" dirty="0" err="1"/>
              <a:t>bone</a:t>
            </a:r>
            <a:r>
              <a:rPr lang="es-EC" sz="2800" dirty="0"/>
              <a:t> </a:t>
            </a:r>
            <a:r>
              <a:rPr lang="es-EC" sz="2800" dirty="0" err="1"/>
              <a:t>growth</a:t>
            </a:r>
            <a:endParaRPr lang="es-EC" sz="2800" dirty="0"/>
          </a:p>
        </p:txBody>
      </p:sp>
      <p:pic>
        <p:nvPicPr>
          <p:cNvPr id="5" name="Picture 4" descr="A collage of images of a baby&#10;&#10;AI-generated content may be incorrect.">
            <a:extLst>
              <a:ext uri="{FF2B5EF4-FFF2-40B4-BE49-F238E27FC236}">
                <a16:creationId xmlns:a16="http://schemas.microsoft.com/office/drawing/2014/main" id="{2DB1C6A6-EE50-D1FE-637D-797F28741D6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4078" y="3429000"/>
            <a:ext cx="5099831" cy="2632653"/>
          </a:xfrm>
          <a:prstGeom prst="rect">
            <a:avLst/>
          </a:prstGeom>
          <a:noFill/>
        </p:spPr>
      </p:pic>
      <p:sp>
        <p:nvSpPr>
          <p:cNvPr id="3" name="TextBox 2">
            <a:extLst>
              <a:ext uri="{FF2B5EF4-FFF2-40B4-BE49-F238E27FC236}">
                <a16:creationId xmlns:a16="http://schemas.microsoft.com/office/drawing/2014/main" id="{B3953A9F-42FB-03F2-C4CB-83DB8495AAC2}"/>
              </a:ext>
            </a:extLst>
          </p:cNvPr>
          <p:cNvSpPr txBox="1"/>
          <p:nvPr/>
        </p:nvSpPr>
        <p:spPr>
          <a:xfrm>
            <a:off x="838200" y="1576913"/>
            <a:ext cx="10721196" cy="1446550"/>
          </a:xfrm>
          <a:prstGeom prst="rect">
            <a:avLst/>
          </a:prstGeom>
          <a:noFill/>
        </p:spPr>
        <p:txBody>
          <a:bodyPr wrap="square">
            <a:spAutoFit/>
          </a:bodyPr>
          <a:lstStyle/>
          <a:p>
            <a:pPr marL="0" indent="0">
              <a:buNone/>
            </a:pPr>
            <a:r>
              <a:rPr lang="es-EC" dirty="0" err="1"/>
              <a:t>Growth</a:t>
            </a:r>
            <a:r>
              <a:rPr lang="es-EC" sz="1800" dirty="0"/>
              <a:t> </a:t>
            </a:r>
            <a:r>
              <a:rPr lang="es-EC" sz="1800" dirty="0" err="1"/>
              <a:t>from</a:t>
            </a:r>
            <a:r>
              <a:rPr lang="es-EC" sz="1800" dirty="0"/>
              <a:t> 21w to 35w (</a:t>
            </a:r>
            <a:r>
              <a:rPr lang="es-EC" sz="1600" dirty="0"/>
              <a:t>GLM </a:t>
            </a:r>
            <a:r>
              <a:rPr lang="es-EC" sz="1600" dirty="0" err="1"/>
              <a:t>models</a:t>
            </a:r>
            <a:r>
              <a:rPr lang="es-EC" sz="1600" dirty="0"/>
              <a:t> </a:t>
            </a:r>
            <a:r>
              <a:rPr lang="es-EC" sz="1600" dirty="0" err="1"/>
              <a:t>adjusted</a:t>
            </a:r>
            <a:r>
              <a:rPr lang="es-EC" sz="1600" dirty="0"/>
              <a:t> for </a:t>
            </a:r>
            <a:r>
              <a:rPr lang="es-EC" sz="1600" dirty="0" err="1"/>
              <a:t>gestational</a:t>
            </a:r>
            <a:r>
              <a:rPr lang="es-EC" sz="1600" dirty="0"/>
              <a:t> </a:t>
            </a:r>
            <a:r>
              <a:rPr lang="es-EC" sz="1600" dirty="0" err="1"/>
              <a:t>age</a:t>
            </a:r>
            <a:r>
              <a:rPr lang="es-EC" sz="1600" dirty="0"/>
              <a:t> &amp; </a:t>
            </a:r>
            <a:r>
              <a:rPr lang="es-EC" sz="1600" dirty="0" err="1"/>
              <a:t>same</a:t>
            </a:r>
            <a:r>
              <a:rPr lang="es-EC" sz="1600" dirty="0"/>
              <a:t> </a:t>
            </a:r>
            <a:r>
              <a:rPr lang="es-EC" sz="1600" dirty="0" err="1"/>
              <a:t>parameter</a:t>
            </a:r>
            <a:r>
              <a:rPr lang="es-EC" sz="1600" dirty="0"/>
              <a:t> at 21w): </a:t>
            </a:r>
          </a:p>
          <a:p>
            <a:endParaRPr lang="es-EC" sz="1600" dirty="0"/>
          </a:p>
          <a:p>
            <a:r>
              <a:rPr lang="es-EC" dirty="0"/>
              <a:t>↑ </a:t>
            </a:r>
            <a:r>
              <a:rPr lang="es-EC" dirty="0" err="1"/>
              <a:t>Gangliothalamic</a:t>
            </a:r>
            <a:r>
              <a:rPr lang="es-EC" dirty="0"/>
              <a:t> </a:t>
            </a:r>
            <a:r>
              <a:rPr lang="es-EC" dirty="0" err="1"/>
              <a:t>ovoid</a:t>
            </a:r>
            <a:r>
              <a:rPr lang="es-EC" dirty="0">
                <a:effectLst/>
                <a:ea typeface="Aptos" panose="020B0004020202020204" pitchFamily="34" charset="0"/>
              </a:rPr>
              <a:t> (0.15 cm, 95% CI 0.03-0.26) </a:t>
            </a:r>
          </a:p>
          <a:p>
            <a:r>
              <a:rPr lang="es-EC" sz="1800" dirty="0"/>
              <a:t>↑ Corpus </a:t>
            </a:r>
            <a:r>
              <a:rPr lang="es-EC" sz="1800" dirty="0" err="1"/>
              <a:t>callosum</a:t>
            </a:r>
            <a:r>
              <a:rPr lang="es-EC" sz="1800" dirty="0"/>
              <a:t> </a:t>
            </a:r>
            <a:r>
              <a:rPr lang="es-EC" dirty="0">
                <a:effectLst/>
                <a:ea typeface="Aptos" panose="020B0004020202020204" pitchFamily="34" charset="0"/>
              </a:rPr>
              <a:t>(0.19 cm, 95% CI 0.02-0.35</a:t>
            </a:r>
            <a:r>
              <a:rPr lang="es-EC" dirty="0">
                <a:ea typeface="Aptos" panose="020B0004020202020204" pitchFamily="34" charset="0"/>
              </a:rPr>
              <a:t>) &amp; Z score (0.56, 95% CI 0.03-1.09) </a:t>
            </a:r>
            <a:r>
              <a:rPr lang="es-EC" dirty="0"/>
              <a:t> </a:t>
            </a:r>
            <a:endParaRPr lang="es-EC" dirty="0">
              <a:effectLst/>
              <a:ea typeface="Aptos" panose="020B0004020202020204" pitchFamily="34" charset="0"/>
            </a:endParaRPr>
          </a:p>
          <a:p>
            <a:pPr marL="0" indent="0">
              <a:buNone/>
            </a:pPr>
            <a:r>
              <a:rPr lang="es-EC" sz="1800" dirty="0">
                <a:effectLst/>
                <a:ea typeface="Aptos" panose="020B0004020202020204" pitchFamily="34" charset="0"/>
              </a:rPr>
              <a:t>↓ </a:t>
            </a:r>
            <a:r>
              <a:rPr lang="es-EC" sz="1800" dirty="0" err="1">
                <a:effectLst/>
                <a:ea typeface="Aptos" panose="020B0004020202020204" pitchFamily="34" charset="0"/>
              </a:rPr>
              <a:t>Femur</a:t>
            </a:r>
            <a:r>
              <a:rPr lang="es-EC" sz="1800" dirty="0">
                <a:effectLst/>
                <a:ea typeface="Aptos" panose="020B0004020202020204" pitchFamily="34" charset="0"/>
              </a:rPr>
              <a:t> </a:t>
            </a:r>
            <a:r>
              <a:rPr lang="es-EC" sz="1800" dirty="0" err="1">
                <a:effectLst/>
                <a:ea typeface="Aptos" panose="020B0004020202020204" pitchFamily="34" charset="0"/>
              </a:rPr>
              <a:t>leng</a:t>
            </a:r>
            <a:r>
              <a:rPr lang="es-EC" dirty="0" err="1">
                <a:ea typeface="Aptos" panose="020B0004020202020204" pitchFamily="34" charset="0"/>
              </a:rPr>
              <a:t>th</a:t>
            </a:r>
            <a:r>
              <a:rPr lang="es-EC" sz="1800" dirty="0">
                <a:effectLst/>
                <a:ea typeface="Aptos" panose="020B0004020202020204" pitchFamily="34" charset="0"/>
              </a:rPr>
              <a:t> (-0.10 cm, 95% CI -0.19, -0.02) &amp; Z score (-0.21, 95% CI -0.42-0.00) </a:t>
            </a:r>
            <a:endParaRPr lang="es-EC" sz="1800" dirty="0"/>
          </a:p>
        </p:txBody>
      </p:sp>
      <p:pic>
        <p:nvPicPr>
          <p:cNvPr id="6" name="Picture 5">
            <a:extLst>
              <a:ext uri="{FF2B5EF4-FFF2-40B4-BE49-F238E27FC236}">
                <a16:creationId xmlns:a16="http://schemas.microsoft.com/office/drawing/2014/main" id="{D033DF2A-C095-6231-7CBA-2E2827FA0A9C}"/>
              </a:ext>
            </a:extLst>
          </p:cNvPr>
          <p:cNvPicPr>
            <a:picLocks noChangeAspect="1"/>
          </p:cNvPicPr>
          <p:nvPr/>
        </p:nvPicPr>
        <p:blipFill>
          <a:blip r:embed="rId4" cstate="print">
            <a:extLst>
              <a:ext uri="{28A0092B-C50C-407E-A947-70E740481C1C}">
                <a14:useLocalDpi xmlns:a14="http://schemas.microsoft.com/office/drawing/2010/main" val="0"/>
              </a:ext>
            </a:extLst>
          </a:blip>
          <a:srcRect t="4939"/>
          <a:stretch/>
        </p:blipFill>
        <p:spPr bwMode="auto">
          <a:xfrm>
            <a:off x="924028" y="3294236"/>
            <a:ext cx="5274770" cy="2353430"/>
          </a:xfrm>
          <a:prstGeom prst="rect">
            <a:avLst/>
          </a:prstGeom>
          <a:noFill/>
        </p:spPr>
      </p:pic>
    </p:spTree>
    <p:extLst>
      <p:ext uri="{BB962C8B-B14F-4D97-AF65-F5344CB8AC3E}">
        <p14:creationId xmlns:p14="http://schemas.microsoft.com/office/powerpoint/2010/main" val="1454357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4066" y="361949"/>
            <a:ext cx="6002110" cy="1495425"/>
          </a:xfrm>
        </p:spPr>
        <p:txBody>
          <a:bodyPr>
            <a:normAutofit/>
          </a:bodyPr>
          <a:lstStyle/>
          <a:p>
            <a:r>
              <a:rPr lang="en-US" sz="4000" dirty="0"/>
              <a:t>Case #3.  Madagascar</a:t>
            </a:r>
          </a:p>
        </p:txBody>
      </p:sp>
      <p:sp>
        <p:nvSpPr>
          <p:cNvPr id="2" name="Content Placeholder 1"/>
          <p:cNvSpPr>
            <a:spLocks noGrp="1"/>
          </p:cNvSpPr>
          <p:nvPr>
            <p:ph idx="1"/>
          </p:nvPr>
        </p:nvSpPr>
        <p:spPr>
          <a:xfrm>
            <a:off x="362358" y="1857374"/>
            <a:ext cx="6474723" cy="4376210"/>
          </a:xfrm>
        </p:spPr>
        <p:txBody>
          <a:bodyPr>
            <a:normAutofit/>
          </a:bodyPr>
          <a:lstStyle/>
          <a:p>
            <a:r>
              <a:rPr lang="en-US" sz="2400" dirty="0"/>
              <a:t>Madagascar one of the world’s most important </a:t>
            </a:r>
            <a:r>
              <a:rPr lang="en-US" sz="2400" u="sng" dirty="0"/>
              <a:t>biodiversity hotspots</a:t>
            </a:r>
            <a:r>
              <a:rPr lang="en-US" sz="2400" dirty="0"/>
              <a:t> globally </a:t>
            </a:r>
          </a:p>
          <a:p>
            <a:endParaRPr lang="en-US" sz="2400" dirty="0"/>
          </a:p>
          <a:p>
            <a:r>
              <a:rPr lang="en-US" sz="2400" dirty="0"/>
              <a:t>Paradoxically, low diet diversity and severe malnutrition - 39.8% children stunted and 7.7 wasted</a:t>
            </a:r>
          </a:p>
          <a:p>
            <a:endParaRPr lang="en-US" sz="2400" dirty="0"/>
          </a:p>
          <a:p>
            <a:r>
              <a:rPr lang="en-US" sz="2400" dirty="0"/>
              <a:t>Over 80% of population live in rural areas, relying on subsistence, rain-fed agriculture, </a:t>
            </a:r>
            <a:r>
              <a:rPr lang="en-US" sz="2400" u="sng" dirty="0"/>
              <a:t>exacerbated by climate change  </a:t>
            </a:r>
          </a:p>
          <a:p>
            <a:endParaRPr lang="en-US" sz="2400" dirty="0"/>
          </a:p>
          <a:p>
            <a:endParaRPr lang="en-US" sz="2000" dirty="0"/>
          </a:p>
          <a:p>
            <a:endParaRPr lang="en-US" sz="1300" dirty="0"/>
          </a:p>
        </p:txBody>
      </p:sp>
      <p:pic>
        <p:nvPicPr>
          <p:cNvPr id="5" name="Picture 4" descr="A child holding a spoon">
            <a:extLst>
              <a:ext uri="{FF2B5EF4-FFF2-40B4-BE49-F238E27FC236}">
                <a16:creationId xmlns:a16="http://schemas.microsoft.com/office/drawing/2014/main" id="{54B1A699-6517-B643-EA44-EC653BBFCC0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935"/>
          <a:stretch/>
        </p:blipFill>
        <p:spPr>
          <a:xfrm rot="5400000">
            <a:off x="6266720" y="932720"/>
            <a:ext cx="6858000" cy="4992560"/>
          </a:xfrm>
          <a:prstGeom prst="rect">
            <a:avLst/>
          </a:prstGeom>
          <a:effectLst/>
        </p:spPr>
      </p:pic>
    </p:spTree>
    <p:extLst>
      <p:ext uri="{BB962C8B-B14F-4D97-AF65-F5344CB8AC3E}">
        <p14:creationId xmlns:p14="http://schemas.microsoft.com/office/powerpoint/2010/main" val="116070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603375"/>
            <a:ext cx="7168116" cy="4889500"/>
          </a:xfrm>
        </p:spPr>
        <p:txBody>
          <a:bodyPr>
            <a:normAutofit lnSpcReduction="10000"/>
          </a:bodyPr>
          <a:lstStyle/>
          <a:p>
            <a:pPr marL="0" indent="0">
              <a:buNone/>
            </a:pPr>
            <a:r>
              <a:rPr lang="en-US" u="sng" dirty="0">
                <a:solidFill>
                  <a:schemeClr val="tx1"/>
                </a:solidFill>
              </a:rPr>
              <a:t>Study Aim</a:t>
            </a:r>
            <a:r>
              <a:rPr lang="en-US" dirty="0">
                <a:solidFill>
                  <a:schemeClr val="tx1"/>
                </a:solidFill>
              </a:rPr>
              <a:t> </a:t>
            </a:r>
          </a:p>
          <a:p>
            <a:pPr marL="0" indent="0">
              <a:buNone/>
            </a:pPr>
            <a:r>
              <a:rPr lang="en-US" sz="2400" dirty="0"/>
              <a:t>C</a:t>
            </a:r>
            <a:r>
              <a:rPr lang="en-US" sz="2400" dirty="0">
                <a:solidFill>
                  <a:schemeClr val="tx1"/>
                </a:solidFill>
              </a:rPr>
              <a:t>haracterize the nutrition situation of vulnerable communities in the protected forest and conservation status and nutritional value of wild plant and animal species consumed during hunger season </a:t>
            </a:r>
          </a:p>
          <a:p>
            <a:pPr marL="0" indent="0">
              <a:buNone/>
            </a:pPr>
            <a:endParaRPr lang="en-US" sz="1400" dirty="0">
              <a:solidFill>
                <a:schemeClr val="tx1"/>
              </a:solidFill>
            </a:endParaRPr>
          </a:p>
          <a:p>
            <a:pPr marL="0" indent="0">
              <a:buNone/>
            </a:pPr>
            <a:r>
              <a:rPr lang="en-US" u="sng" dirty="0">
                <a:solidFill>
                  <a:schemeClr val="tx1"/>
                </a:solidFill>
              </a:rPr>
              <a:t>Methods</a:t>
            </a:r>
          </a:p>
          <a:p>
            <a:pPr marL="0" indent="0">
              <a:buNone/>
            </a:pPr>
            <a:r>
              <a:rPr lang="en-US" sz="2000" b="1" dirty="0">
                <a:solidFill>
                  <a:schemeClr val="tx1"/>
                </a:solidFill>
              </a:rPr>
              <a:t>Team science:  </a:t>
            </a:r>
            <a:r>
              <a:rPr lang="en-US" sz="2000" dirty="0">
                <a:solidFill>
                  <a:schemeClr val="tx1"/>
                </a:solidFill>
              </a:rPr>
              <a:t>public health nutrition, infectious disease epi, botany/ethnobotany, agroforestry, ecology</a:t>
            </a:r>
            <a:endParaRPr lang="en-US" sz="2000" b="1" dirty="0">
              <a:solidFill>
                <a:schemeClr val="tx1"/>
              </a:solidFill>
            </a:endParaRPr>
          </a:p>
          <a:p>
            <a:pPr marL="0" indent="0">
              <a:buNone/>
            </a:pPr>
            <a:r>
              <a:rPr lang="en-US" sz="2000" b="1" dirty="0">
                <a:solidFill>
                  <a:schemeClr val="tx1"/>
                </a:solidFill>
              </a:rPr>
              <a:t>Data collection</a:t>
            </a:r>
            <a:r>
              <a:rPr lang="en-US" sz="2000" dirty="0">
                <a:solidFill>
                  <a:schemeClr val="tx1"/>
                </a:solidFill>
              </a:rPr>
              <a:t>: SES surveys, 24-hr dietary intakes, child anthropometry, linear transect, nutritional composition of tubers and foods - </a:t>
            </a:r>
            <a:r>
              <a:rPr lang="en-US" sz="2000" dirty="0" err="1">
                <a:solidFill>
                  <a:schemeClr val="tx1"/>
                </a:solidFill>
              </a:rPr>
              <a:t>Kjeldahl’s</a:t>
            </a:r>
            <a:r>
              <a:rPr lang="en-US" sz="2000" dirty="0">
                <a:solidFill>
                  <a:schemeClr val="tx1"/>
                </a:solidFill>
              </a:rPr>
              <a:t> gravimetric/enzymatic methods and USDA food composition database</a:t>
            </a:r>
          </a:p>
          <a:p>
            <a:pPr marL="0" indent="0">
              <a:buNone/>
            </a:pPr>
            <a:r>
              <a:rPr lang="en-US" sz="2000" b="1" dirty="0">
                <a:solidFill>
                  <a:schemeClr val="tx1"/>
                </a:solidFill>
              </a:rPr>
              <a:t>Data analyses</a:t>
            </a:r>
            <a:r>
              <a:rPr lang="en-US" sz="2000" dirty="0">
                <a:solidFill>
                  <a:schemeClr val="tx1"/>
                </a:solidFill>
              </a:rPr>
              <a:t>:  </a:t>
            </a:r>
            <a:r>
              <a:rPr lang="en-US" sz="2000" dirty="0"/>
              <a:t>dietary diversity</a:t>
            </a:r>
            <a:r>
              <a:rPr lang="en-US" sz="2000" dirty="0">
                <a:solidFill>
                  <a:schemeClr val="tx1"/>
                </a:solidFill>
              </a:rPr>
              <a:t>, species richness, WHO Z scores, truncated Poisson regression, and GLM</a:t>
            </a:r>
          </a:p>
        </p:txBody>
      </p:sp>
      <p:sp>
        <p:nvSpPr>
          <p:cNvPr id="3" name="Title 2"/>
          <p:cNvSpPr>
            <a:spLocks noGrp="1"/>
          </p:cNvSpPr>
          <p:nvPr>
            <p:ph type="title"/>
          </p:nvPr>
        </p:nvSpPr>
        <p:spPr/>
        <p:txBody>
          <a:bodyPr/>
          <a:lstStyle/>
          <a:p>
            <a:r>
              <a:rPr lang="en-US"/>
              <a:t>Design &amp; Hypotheses</a:t>
            </a:r>
            <a:endParaRPr lang="en-US" dirty="0"/>
          </a:p>
        </p:txBody>
      </p:sp>
      <p:pic>
        <p:nvPicPr>
          <p:cNvPr id="4" name="Picture 3" descr="A green hills with trees and clouds with Chocolate Hills in the background&#10;&#10;Description automatically generated">
            <a:extLst>
              <a:ext uri="{FF2B5EF4-FFF2-40B4-BE49-F238E27FC236}">
                <a16:creationId xmlns:a16="http://schemas.microsoft.com/office/drawing/2014/main" id="{7A62C5A1-15A1-C528-C15F-6301523C8267}"/>
              </a:ext>
            </a:extLst>
          </p:cNvPr>
          <p:cNvPicPr>
            <a:picLocks noChangeAspect="1"/>
          </p:cNvPicPr>
          <p:nvPr/>
        </p:nvPicPr>
        <p:blipFill>
          <a:blip r:embed="rId2" cstate="print">
            <a:extLst>
              <a:ext uri="{28A0092B-C50C-407E-A947-70E740481C1C}">
                <a14:useLocalDpi xmlns:a14="http://schemas.microsoft.com/office/drawing/2010/main" val="0"/>
              </a:ext>
            </a:extLst>
          </a:blip>
          <a:srcRect r="19863"/>
          <a:stretch/>
        </p:blipFill>
        <p:spPr>
          <a:xfrm>
            <a:off x="8100380" y="1003267"/>
            <a:ext cx="3253420" cy="3044858"/>
          </a:xfrm>
          <a:prstGeom prst="roundRect">
            <a:avLst>
              <a:gd name="adj" fmla="val 8594"/>
            </a:avLst>
          </a:prstGeom>
          <a:solidFill>
            <a:srgbClr val="FFFFFF">
              <a:shade val="85000"/>
            </a:srgbClr>
          </a:solidFill>
          <a:ln>
            <a:noFill/>
          </a:ln>
          <a:effectLst/>
        </p:spPr>
      </p:pic>
      <p:pic>
        <p:nvPicPr>
          <p:cNvPr id="5" name="Picture 10" descr="MBG - Madagascar - MFG">
            <a:extLst>
              <a:ext uri="{FF2B5EF4-FFF2-40B4-BE49-F238E27FC236}">
                <a16:creationId xmlns:a16="http://schemas.microsoft.com/office/drawing/2014/main" id="{9ADECCA0-FD07-B5D7-264B-42989F786B5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06705" y="4433476"/>
            <a:ext cx="1767970" cy="1325564"/>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a:extLst>
              <a:ext uri="{FF2B5EF4-FFF2-40B4-BE49-F238E27FC236}">
                <a16:creationId xmlns:a16="http://schemas.microsoft.com/office/drawing/2014/main" id="{84CA6FE7-153C-6AB1-FC9A-60217D40B8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19417" y="5547203"/>
            <a:ext cx="1851858" cy="752746"/>
          </a:xfrm>
          <a:prstGeom prst="rect">
            <a:avLst/>
          </a:prstGeom>
        </p:spPr>
      </p:pic>
    </p:spTree>
    <p:extLst>
      <p:ext uri="{BB962C8B-B14F-4D97-AF65-F5344CB8AC3E}">
        <p14:creationId xmlns:p14="http://schemas.microsoft.com/office/powerpoint/2010/main" val="1816149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93651" y="0"/>
            <a:ext cx="10515600" cy="1325563"/>
          </a:xfrm>
        </p:spPr>
        <p:txBody>
          <a:bodyPr>
            <a:normAutofit/>
          </a:bodyPr>
          <a:lstStyle/>
          <a:p>
            <a:r>
              <a:rPr lang="en-US" sz="2400" dirty="0"/>
              <a:t>Child dietary intakes of wild and non-wild foods (%)</a:t>
            </a:r>
          </a:p>
        </p:txBody>
      </p:sp>
      <p:pic>
        <p:nvPicPr>
          <p:cNvPr id="5" name="Picture 4">
            <a:extLst>
              <a:ext uri="{FF2B5EF4-FFF2-40B4-BE49-F238E27FC236}">
                <a16:creationId xmlns:a16="http://schemas.microsoft.com/office/drawing/2014/main" id="{7C0634F3-581E-4C4C-DD4D-35098DCED79C}"/>
              </a:ext>
            </a:extLst>
          </p:cNvPr>
          <p:cNvPicPr>
            <a:picLocks noChangeAspect="1"/>
          </p:cNvPicPr>
          <p:nvPr/>
        </p:nvPicPr>
        <p:blipFill>
          <a:blip r:embed="rId2"/>
          <a:stretch>
            <a:fillRect/>
          </a:stretch>
        </p:blipFill>
        <p:spPr>
          <a:xfrm>
            <a:off x="593651" y="1217023"/>
            <a:ext cx="7443554" cy="4883851"/>
          </a:xfrm>
          <a:prstGeom prst="rect">
            <a:avLst/>
          </a:prstGeom>
        </p:spPr>
      </p:pic>
      <p:sp>
        <p:nvSpPr>
          <p:cNvPr id="6" name="TextBox 5">
            <a:extLst>
              <a:ext uri="{FF2B5EF4-FFF2-40B4-BE49-F238E27FC236}">
                <a16:creationId xmlns:a16="http://schemas.microsoft.com/office/drawing/2014/main" id="{323B570E-E6AA-DAFF-284D-EE2A0E290AFE}"/>
              </a:ext>
            </a:extLst>
          </p:cNvPr>
          <p:cNvSpPr txBox="1"/>
          <p:nvPr/>
        </p:nvSpPr>
        <p:spPr>
          <a:xfrm>
            <a:off x="4315428" y="6209857"/>
            <a:ext cx="4976037" cy="307777"/>
          </a:xfrm>
          <a:prstGeom prst="rect">
            <a:avLst/>
          </a:prstGeom>
          <a:noFill/>
        </p:spPr>
        <p:txBody>
          <a:bodyPr wrap="square" rtlCol="0">
            <a:spAutoFit/>
          </a:bodyPr>
          <a:lstStyle/>
          <a:p>
            <a:r>
              <a:rPr lang="en-US" sz="1400" dirty="0"/>
              <a:t>Iannotti et al. </a:t>
            </a:r>
            <a:r>
              <a:rPr lang="en-US" sz="1400" i="1" dirty="0"/>
              <a:t>Current Developments in Nutrition </a:t>
            </a:r>
            <a:r>
              <a:rPr lang="en-US" sz="1400" dirty="0"/>
              <a:t>2024</a:t>
            </a:r>
          </a:p>
        </p:txBody>
      </p:sp>
      <p:sp>
        <p:nvSpPr>
          <p:cNvPr id="2" name="TextBox 1">
            <a:extLst>
              <a:ext uri="{FF2B5EF4-FFF2-40B4-BE49-F238E27FC236}">
                <a16:creationId xmlns:a16="http://schemas.microsoft.com/office/drawing/2014/main" id="{FF4E57F2-4D23-5FFC-9558-6C7D92B22262}"/>
              </a:ext>
            </a:extLst>
          </p:cNvPr>
          <p:cNvSpPr txBox="1"/>
          <p:nvPr/>
        </p:nvSpPr>
        <p:spPr>
          <a:xfrm>
            <a:off x="8629650" y="2152650"/>
            <a:ext cx="3038475" cy="3416320"/>
          </a:xfrm>
          <a:prstGeom prst="rect">
            <a:avLst/>
          </a:prstGeom>
          <a:noFill/>
        </p:spPr>
        <p:txBody>
          <a:bodyPr wrap="square" rtlCol="0">
            <a:spAutoFit/>
          </a:bodyPr>
          <a:lstStyle/>
          <a:p>
            <a:pPr marL="285750" indent="-285750">
              <a:buFont typeface="Arial" panose="020B0604020202020204" pitchFamily="34" charset="0"/>
              <a:buChar char="•"/>
            </a:pPr>
            <a:r>
              <a:rPr lang="en-US" dirty="0"/>
              <a:t>Diets largely comprised of rice &amp; cassava</a:t>
            </a:r>
          </a:p>
          <a:p>
            <a:endParaRPr lang="en-US" dirty="0"/>
          </a:p>
          <a:p>
            <a:pPr marL="285750" indent="-285750">
              <a:buFont typeface="Arial" panose="020B0604020202020204" pitchFamily="34" charset="0"/>
              <a:buChar char="•"/>
            </a:pPr>
            <a:r>
              <a:rPr lang="en-US" dirty="0"/>
              <a:t>27 wild plant taxa (native &amp; nonnative); abundant and only 1 IUCN “vulnerable”  </a:t>
            </a:r>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Wild foods significantly increased child diet diversity &amp; growth</a:t>
            </a:r>
          </a:p>
          <a:p>
            <a:endParaRPr lang="en-US" dirty="0"/>
          </a:p>
        </p:txBody>
      </p:sp>
    </p:spTree>
    <p:extLst>
      <p:ext uri="{BB962C8B-B14F-4D97-AF65-F5344CB8AC3E}">
        <p14:creationId xmlns:p14="http://schemas.microsoft.com/office/powerpoint/2010/main" val="164363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1B316-3409-83E7-6E58-B782B47D099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3BDCDD3-DCA5-6933-1ABC-54327893E635}"/>
              </a:ext>
            </a:extLst>
          </p:cNvPr>
          <p:cNvSpPr>
            <a:spLocks noGrp="1"/>
          </p:cNvSpPr>
          <p:nvPr>
            <p:ph type="title"/>
          </p:nvPr>
        </p:nvSpPr>
        <p:spPr/>
        <p:txBody>
          <a:bodyPr/>
          <a:lstStyle/>
          <a:p>
            <a:r>
              <a:rPr lang="en-US" dirty="0"/>
              <a:t>Conclusion</a:t>
            </a:r>
          </a:p>
        </p:txBody>
      </p:sp>
      <p:sp>
        <p:nvSpPr>
          <p:cNvPr id="5" name="Text Placeholder 4">
            <a:extLst>
              <a:ext uri="{FF2B5EF4-FFF2-40B4-BE49-F238E27FC236}">
                <a16:creationId xmlns:a16="http://schemas.microsoft.com/office/drawing/2014/main" id="{C6F173F7-2BA7-D44F-38AB-EC5199DF897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0630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994520-462A-D1E4-25F6-07BEE77C3E11}"/>
              </a:ext>
            </a:extLst>
          </p:cNvPr>
          <p:cNvSpPr>
            <a:spLocks noGrp="1"/>
          </p:cNvSpPr>
          <p:nvPr>
            <p:ph type="title"/>
          </p:nvPr>
        </p:nvSpPr>
        <p:spPr/>
        <p:txBody>
          <a:bodyPr>
            <a:normAutofit/>
          </a:bodyPr>
          <a:lstStyle/>
          <a:p>
            <a:r>
              <a:rPr lang="en-US" sz="3200" dirty="0"/>
              <a:t>Achieving climate-resilience:  </a:t>
            </a:r>
            <a:br>
              <a:rPr lang="en-US" sz="3200" dirty="0"/>
            </a:br>
            <a:r>
              <a:rPr lang="en-US" sz="3200" dirty="0"/>
              <a:t>at the nexus of food &amp; health systems</a:t>
            </a:r>
          </a:p>
        </p:txBody>
      </p:sp>
      <p:sp>
        <p:nvSpPr>
          <p:cNvPr id="5" name="Content Placeholder 4">
            <a:extLst>
              <a:ext uri="{FF2B5EF4-FFF2-40B4-BE49-F238E27FC236}">
                <a16:creationId xmlns:a16="http://schemas.microsoft.com/office/drawing/2014/main" id="{76AFEEC5-2FE1-C93C-9BB6-23A3BB66EACE}"/>
              </a:ext>
            </a:extLst>
          </p:cNvPr>
          <p:cNvSpPr>
            <a:spLocks noGrp="1"/>
          </p:cNvSpPr>
          <p:nvPr>
            <p:ph idx="1"/>
          </p:nvPr>
        </p:nvSpPr>
        <p:spPr>
          <a:xfrm>
            <a:off x="653096" y="1967367"/>
            <a:ext cx="9010650" cy="4525508"/>
          </a:xfrm>
        </p:spPr>
        <p:txBody>
          <a:bodyPr>
            <a:normAutofit fontScale="92500" lnSpcReduction="10000"/>
          </a:bodyPr>
          <a:lstStyle/>
          <a:p>
            <a:r>
              <a:rPr lang="en-US" dirty="0"/>
              <a:t>By working within the public systems, our research has had broader impacts: </a:t>
            </a:r>
          </a:p>
          <a:p>
            <a:pPr lvl="1"/>
            <a:r>
              <a:rPr lang="en-US" dirty="0"/>
              <a:t>Haiti </a:t>
            </a:r>
          </a:p>
          <a:p>
            <a:pPr lvl="2"/>
            <a:r>
              <a:rPr lang="en-US" dirty="0"/>
              <a:t>Healthcare system → National Director of Nutrition, </a:t>
            </a:r>
            <a:r>
              <a:rPr lang="en-US" dirty="0" err="1"/>
              <a:t>Justinien</a:t>
            </a:r>
            <a:r>
              <a:rPr lang="en-US" dirty="0"/>
              <a:t> Teaching Hospital, and Fort Saint Michel </a:t>
            </a:r>
          </a:p>
          <a:p>
            <a:pPr lvl="2"/>
            <a:r>
              <a:rPr lang="en-US" dirty="0"/>
              <a:t>Education system → Vita Mamba in school feeding programs</a:t>
            </a:r>
          </a:p>
          <a:p>
            <a:pPr lvl="1"/>
            <a:r>
              <a:rPr lang="en-US" dirty="0"/>
              <a:t>Ecuador</a:t>
            </a:r>
          </a:p>
          <a:p>
            <a:pPr lvl="2"/>
            <a:r>
              <a:rPr lang="en-US" i="1" dirty="0" err="1"/>
              <a:t>Lulun</a:t>
            </a:r>
            <a:r>
              <a:rPr lang="en-US" dirty="0"/>
              <a:t> → policy to recommend earlier introduction of eggs</a:t>
            </a:r>
          </a:p>
          <a:p>
            <a:pPr lvl="2"/>
            <a:r>
              <a:rPr lang="en-US" i="1" dirty="0" err="1"/>
              <a:t>Mikhuna</a:t>
            </a:r>
            <a:r>
              <a:rPr lang="en-US" dirty="0"/>
              <a:t> → national pregnancy food basket program and public-private sector partnership group, Minga </a:t>
            </a:r>
          </a:p>
          <a:p>
            <a:r>
              <a:rPr lang="en-US" dirty="0"/>
              <a:t>In disconnected food and health systems, populations at great risk</a:t>
            </a:r>
          </a:p>
          <a:p>
            <a:pPr lvl="1"/>
            <a:r>
              <a:rPr lang="en-US" sz="1900" dirty="0"/>
              <a:t>Madagascar → introducing health behavior change, wells, into remote communities; support to CHWs</a:t>
            </a:r>
          </a:p>
        </p:txBody>
      </p:sp>
      <p:pic>
        <p:nvPicPr>
          <p:cNvPr id="12" name="Picture 11" descr="A flag with a palm tree and a carriage&#10;&#10;AI-generated content may be incorrect.">
            <a:extLst>
              <a:ext uri="{FF2B5EF4-FFF2-40B4-BE49-F238E27FC236}">
                <a16:creationId xmlns:a16="http://schemas.microsoft.com/office/drawing/2014/main" id="{07DB177D-75EF-1AB3-1707-7400163004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7442" y="1425760"/>
            <a:ext cx="2170176" cy="2003240"/>
          </a:xfrm>
          <a:prstGeom prst="rect">
            <a:avLst/>
          </a:prstGeom>
        </p:spPr>
      </p:pic>
      <p:pic>
        <p:nvPicPr>
          <p:cNvPr id="6" name="Picture 5" descr="A black and red sign with white text&#10;&#10;AI-generated content may be incorrect.">
            <a:extLst>
              <a:ext uri="{FF2B5EF4-FFF2-40B4-BE49-F238E27FC236}">
                <a16:creationId xmlns:a16="http://schemas.microsoft.com/office/drawing/2014/main" id="{E4A89CDE-D156-675D-6FB2-837293F0E04D}"/>
              </a:ext>
            </a:extLst>
          </p:cNvPr>
          <p:cNvPicPr>
            <a:picLocks noChangeAspect="1"/>
          </p:cNvPicPr>
          <p:nvPr/>
        </p:nvPicPr>
        <p:blipFill>
          <a:blip r:embed="rId3"/>
          <a:stretch>
            <a:fillRect/>
          </a:stretch>
        </p:blipFill>
        <p:spPr>
          <a:xfrm>
            <a:off x="8950071" y="3549111"/>
            <a:ext cx="2737547" cy="769935"/>
          </a:xfrm>
          <a:prstGeom prst="rect">
            <a:avLst/>
          </a:prstGeom>
        </p:spPr>
      </p:pic>
    </p:spTree>
    <p:extLst>
      <p:ext uri="{BB962C8B-B14F-4D97-AF65-F5344CB8AC3E}">
        <p14:creationId xmlns:p14="http://schemas.microsoft.com/office/powerpoint/2010/main" val="2172630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632" name="Rectangle 26631">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410" name="Title 1"/>
          <p:cNvSpPr>
            <a:spLocks noGrp="1"/>
          </p:cNvSpPr>
          <p:nvPr>
            <p:ph type="title"/>
          </p:nvPr>
        </p:nvSpPr>
        <p:spPr>
          <a:xfrm>
            <a:off x="659753" y="-281518"/>
            <a:ext cx="5323715" cy="1642970"/>
          </a:xfrm>
        </p:spPr>
        <p:txBody>
          <a:bodyPr anchor="b">
            <a:normAutofit/>
          </a:bodyPr>
          <a:lstStyle/>
          <a:p>
            <a:r>
              <a:rPr lang="en-US" altLang="en-US" sz="4000">
                <a:solidFill>
                  <a:srgbClr val="C00000"/>
                </a:solidFill>
              </a:rPr>
              <a:t>E3 </a:t>
            </a:r>
            <a:r>
              <a:rPr lang="en-US" altLang="en-US" sz="4000"/>
              <a:t>Nutrition Lab</a:t>
            </a:r>
          </a:p>
        </p:txBody>
      </p:sp>
      <p:sp>
        <p:nvSpPr>
          <p:cNvPr id="26627" name="Content Placeholder 2"/>
          <p:cNvSpPr>
            <a:spLocks noGrp="1"/>
          </p:cNvSpPr>
          <p:nvPr>
            <p:ph idx="1"/>
          </p:nvPr>
        </p:nvSpPr>
        <p:spPr>
          <a:xfrm>
            <a:off x="659753" y="2112489"/>
            <a:ext cx="6002912" cy="3994473"/>
          </a:xfrm>
        </p:spPr>
        <p:txBody>
          <a:bodyPr anchor="t">
            <a:normAutofit/>
          </a:bodyPr>
          <a:lstStyle/>
          <a:p>
            <a:pPr marL="0" indent="0">
              <a:buNone/>
              <a:defRPr/>
            </a:pPr>
            <a:r>
              <a:rPr lang="en-US" sz="2400" dirty="0"/>
              <a:t>Research on maternal and young child nutrition, testing innovative interdisciplinary solutions that embrace the 3 E’s:</a:t>
            </a:r>
          </a:p>
          <a:p>
            <a:pPr marL="0" indent="0" algn="ctr">
              <a:buNone/>
              <a:defRPr/>
            </a:pPr>
            <a:r>
              <a:rPr lang="en-US" sz="2400" dirty="0"/>
              <a:t>  </a:t>
            </a:r>
            <a:r>
              <a:rPr lang="en-US" sz="2400" dirty="0">
                <a:solidFill>
                  <a:srgbClr val="C00000"/>
                </a:solidFill>
              </a:rPr>
              <a:t>E</a:t>
            </a:r>
            <a:r>
              <a:rPr lang="en-US" sz="2400" dirty="0"/>
              <a:t>quity </a:t>
            </a:r>
          </a:p>
          <a:p>
            <a:pPr marL="0" indent="0" algn="ctr">
              <a:buNone/>
              <a:defRPr/>
            </a:pPr>
            <a:r>
              <a:rPr lang="en-US" sz="2400" dirty="0">
                <a:solidFill>
                  <a:srgbClr val="C00000"/>
                </a:solidFill>
              </a:rPr>
              <a:t>E</a:t>
            </a:r>
            <a:r>
              <a:rPr lang="en-US" sz="2400" dirty="0"/>
              <a:t>volution </a:t>
            </a:r>
          </a:p>
          <a:p>
            <a:pPr marL="0" indent="0" algn="ctr">
              <a:buNone/>
              <a:defRPr/>
            </a:pPr>
            <a:r>
              <a:rPr lang="en-US" sz="2400" dirty="0">
                <a:solidFill>
                  <a:srgbClr val="C00000"/>
                </a:solidFill>
              </a:rPr>
              <a:t>E</a:t>
            </a:r>
            <a:r>
              <a:rPr lang="en-US" sz="2400" dirty="0"/>
              <a:t>nvironment</a:t>
            </a:r>
          </a:p>
          <a:p>
            <a:pPr marL="0" indent="0">
              <a:buNone/>
              <a:defRPr/>
            </a:pPr>
            <a:endParaRPr lang="en-US" sz="2400" dirty="0"/>
          </a:p>
          <a:p>
            <a:pPr marL="0" indent="0" algn="ctr">
              <a:buNone/>
              <a:defRPr/>
            </a:pPr>
            <a:r>
              <a:rPr lang="en-US" sz="2400" dirty="0"/>
              <a:t>Ecuador, Haiti, Madagascar, US (St. Louis)</a:t>
            </a:r>
          </a:p>
          <a:p>
            <a:pPr marL="0" indent="0" algn="ctr">
              <a:buNone/>
              <a:defRPr/>
            </a:pPr>
            <a:r>
              <a:rPr lang="en-US" sz="2400" dirty="0"/>
              <a:t>Global (WHO, FAO, UN Nutrition)</a:t>
            </a:r>
          </a:p>
          <a:p>
            <a:pPr marL="0" indent="0">
              <a:buNone/>
              <a:defRPr/>
            </a:pPr>
            <a:endParaRPr lang="en-US" sz="1700" b="1" dirty="0"/>
          </a:p>
          <a:p>
            <a:pPr>
              <a:defRPr/>
            </a:pPr>
            <a:endParaRPr lang="en-US" sz="1700" dirty="0"/>
          </a:p>
        </p:txBody>
      </p:sp>
      <p:sp>
        <p:nvSpPr>
          <p:cNvPr id="26634" name="Rectangle 26633">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636" name="Rectangle 26635">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650" name="Rectangle 26649">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651" name="Rectangle 26650">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4" descr="http://www.corante.com/mooreslore/archives/images/earth%20from%20space.gif"/>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75967" y="1378638"/>
            <a:ext cx="4170530" cy="413261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9218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5A20F-E03F-719E-76EF-0EE747F4A869}"/>
              </a:ext>
            </a:extLst>
          </p:cNvPr>
          <p:cNvSpPr>
            <a:spLocks noGrp="1"/>
          </p:cNvSpPr>
          <p:nvPr>
            <p:ph type="title"/>
          </p:nvPr>
        </p:nvSpPr>
        <p:spPr/>
        <p:txBody>
          <a:bodyPr/>
          <a:lstStyle/>
          <a:p>
            <a:r>
              <a:rPr lang="en-US" dirty="0"/>
              <a:t>Global level </a:t>
            </a:r>
            <a:endParaRPr lang="en-US" sz="3600" dirty="0"/>
          </a:p>
        </p:txBody>
      </p:sp>
      <p:sp>
        <p:nvSpPr>
          <p:cNvPr id="3" name="Content Placeholder 2">
            <a:extLst>
              <a:ext uri="{FF2B5EF4-FFF2-40B4-BE49-F238E27FC236}">
                <a16:creationId xmlns:a16="http://schemas.microsoft.com/office/drawing/2014/main" id="{28C5B179-F9D0-7822-2FCC-58C3B34F990D}"/>
              </a:ext>
            </a:extLst>
          </p:cNvPr>
          <p:cNvSpPr>
            <a:spLocks noGrp="1"/>
          </p:cNvSpPr>
          <p:nvPr>
            <p:ph idx="1"/>
          </p:nvPr>
        </p:nvSpPr>
        <p:spPr>
          <a:xfrm>
            <a:off x="333088" y="1854211"/>
            <a:ext cx="5967128" cy="4351338"/>
          </a:xfrm>
        </p:spPr>
        <p:txBody>
          <a:bodyPr/>
          <a:lstStyle/>
          <a:p>
            <a:r>
              <a:rPr lang="en-US" dirty="0"/>
              <a:t>Global guidelines and reports may influence both food and health systems to achieve climate resilience</a:t>
            </a:r>
          </a:p>
          <a:p>
            <a:pPr lvl="1"/>
            <a:r>
              <a:rPr lang="en-US" dirty="0"/>
              <a:t>TASF for sustainable, healthy diets</a:t>
            </a:r>
          </a:p>
          <a:p>
            <a:pPr lvl="1"/>
            <a:r>
              <a:rPr lang="en-US" dirty="0"/>
              <a:t>WHO Guidelines for Complementary Feeding</a:t>
            </a:r>
          </a:p>
          <a:p>
            <a:pPr lvl="1"/>
            <a:r>
              <a:rPr lang="en-US" dirty="0"/>
              <a:t>Ozark Expert Convening on biodiversity and human diets</a:t>
            </a:r>
          </a:p>
          <a:p>
            <a:endParaRPr lang="en-US" dirty="0"/>
          </a:p>
        </p:txBody>
      </p:sp>
      <p:pic>
        <p:nvPicPr>
          <p:cNvPr id="4" name="Picture 3">
            <a:extLst>
              <a:ext uri="{FF2B5EF4-FFF2-40B4-BE49-F238E27FC236}">
                <a16:creationId xmlns:a16="http://schemas.microsoft.com/office/drawing/2014/main" id="{8B09B85A-1EDF-FF8B-54DA-56F57BB7CFF8}"/>
              </a:ext>
            </a:extLst>
          </p:cNvPr>
          <p:cNvPicPr>
            <a:picLocks noChangeAspect="1"/>
          </p:cNvPicPr>
          <p:nvPr/>
        </p:nvPicPr>
        <p:blipFill>
          <a:blip r:embed="rId2"/>
          <a:stretch>
            <a:fillRect/>
          </a:stretch>
        </p:blipFill>
        <p:spPr>
          <a:xfrm>
            <a:off x="7055590" y="1325397"/>
            <a:ext cx="2564844" cy="3616655"/>
          </a:xfrm>
          <a:prstGeom prst="rect">
            <a:avLst/>
          </a:prstGeom>
        </p:spPr>
      </p:pic>
      <p:pic>
        <p:nvPicPr>
          <p:cNvPr id="7" name="Picture 6">
            <a:extLst>
              <a:ext uri="{FF2B5EF4-FFF2-40B4-BE49-F238E27FC236}">
                <a16:creationId xmlns:a16="http://schemas.microsoft.com/office/drawing/2014/main" id="{C0F3A127-F41A-C60A-31CC-EC1CC81638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9009" y="201602"/>
            <a:ext cx="2509903" cy="3522673"/>
          </a:xfrm>
          <a:prstGeom prst="rect">
            <a:avLst/>
          </a:prstGeom>
        </p:spPr>
      </p:pic>
      <p:pic>
        <p:nvPicPr>
          <p:cNvPr id="1026" name="Picture 2">
            <a:extLst>
              <a:ext uri="{FF2B5EF4-FFF2-40B4-BE49-F238E27FC236}">
                <a16:creationId xmlns:a16="http://schemas.microsoft.com/office/drawing/2014/main" id="{0AF72355-6CD1-D2AA-AEEA-64E93B22B0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5988" y="3559175"/>
            <a:ext cx="3908891"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0980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E68BA5-85FA-A2FB-6942-655D1E15F7D4}"/>
              </a:ext>
            </a:extLst>
          </p:cNvPr>
          <p:cNvSpPr>
            <a:spLocks noGrp="1"/>
          </p:cNvSpPr>
          <p:nvPr>
            <p:ph idx="1"/>
          </p:nvPr>
        </p:nvSpPr>
        <p:spPr>
          <a:xfrm>
            <a:off x="340596" y="1404083"/>
            <a:ext cx="11636349" cy="4182480"/>
          </a:xfrm>
        </p:spPr>
        <p:txBody>
          <a:bodyPr numCol="4">
            <a:normAutofit/>
          </a:bodyPr>
          <a:lstStyle/>
          <a:p>
            <a:pPr marL="0" indent="0">
              <a:lnSpc>
                <a:spcPct val="100000"/>
              </a:lnSpc>
              <a:spcBef>
                <a:spcPts val="0"/>
              </a:spcBef>
              <a:buNone/>
            </a:pPr>
            <a:r>
              <a:rPr lang="en-US" b="1" dirty="0">
                <a:solidFill>
                  <a:schemeClr val="tx1"/>
                </a:solidFill>
              </a:rPr>
              <a:t>E3 Nutrition Lab</a:t>
            </a:r>
            <a:endParaRPr lang="en-US" sz="1200" dirty="0">
              <a:solidFill>
                <a:schemeClr val="tx1"/>
              </a:solidFill>
            </a:endParaRPr>
          </a:p>
          <a:p>
            <a:pPr marL="0" indent="0">
              <a:lnSpc>
                <a:spcPct val="100000"/>
              </a:lnSpc>
              <a:spcBef>
                <a:spcPts val="0"/>
              </a:spcBef>
              <a:buNone/>
            </a:pPr>
            <a:endParaRPr lang="en-US" sz="1200" dirty="0">
              <a:solidFill>
                <a:schemeClr val="tx1"/>
              </a:solidFill>
            </a:endParaRPr>
          </a:p>
          <a:p>
            <a:pPr marL="0" indent="0">
              <a:lnSpc>
                <a:spcPct val="100000"/>
              </a:lnSpc>
              <a:spcBef>
                <a:spcPts val="0"/>
              </a:spcBef>
              <a:buNone/>
            </a:pPr>
            <a:r>
              <a:rPr lang="en-US" sz="1200" dirty="0">
                <a:solidFill>
                  <a:schemeClr val="tx1"/>
                </a:solidFill>
              </a:rPr>
              <a:t>Lora Iannotti</a:t>
            </a:r>
          </a:p>
          <a:p>
            <a:pPr marL="0" indent="0">
              <a:lnSpc>
                <a:spcPct val="100000"/>
              </a:lnSpc>
              <a:spcBef>
                <a:spcPts val="0"/>
              </a:spcBef>
              <a:buNone/>
            </a:pPr>
            <a:r>
              <a:rPr lang="en-US" sz="1200" dirty="0">
                <a:solidFill>
                  <a:schemeClr val="tx1"/>
                </a:solidFill>
              </a:rPr>
              <a:t>Elizabeth Hahn</a:t>
            </a:r>
          </a:p>
          <a:p>
            <a:pPr marL="0" indent="0">
              <a:lnSpc>
                <a:spcPct val="100000"/>
              </a:lnSpc>
              <a:spcBef>
                <a:spcPts val="0"/>
              </a:spcBef>
              <a:buNone/>
            </a:pPr>
            <a:r>
              <a:rPr lang="en-US" sz="1200" dirty="0"/>
              <a:t>Michelle Dorce</a:t>
            </a:r>
          </a:p>
          <a:p>
            <a:pPr marL="0" indent="0">
              <a:lnSpc>
                <a:spcPct val="100000"/>
              </a:lnSpc>
              <a:spcBef>
                <a:spcPts val="0"/>
              </a:spcBef>
              <a:buNone/>
            </a:pPr>
            <a:r>
              <a:rPr lang="en-US" sz="1200" dirty="0"/>
              <a:t>Rachel Zimmerman</a:t>
            </a:r>
          </a:p>
          <a:p>
            <a:pPr marL="0" indent="0">
              <a:lnSpc>
                <a:spcPct val="100000"/>
              </a:lnSpc>
              <a:spcBef>
                <a:spcPts val="0"/>
              </a:spcBef>
              <a:buNone/>
            </a:pPr>
            <a:r>
              <a:rPr lang="en-US" sz="1200" dirty="0"/>
              <a:t>Gifty Aboagye-Mensah</a:t>
            </a:r>
          </a:p>
          <a:p>
            <a:pPr marL="0" indent="0">
              <a:lnSpc>
                <a:spcPct val="100000"/>
              </a:lnSpc>
              <a:spcBef>
                <a:spcPts val="0"/>
              </a:spcBef>
              <a:buNone/>
            </a:pPr>
            <a:r>
              <a:rPr lang="en-US" sz="1200" dirty="0">
                <a:solidFill>
                  <a:schemeClr val="tx1"/>
                </a:solidFill>
              </a:rPr>
              <a:t>Najjuwah Walden</a:t>
            </a:r>
          </a:p>
          <a:p>
            <a:pPr marL="0" indent="0">
              <a:lnSpc>
                <a:spcPct val="100000"/>
              </a:lnSpc>
              <a:spcBef>
                <a:spcPts val="0"/>
              </a:spcBef>
              <a:buNone/>
            </a:pPr>
            <a:r>
              <a:rPr lang="en-US" sz="1200" dirty="0">
                <a:solidFill>
                  <a:schemeClr val="tx1"/>
                </a:solidFill>
              </a:rPr>
              <a:t>Emily Evers</a:t>
            </a:r>
          </a:p>
          <a:p>
            <a:pPr marL="0" indent="0">
              <a:lnSpc>
                <a:spcPct val="100000"/>
              </a:lnSpc>
              <a:spcBef>
                <a:spcPts val="0"/>
              </a:spcBef>
              <a:buNone/>
            </a:pPr>
            <a:r>
              <a:rPr lang="en-US" sz="1200" dirty="0"/>
              <a:t>Jemima Adepehin</a:t>
            </a:r>
            <a:endParaRPr lang="en-US" sz="1200" dirty="0">
              <a:solidFill>
                <a:schemeClr val="tx1"/>
              </a:solidFill>
            </a:endParaRPr>
          </a:p>
          <a:p>
            <a:pPr marL="0" indent="0">
              <a:lnSpc>
                <a:spcPct val="100000"/>
              </a:lnSpc>
              <a:spcBef>
                <a:spcPts val="0"/>
              </a:spcBef>
              <a:buNone/>
            </a:pPr>
            <a:r>
              <a:rPr lang="en-US" sz="1200" dirty="0">
                <a:solidFill>
                  <a:schemeClr val="tx1"/>
                </a:solidFill>
              </a:rPr>
              <a:t>Ferdous Akther</a:t>
            </a:r>
          </a:p>
          <a:p>
            <a:pPr marL="0" indent="0">
              <a:lnSpc>
                <a:spcPct val="100000"/>
              </a:lnSpc>
              <a:spcBef>
                <a:spcPts val="0"/>
              </a:spcBef>
              <a:buNone/>
            </a:pPr>
            <a:r>
              <a:rPr lang="en-US" sz="1200" dirty="0"/>
              <a:t>Sofia Then</a:t>
            </a:r>
          </a:p>
          <a:p>
            <a:pPr marL="0" indent="0">
              <a:lnSpc>
                <a:spcPct val="100000"/>
              </a:lnSpc>
              <a:spcBef>
                <a:spcPts val="0"/>
              </a:spcBef>
              <a:buNone/>
            </a:pPr>
            <a:r>
              <a:rPr lang="en-US" sz="1200" dirty="0"/>
              <a:t>Ethan Fudge</a:t>
            </a:r>
          </a:p>
          <a:p>
            <a:pPr marL="0" indent="0">
              <a:lnSpc>
                <a:spcPct val="100000"/>
              </a:lnSpc>
              <a:spcBef>
                <a:spcPts val="0"/>
              </a:spcBef>
              <a:buNone/>
            </a:pPr>
            <a:r>
              <a:rPr lang="en-US" sz="1200" dirty="0"/>
              <a:t>Noor </a:t>
            </a:r>
            <a:r>
              <a:rPr lang="en-US" sz="1200" dirty="0" err="1"/>
              <a:t>Noor</a:t>
            </a:r>
            <a:r>
              <a:rPr lang="en-US" sz="1200" dirty="0"/>
              <a:t> Ul Ain</a:t>
            </a:r>
          </a:p>
          <a:p>
            <a:pPr marL="0" indent="0">
              <a:lnSpc>
                <a:spcPct val="100000"/>
              </a:lnSpc>
              <a:spcBef>
                <a:spcPts val="0"/>
              </a:spcBef>
              <a:buNone/>
            </a:pPr>
            <a:endParaRPr lang="en-US" sz="1200" dirty="0">
              <a:solidFill>
                <a:schemeClr val="tx1"/>
              </a:solidFill>
            </a:endParaRPr>
          </a:p>
          <a:p>
            <a:pPr marL="0" indent="0">
              <a:lnSpc>
                <a:spcPct val="100000"/>
              </a:lnSpc>
              <a:spcBef>
                <a:spcPts val="0"/>
              </a:spcBef>
              <a:buNone/>
            </a:pPr>
            <a:endParaRPr lang="en-US" sz="1200" dirty="0">
              <a:solidFill>
                <a:schemeClr val="tx1"/>
              </a:solidFill>
            </a:endParaRPr>
          </a:p>
          <a:p>
            <a:pPr marL="0" indent="0">
              <a:lnSpc>
                <a:spcPct val="100000"/>
              </a:lnSpc>
              <a:spcBef>
                <a:spcPts val="0"/>
              </a:spcBef>
              <a:buNone/>
            </a:pPr>
            <a:endParaRPr lang="en-US" sz="1200" dirty="0">
              <a:solidFill>
                <a:schemeClr val="tx1"/>
              </a:solidFill>
            </a:endParaRPr>
          </a:p>
          <a:p>
            <a:pPr marL="0" indent="0">
              <a:lnSpc>
                <a:spcPct val="100000"/>
              </a:lnSpc>
              <a:spcBef>
                <a:spcPts val="0"/>
              </a:spcBef>
              <a:buNone/>
            </a:pPr>
            <a:endParaRPr lang="en-US" sz="1200" dirty="0">
              <a:solidFill>
                <a:schemeClr val="tx1"/>
              </a:solidFill>
            </a:endParaRPr>
          </a:p>
          <a:p>
            <a:pPr marL="0" indent="0">
              <a:lnSpc>
                <a:spcPct val="100000"/>
              </a:lnSpc>
              <a:spcBef>
                <a:spcPts val="0"/>
              </a:spcBef>
              <a:buNone/>
            </a:pPr>
            <a:endParaRPr lang="en-US" sz="1200" dirty="0">
              <a:solidFill>
                <a:schemeClr val="tx1"/>
              </a:solidFill>
            </a:endParaRPr>
          </a:p>
          <a:p>
            <a:pPr marL="0" indent="0">
              <a:lnSpc>
                <a:spcPct val="100000"/>
              </a:lnSpc>
              <a:spcBef>
                <a:spcPts val="0"/>
              </a:spcBef>
              <a:buNone/>
            </a:pPr>
            <a:r>
              <a:rPr lang="en-US" b="1" dirty="0">
                <a:solidFill>
                  <a:schemeClr val="tx1"/>
                </a:solidFill>
              </a:rPr>
              <a:t>Grandi </a:t>
            </a:r>
            <a:r>
              <a:rPr lang="en-US" b="1" dirty="0" err="1">
                <a:solidFill>
                  <a:schemeClr val="tx1"/>
                </a:solidFill>
              </a:rPr>
              <a:t>Byen</a:t>
            </a:r>
            <a:endParaRPr lang="en-US" b="1" dirty="0">
              <a:solidFill>
                <a:schemeClr val="tx1"/>
              </a:solidFill>
            </a:endParaRPr>
          </a:p>
          <a:p>
            <a:pPr marL="0" indent="0">
              <a:lnSpc>
                <a:spcPct val="100000"/>
              </a:lnSpc>
              <a:spcBef>
                <a:spcPts val="0"/>
              </a:spcBef>
              <a:buNone/>
            </a:pPr>
            <a:endParaRPr lang="en-US" sz="1200" dirty="0">
              <a:solidFill>
                <a:schemeClr val="tx1"/>
              </a:solidFill>
            </a:endParaRPr>
          </a:p>
          <a:p>
            <a:pPr marL="0" indent="0">
              <a:lnSpc>
                <a:spcPct val="100000"/>
              </a:lnSpc>
              <a:spcBef>
                <a:spcPts val="0"/>
              </a:spcBef>
              <a:buNone/>
            </a:pPr>
            <a:r>
              <a:rPr lang="en-US" sz="1200" dirty="0">
                <a:solidFill>
                  <a:schemeClr val="tx1"/>
                </a:solidFill>
              </a:rPr>
              <a:t>Patricia Kohl</a:t>
            </a:r>
          </a:p>
          <a:p>
            <a:pPr marL="0" indent="0">
              <a:lnSpc>
                <a:spcPct val="100000"/>
              </a:lnSpc>
              <a:spcBef>
                <a:spcPts val="0"/>
              </a:spcBef>
              <a:buNone/>
            </a:pPr>
            <a:r>
              <a:rPr lang="en-US" sz="1200" dirty="0">
                <a:solidFill>
                  <a:schemeClr val="tx1"/>
                </a:solidFill>
              </a:rPr>
              <a:t>F. Matthew Kuhlmann</a:t>
            </a:r>
          </a:p>
          <a:p>
            <a:pPr marL="0" indent="0">
              <a:lnSpc>
                <a:spcPct val="100000"/>
              </a:lnSpc>
              <a:spcBef>
                <a:spcPts val="0"/>
              </a:spcBef>
              <a:buNone/>
            </a:pPr>
            <a:r>
              <a:rPr lang="en-US" sz="1200" dirty="0">
                <a:solidFill>
                  <a:schemeClr val="tx1"/>
                </a:solidFill>
              </a:rPr>
              <a:t>Jay Turner</a:t>
            </a:r>
          </a:p>
          <a:p>
            <a:pPr marL="0" indent="0">
              <a:lnSpc>
                <a:spcPct val="100000"/>
              </a:lnSpc>
              <a:spcBef>
                <a:spcPts val="0"/>
              </a:spcBef>
              <a:buNone/>
            </a:pPr>
            <a:r>
              <a:rPr lang="en-US" sz="1200" dirty="0">
                <a:solidFill>
                  <a:schemeClr val="tx1"/>
                </a:solidFill>
              </a:rPr>
              <a:t>Sherlie Jean-Louis </a:t>
            </a:r>
            <a:r>
              <a:rPr lang="en-US" sz="1200" dirty="0" err="1">
                <a:solidFill>
                  <a:schemeClr val="tx1"/>
                </a:solidFill>
              </a:rPr>
              <a:t>Dulience</a:t>
            </a:r>
            <a:endParaRPr lang="en-US" sz="1200" dirty="0">
              <a:solidFill>
                <a:schemeClr val="tx1"/>
              </a:solidFill>
            </a:endParaRPr>
          </a:p>
          <a:p>
            <a:pPr marL="0" indent="0">
              <a:lnSpc>
                <a:spcPct val="100000"/>
              </a:lnSpc>
              <a:spcBef>
                <a:spcPts val="0"/>
              </a:spcBef>
              <a:buNone/>
            </a:pPr>
            <a:r>
              <a:rPr lang="en-US" sz="1200" dirty="0">
                <a:solidFill>
                  <a:schemeClr val="tx1"/>
                </a:solidFill>
              </a:rPr>
              <a:t>Emmanuel Gyimah</a:t>
            </a:r>
          </a:p>
          <a:p>
            <a:pPr marL="0" indent="0">
              <a:lnSpc>
                <a:spcPct val="100000"/>
              </a:lnSpc>
              <a:spcBef>
                <a:spcPts val="0"/>
              </a:spcBef>
              <a:buNone/>
            </a:pPr>
            <a:r>
              <a:rPr lang="en-US" sz="1200" dirty="0">
                <a:solidFill>
                  <a:schemeClr val="tx1"/>
                </a:solidFill>
              </a:rPr>
              <a:t>Jenna Diaz</a:t>
            </a:r>
          </a:p>
          <a:p>
            <a:pPr marL="0" indent="0">
              <a:lnSpc>
                <a:spcPct val="100000"/>
              </a:lnSpc>
              <a:spcBef>
                <a:spcPts val="0"/>
              </a:spcBef>
              <a:buNone/>
            </a:pPr>
            <a:r>
              <a:rPr lang="en-US" sz="1200" dirty="0" err="1">
                <a:solidFill>
                  <a:schemeClr val="tx1"/>
                </a:solidFill>
              </a:rPr>
              <a:t>Fithi</a:t>
            </a:r>
            <a:r>
              <a:rPr lang="en-US" sz="1200" dirty="0">
                <a:solidFill>
                  <a:schemeClr val="tx1"/>
                </a:solidFill>
              </a:rPr>
              <a:t> Embaye</a:t>
            </a:r>
          </a:p>
          <a:p>
            <a:pPr marL="0" indent="0">
              <a:lnSpc>
                <a:spcPct val="100000"/>
              </a:lnSpc>
              <a:spcBef>
                <a:spcPts val="0"/>
              </a:spcBef>
              <a:buNone/>
            </a:pPr>
            <a:r>
              <a:rPr lang="en-US" sz="1200" dirty="0">
                <a:solidFill>
                  <a:schemeClr val="tx1"/>
                </a:solidFill>
              </a:rPr>
              <a:t>Derek S. Brown</a:t>
            </a:r>
          </a:p>
          <a:p>
            <a:pPr marL="0" indent="0">
              <a:lnSpc>
                <a:spcPct val="100000"/>
              </a:lnSpc>
              <a:spcBef>
                <a:spcPts val="0"/>
              </a:spcBef>
              <a:buNone/>
            </a:pPr>
            <a:r>
              <a:rPr lang="en-US" sz="1200" dirty="0">
                <a:solidFill>
                  <a:schemeClr val="tx1"/>
                </a:solidFill>
              </a:rPr>
              <a:t>Shenyang Guo</a:t>
            </a:r>
          </a:p>
          <a:p>
            <a:pPr marL="0" indent="0">
              <a:lnSpc>
                <a:spcPct val="100000"/>
              </a:lnSpc>
              <a:spcBef>
                <a:spcPts val="0"/>
              </a:spcBef>
              <a:buNone/>
            </a:pPr>
            <a:r>
              <a:rPr lang="en-US" sz="1200" dirty="0">
                <a:solidFill>
                  <a:schemeClr val="tx1"/>
                </a:solidFill>
              </a:rPr>
              <a:t>Joan L. Luby</a:t>
            </a:r>
          </a:p>
          <a:p>
            <a:pPr marL="0" indent="0">
              <a:lnSpc>
                <a:spcPct val="100000"/>
              </a:lnSpc>
              <a:spcBef>
                <a:spcPts val="0"/>
              </a:spcBef>
              <a:buNone/>
            </a:pPr>
            <a:r>
              <a:rPr lang="en-US" sz="1200" dirty="0">
                <a:solidFill>
                  <a:schemeClr val="tx1"/>
                </a:solidFill>
              </a:rPr>
              <a:t>Jennifer L. Nicholas</a:t>
            </a:r>
          </a:p>
          <a:p>
            <a:pPr marL="0" indent="0">
              <a:lnSpc>
                <a:spcPct val="100000"/>
              </a:lnSpc>
              <a:spcBef>
                <a:spcPts val="0"/>
              </a:spcBef>
              <a:buNone/>
            </a:pPr>
            <a:r>
              <a:rPr lang="en-US" sz="1200" dirty="0">
                <a:solidFill>
                  <a:schemeClr val="tx1"/>
                </a:solidFill>
              </a:rPr>
              <a:t>Joseline </a:t>
            </a:r>
            <a:r>
              <a:rPr lang="en-US" sz="1200" dirty="0" err="1">
                <a:solidFill>
                  <a:schemeClr val="tx1"/>
                </a:solidFill>
              </a:rPr>
              <a:t>Marhone</a:t>
            </a:r>
            <a:r>
              <a:rPr lang="en-US" sz="1200" dirty="0">
                <a:solidFill>
                  <a:schemeClr val="tx1"/>
                </a:solidFill>
              </a:rPr>
              <a:t> Pierre</a:t>
            </a:r>
          </a:p>
          <a:p>
            <a:pPr marL="0" indent="0">
              <a:lnSpc>
                <a:spcPct val="100000"/>
              </a:lnSpc>
              <a:spcBef>
                <a:spcPts val="0"/>
              </a:spcBef>
              <a:buNone/>
            </a:pPr>
            <a:r>
              <a:rPr lang="en-US" sz="1200" dirty="0">
                <a:solidFill>
                  <a:schemeClr val="tx1"/>
                </a:solidFill>
              </a:rPr>
              <a:t>Jacques </a:t>
            </a:r>
            <a:r>
              <a:rPr lang="en-US" sz="1200" dirty="0" err="1">
                <a:solidFill>
                  <a:schemeClr val="tx1"/>
                </a:solidFill>
              </a:rPr>
              <a:t>Boncy</a:t>
            </a:r>
            <a:endParaRPr lang="en-US" sz="1200" dirty="0">
              <a:solidFill>
                <a:schemeClr val="tx1"/>
              </a:solidFill>
            </a:endParaRPr>
          </a:p>
          <a:p>
            <a:pPr marL="0" indent="0">
              <a:lnSpc>
                <a:spcPct val="100000"/>
              </a:lnSpc>
              <a:spcBef>
                <a:spcPts val="0"/>
              </a:spcBef>
              <a:buNone/>
            </a:pPr>
            <a:r>
              <a:rPr lang="en-US" sz="1200" dirty="0">
                <a:solidFill>
                  <a:schemeClr val="tx1"/>
                </a:solidFill>
              </a:rPr>
              <a:t>Rony St. Fleur</a:t>
            </a:r>
          </a:p>
          <a:p>
            <a:pPr marL="0" indent="0">
              <a:lnSpc>
                <a:spcPct val="100000"/>
              </a:lnSpc>
              <a:spcBef>
                <a:spcPts val="0"/>
              </a:spcBef>
              <a:buNone/>
            </a:pPr>
            <a:r>
              <a:rPr lang="en-US" sz="1200" dirty="0">
                <a:solidFill>
                  <a:schemeClr val="tx1"/>
                </a:solidFill>
              </a:rPr>
              <a:t>Maureen M. Black</a:t>
            </a:r>
            <a:endParaRPr lang="en-US" sz="1600" dirty="0">
              <a:solidFill>
                <a:schemeClr val="tx1"/>
              </a:solidFill>
            </a:endParaRPr>
          </a:p>
          <a:p>
            <a:pPr marL="0" indent="0">
              <a:lnSpc>
                <a:spcPct val="100000"/>
              </a:lnSpc>
              <a:spcBef>
                <a:spcPts val="0"/>
              </a:spcBef>
              <a:buNone/>
            </a:pPr>
            <a:endParaRPr lang="en-US" sz="1600" dirty="0">
              <a:solidFill>
                <a:schemeClr val="tx1"/>
              </a:solidFill>
            </a:endParaRPr>
          </a:p>
          <a:p>
            <a:pPr marL="0" indent="0">
              <a:lnSpc>
                <a:spcPct val="100000"/>
              </a:lnSpc>
              <a:spcBef>
                <a:spcPts val="0"/>
              </a:spcBef>
              <a:buNone/>
            </a:pPr>
            <a:endParaRPr lang="en-US" sz="1600" dirty="0">
              <a:solidFill>
                <a:schemeClr val="tx1"/>
              </a:solidFill>
            </a:endParaRPr>
          </a:p>
          <a:p>
            <a:pPr marL="0" indent="0">
              <a:lnSpc>
                <a:spcPct val="100000"/>
              </a:lnSpc>
              <a:spcBef>
                <a:spcPts val="0"/>
              </a:spcBef>
              <a:buNone/>
            </a:pPr>
            <a:r>
              <a:rPr lang="en-US" b="1" dirty="0" err="1">
                <a:solidFill>
                  <a:schemeClr val="tx1"/>
                </a:solidFill>
              </a:rPr>
              <a:t>Mikhuna</a:t>
            </a:r>
            <a:endParaRPr lang="en-US" b="1" dirty="0">
              <a:solidFill>
                <a:schemeClr val="tx1"/>
              </a:solidFill>
            </a:endParaRPr>
          </a:p>
          <a:p>
            <a:pPr marL="0" indent="0">
              <a:lnSpc>
                <a:spcPct val="100000"/>
              </a:lnSpc>
              <a:spcBef>
                <a:spcPts val="0"/>
              </a:spcBef>
              <a:buNone/>
            </a:pPr>
            <a:endParaRPr lang="en-US" sz="1200" dirty="0">
              <a:solidFill>
                <a:schemeClr val="tx1"/>
              </a:solidFill>
            </a:endParaRPr>
          </a:p>
          <a:p>
            <a:pPr marL="0" indent="0">
              <a:lnSpc>
                <a:spcPct val="100000"/>
              </a:lnSpc>
              <a:spcBef>
                <a:spcPts val="0"/>
              </a:spcBef>
              <a:buNone/>
            </a:pPr>
            <a:r>
              <a:rPr lang="en-US" sz="1200" dirty="0">
                <a:solidFill>
                  <a:schemeClr val="tx1"/>
                </a:solidFill>
              </a:rPr>
              <a:t>Jennifer L. Nicholas</a:t>
            </a:r>
          </a:p>
          <a:p>
            <a:pPr marL="0" indent="0">
              <a:lnSpc>
                <a:spcPct val="100000"/>
              </a:lnSpc>
              <a:spcBef>
                <a:spcPts val="0"/>
              </a:spcBef>
              <a:buNone/>
            </a:pPr>
            <a:r>
              <a:rPr lang="en-US" sz="1200" dirty="0">
                <a:solidFill>
                  <a:schemeClr val="tx1"/>
                </a:solidFill>
                <a:cs typeface="Arial" panose="020B0604020202020204" pitchFamily="34" charset="0"/>
              </a:rPr>
              <a:t>Patricia Lacy </a:t>
            </a:r>
            <a:r>
              <a:rPr lang="en-US" sz="1200" dirty="0" err="1">
                <a:solidFill>
                  <a:schemeClr val="tx1"/>
                </a:solidFill>
                <a:cs typeface="Arial" panose="020B0604020202020204" pitchFamily="34" charset="0"/>
              </a:rPr>
              <a:t>Gandor</a:t>
            </a:r>
            <a:endParaRPr lang="en-US" sz="1200" dirty="0">
              <a:solidFill>
                <a:schemeClr val="tx1"/>
              </a:solidFill>
              <a:cs typeface="Arial" panose="020B0604020202020204" pitchFamily="34" charset="0"/>
            </a:endParaRPr>
          </a:p>
          <a:p>
            <a:pPr marL="0" indent="0">
              <a:lnSpc>
                <a:spcPct val="100000"/>
              </a:lnSpc>
              <a:spcBef>
                <a:spcPts val="0"/>
              </a:spcBef>
              <a:buNone/>
            </a:pPr>
            <a:r>
              <a:rPr lang="en-US" sz="1200" dirty="0">
                <a:solidFill>
                  <a:schemeClr val="tx1"/>
                </a:solidFill>
              </a:rPr>
              <a:t>William Waters</a:t>
            </a:r>
          </a:p>
          <a:p>
            <a:pPr marL="0" indent="0">
              <a:lnSpc>
                <a:spcPct val="100000"/>
              </a:lnSpc>
              <a:spcBef>
                <a:spcPts val="0"/>
              </a:spcBef>
              <a:buNone/>
            </a:pPr>
            <a:r>
              <a:rPr lang="en-US" sz="1200" dirty="0">
                <a:solidFill>
                  <a:schemeClr val="tx1"/>
                </a:solidFill>
              </a:rPr>
              <a:t>Ivan Palacios</a:t>
            </a:r>
          </a:p>
          <a:p>
            <a:pPr marL="0" indent="0">
              <a:lnSpc>
                <a:spcPct val="100000"/>
              </a:lnSpc>
              <a:spcBef>
                <a:spcPts val="0"/>
              </a:spcBef>
              <a:buNone/>
            </a:pPr>
            <a:r>
              <a:rPr lang="en-US" sz="1200" dirty="0">
                <a:solidFill>
                  <a:schemeClr val="tx1"/>
                </a:solidFill>
              </a:rPr>
              <a:t>William Waters</a:t>
            </a:r>
          </a:p>
          <a:p>
            <a:pPr marL="0" indent="0">
              <a:lnSpc>
                <a:spcPct val="100000"/>
              </a:lnSpc>
              <a:spcBef>
                <a:spcPts val="0"/>
              </a:spcBef>
              <a:buNone/>
            </a:pPr>
            <a:r>
              <a:rPr lang="es-EC" sz="1200" dirty="0">
                <a:solidFill>
                  <a:schemeClr val="tx1"/>
                </a:solidFill>
              </a:rPr>
              <a:t>Gabriela Vintimilla</a:t>
            </a:r>
            <a:endParaRPr lang="en-US" sz="1200" dirty="0">
              <a:solidFill>
                <a:schemeClr val="tx1"/>
              </a:solidFill>
            </a:endParaRPr>
          </a:p>
          <a:p>
            <a:pPr marL="0" indent="0">
              <a:lnSpc>
                <a:spcPct val="100000"/>
              </a:lnSpc>
              <a:spcBef>
                <a:spcPts val="0"/>
              </a:spcBef>
              <a:buNone/>
            </a:pPr>
            <a:r>
              <a:rPr lang="es-EC" sz="1200" dirty="0">
                <a:solidFill>
                  <a:schemeClr val="tx1"/>
                </a:solidFill>
              </a:rPr>
              <a:t>Shirley Tipanquiza</a:t>
            </a:r>
            <a:endParaRPr lang="en-US" sz="1200" dirty="0">
              <a:solidFill>
                <a:schemeClr val="tx1"/>
              </a:solidFill>
            </a:endParaRPr>
          </a:p>
          <a:p>
            <a:pPr marL="0" indent="0">
              <a:lnSpc>
                <a:spcPct val="100000"/>
              </a:lnSpc>
              <a:spcBef>
                <a:spcPts val="0"/>
              </a:spcBef>
              <a:buNone/>
            </a:pPr>
            <a:r>
              <a:rPr lang="es-EC" sz="1200" dirty="0">
                <a:solidFill>
                  <a:schemeClr val="tx1"/>
                </a:solidFill>
              </a:rPr>
              <a:t>Pamela Camana</a:t>
            </a:r>
            <a:endParaRPr lang="en-US" sz="1200" dirty="0">
              <a:solidFill>
                <a:schemeClr val="tx1"/>
              </a:solidFill>
            </a:endParaRPr>
          </a:p>
          <a:p>
            <a:pPr marL="0" indent="0">
              <a:lnSpc>
                <a:spcPct val="100000"/>
              </a:lnSpc>
              <a:spcBef>
                <a:spcPts val="0"/>
              </a:spcBef>
              <a:buNone/>
            </a:pPr>
            <a:r>
              <a:rPr lang="es-EC" sz="1200" dirty="0">
                <a:solidFill>
                  <a:schemeClr val="tx1"/>
                </a:solidFill>
              </a:rPr>
              <a:t>Karla Yugcha</a:t>
            </a:r>
          </a:p>
          <a:p>
            <a:pPr marL="0" indent="0">
              <a:lnSpc>
                <a:spcPct val="100000"/>
              </a:lnSpc>
              <a:spcBef>
                <a:spcPts val="0"/>
              </a:spcBef>
              <a:buNone/>
            </a:pPr>
            <a:r>
              <a:rPr lang="en-US" sz="1200" dirty="0">
                <a:solidFill>
                  <a:schemeClr val="tx1"/>
                </a:solidFill>
              </a:rPr>
              <a:t>Carlos Andres Gallegos Riofrio</a:t>
            </a:r>
          </a:p>
          <a:p>
            <a:pPr marL="0" indent="0">
              <a:lnSpc>
                <a:spcPct val="100000"/>
              </a:lnSpc>
              <a:spcBef>
                <a:spcPts val="0"/>
              </a:spcBef>
              <a:buFont typeface="Arial" panose="020B0604020202020204" pitchFamily="34" charset="0"/>
              <a:buNone/>
            </a:pPr>
            <a:r>
              <a:rPr lang="en-US" sz="1200" dirty="0" err="1">
                <a:solidFill>
                  <a:schemeClr val="tx1"/>
                </a:solidFill>
              </a:rPr>
              <a:t>Klever</a:t>
            </a:r>
            <a:r>
              <a:rPr lang="en-US" sz="1200" dirty="0">
                <a:solidFill>
                  <a:schemeClr val="tx1"/>
                </a:solidFill>
              </a:rPr>
              <a:t> </a:t>
            </a:r>
            <a:r>
              <a:rPr lang="en-US" sz="1200" dirty="0" err="1">
                <a:solidFill>
                  <a:schemeClr val="tx1"/>
                </a:solidFill>
              </a:rPr>
              <a:t>Sáenz</a:t>
            </a:r>
            <a:endParaRPr lang="en-US" sz="1200" dirty="0">
              <a:solidFill>
                <a:schemeClr val="tx1"/>
              </a:solidFill>
            </a:endParaRPr>
          </a:p>
          <a:p>
            <a:pPr marL="0" indent="0">
              <a:lnSpc>
                <a:spcPct val="100000"/>
              </a:lnSpc>
              <a:spcBef>
                <a:spcPts val="0"/>
              </a:spcBef>
              <a:buFont typeface="Arial" panose="020B0604020202020204" pitchFamily="34" charset="0"/>
              <a:buNone/>
            </a:pPr>
            <a:r>
              <a:rPr lang="en-US" sz="1200" dirty="0">
                <a:solidFill>
                  <a:schemeClr val="tx1"/>
                </a:solidFill>
              </a:rPr>
              <a:t>Manu Goyal</a:t>
            </a:r>
          </a:p>
          <a:p>
            <a:pPr marL="0" indent="0">
              <a:lnSpc>
                <a:spcPct val="100000"/>
              </a:lnSpc>
              <a:spcBef>
                <a:spcPts val="0"/>
              </a:spcBef>
              <a:buFont typeface="Arial" panose="020B0604020202020204" pitchFamily="34" charset="0"/>
              <a:buNone/>
            </a:pPr>
            <a:r>
              <a:rPr lang="en-US" sz="1200" dirty="0" err="1">
                <a:solidFill>
                  <a:schemeClr val="tx1"/>
                </a:solidFill>
              </a:rPr>
              <a:t>Maicus</a:t>
            </a:r>
            <a:r>
              <a:rPr lang="en-US" sz="1200" dirty="0">
                <a:solidFill>
                  <a:schemeClr val="tx1"/>
                </a:solidFill>
              </a:rPr>
              <a:t> </a:t>
            </a:r>
            <a:r>
              <a:rPr lang="en-US" sz="1200" dirty="0" err="1">
                <a:solidFill>
                  <a:schemeClr val="tx1"/>
                </a:solidFill>
              </a:rPr>
              <a:t>Raichel</a:t>
            </a:r>
            <a:endParaRPr lang="en-US" sz="1200" dirty="0">
              <a:solidFill>
                <a:schemeClr val="tx1"/>
              </a:solidFill>
            </a:endParaRPr>
          </a:p>
          <a:p>
            <a:pPr marL="0" indent="0">
              <a:lnSpc>
                <a:spcPct val="100000"/>
              </a:lnSpc>
              <a:spcBef>
                <a:spcPts val="0"/>
              </a:spcBef>
              <a:buFont typeface="Arial" panose="020B0604020202020204" pitchFamily="34" charset="0"/>
              <a:buNone/>
            </a:pPr>
            <a:endParaRPr lang="en-US" sz="1200" dirty="0">
              <a:solidFill>
                <a:schemeClr val="tx1"/>
              </a:solidFill>
            </a:endParaRPr>
          </a:p>
          <a:p>
            <a:pPr marL="0" indent="0">
              <a:lnSpc>
                <a:spcPct val="100000"/>
              </a:lnSpc>
              <a:spcBef>
                <a:spcPts val="0"/>
              </a:spcBef>
              <a:buFont typeface="Arial" panose="020B0604020202020204" pitchFamily="34" charset="0"/>
              <a:buNone/>
            </a:pPr>
            <a:endParaRPr lang="en-US" sz="1200" dirty="0">
              <a:solidFill>
                <a:schemeClr val="tx1"/>
              </a:solidFill>
            </a:endParaRPr>
          </a:p>
          <a:p>
            <a:pPr marL="0" indent="0">
              <a:lnSpc>
                <a:spcPct val="100000"/>
              </a:lnSpc>
              <a:spcBef>
                <a:spcPts val="0"/>
              </a:spcBef>
              <a:buFont typeface="Arial" panose="020B0604020202020204" pitchFamily="34" charset="0"/>
              <a:buNone/>
            </a:pPr>
            <a:endParaRPr lang="en-US" sz="1200" dirty="0">
              <a:solidFill>
                <a:schemeClr val="tx1"/>
              </a:solidFill>
            </a:endParaRPr>
          </a:p>
          <a:p>
            <a:pPr marL="0" indent="0">
              <a:lnSpc>
                <a:spcPct val="100000"/>
              </a:lnSpc>
              <a:spcBef>
                <a:spcPts val="0"/>
              </a:spcBef>
              <a:buFont typeface="Arial" panose="020B0604020202020204" pitchFamily="34" charset="0"/>
              <a:buNone/>
            </a:pPr>
            <a:endParaRPr lang="en-US" dirty="0">
              <a:solidFill>
                <a:schemeClr val="tx1"/>
              </a:solidFill>
            </a:endParaRPr>
          </a:p>
          <a:p>
            <a:pPr marL="0" indent="0">
              <a:lnSpc>
                <a:spcPct val="100000"/>
              </a:lnSpc>
              <a:spcBef>
                <a:spcPts val="0"/>
              </a:spcBef>
              <a:buNone/>
            </a:pPr>
            <a:r>
              <a:rPr lang="en-US" b="1" dirty="0">
                <a:solidFill>
                  <a:schemeClr val="tx1"/>
                </a:solidFill>
              </a:rPr>
              <a:t>Madagascar</a:t>
            </a:r>
          </a:p>
          <a:p>
            <a:pPr marL="0" indent="0">
              <a:lnSpc>
                <a:spcPct val="100000"/>
              </a:lnSpc>
              <a:spcBef>
                <a:spcPts val="0"/>
              </a:spcBef>
              <a:buNone/>
            </a:pPr>
            <a:endParaRPr lang="en-US" sz="1200" dirty="0">
              <a:solidFill>
                <a:schemeClr val="tx1"/>
              </a:solidFill>
            </a:endParaRPr>
          </a:p>
          <a:p>
            <a:pPr marL="0" indent="0">
              <a:lnSpc>
                <a:spcPct val="100000"/>
              </a:lnSpc>
              <a:spcBef>
                <a:spcPts val="0"/>
              </a:spcBef>
              <a:buNone/>
            </a:pPr>
            <a:r>
              <a:rPr lang="en-US" sz="1200" dirty="0"/>
              <a:t>Armand Randrianasolo</a:t>
            </a:r>
          </a:p>
          <a:p>
            <a:pPr marL="0" indent="0">
              <a:lnSpc>
                <a:spcPct val="100000"/>
              </a:lnSpc>
              <a:spcBef>
                <a:spcPts val="0"/>
              </a:spcBef>
              <a:buNone/>
            </a:pPr>
            <a:r>
              <a:rPr lang="en-US" sz="1200" dirty="0">
                <a:solidFill>
                  <a:schemeClr val="tx1"/>
                </a:solidFill>
              </a:rPr>
              <a:t>Robbie Hart</a:t>
            </a:r>
          </a:p>
          <a:p>
            <a:pPr marL="0" indent="0">
              <a:lnSpc>
                <a:spcPct val="100000"/>
              </a:lnSpc>
              <a:spcBef>
                <a:spcPts val="0"/>
              </a:spcBef>
              <a:buNone/>
            </a:pPr>
            <a:r>
              <a:rPr lang="en-US" sz="1200" dirty="0">
                <a:solidFill>
                  <a:schemeClr val="tx1"/>
                </a:solidFill>
              </a:rPr>
              <a:t>Tabita Randrianarivony</a:t>
            </a:r>
          </a:p>
          <a:p>
            <a:pPr marL="0" indent="0">
              <a:lnSpc>
                <a:spcPct val="100000"/>
              </a:lnSpc>
              <a:spcBef>
                <a:spcPts val="0"/>
              </a:spcBef>
              <a:buNone/>
            </a:pPr>
            <a:r>
              <a:rPr lang="en-US" sz="1200" dirty="0" err="1"/>
              <a:t>Fortunat</a:t>
            </a:r>
            <a:r>
              <a:rPr lang="en-US" sz="1200" dirty="0"/>
              <a:t> </a:t>
            </a:r>
            <a:r>
              <a:rPr lang="en-US" sz="1200" dirty="0" err="1"/>
              <a:t>Rakotoarivony</a:t>
            </a:r>
            <a:endParaRPr lang="en-US" sz="1200" dirty="0"/>
          </a:p>
          <a:p>
            <a:pPr marL="0" indent="0">
              <a:lnSpc>
                <a:spcPct val="100000"/>
              </a:lnSpc>
              <a:spcBef>
                <a:spcPts val="0"/>
              </a:spcBef>
              <a:buNone/>
            </a:pPr>
            <a:r>
              <a:rPr lang="en-US" sz="1200" dirty="0" err="1">
                <a:solidFill>
                  <a:schemeClr val="tx1"/>
                </a:solidFill>
              </a:rPr>
              <a:t>Tefy</a:t>
            </a:r>
            <a:r>
              <a:rPr lang="en-US" sz="1200" dirty="0">
                <a:solidFill>
                  <a:schemeClr val="tx1"/>
                </a:solidFill>
              </a:rPr>
              <a:t> </a:t>
            </a:r>
            <a:r>
              <a:rPr lang="en-US" sz="1200" dirty="0" err="1">
                <a:solidFill>
                  <a:schemeClr val="tx1"/>
                </a:solidFill>
              </a:rPr>
              <a:t>Andriamihajarivo</a:t>
            </a:r>
            <a:endParaRPr lang="en-US" sz="1200" dirty="0">
              <a:solidFill>
                <a:schemeClr val="tx1"/>
              </a:solidFill>
            </a:endParaRPr>
          </a:p>
          <a:p>
            <a:pPr marL="0" indent="0">
              <a:lnSpc>
                <a:spcPct val="100000"/>
              </a:lnSpc>
              <a:spcBef>
                <a:spcPts val="0"/>
              </a:spcBef>
              <a:buNone/>
            </a:pPr>
            <a:r>
              <a:rPr lang="en-US" sz="1200" dirty="0">
                <a:solidFill>
                  <a:schemeClr val="tx1"/>
                </a:solidFill>
              </a:rPr>
              <a:t>Kate Farley</a:t>
            </a:r>
          </a:p>
          <a:p>
            <a:pPr marL="0" indent="0">
              <a:lnSpc>
                <a:spcPct val="100000"/>
              </a:lnSpc>
              <a:spcBef>
                <a:spcPts val="0"/>
              </a:spcBef>
              <a:buNone/>
            </a:pPr>
            <a:r>
              <a:rPr lang="en-US" sz="1200" dirty="0">
                <a:solidFill>
                  <a:schemeClr val="tx1"/>
                </a:solidFill>
              </a:rPr>
              <a:t>Mia LaBrier</a:t>
            </a:r>
          </a:p>
          <a:p>
            <a:pPr marL="0" indent="0">
              <a:lnSpc>
                <a:spcPct val="100000"/>
              </a:lnSpc>
              <a:spcBef>
                <a:spcPts val="0"/>
              </a:spcBef>
              <a:buNone/>
            </a:pPr>
            <a:endParaRPr lang="en-US" sz="1200" dirty="0"/>
          </a:p>
        </p:txBody>
      </p:sp>
      <p:sp>
        <p:nvSpPr>
          <p:cNvPr id="2" name="Title 1">
            <a:extLst>
              <a:ext uri="{FF2B5EF4-FFF2-40B4-BE49-F238E27FC236}">
                <a16:creationId xmlns:a16="http://schemas.microsoft.com/office/drawing/2014/main" id="{461319BB-3E4F-E25C-DCA0-EDB9253C87EF}"/>
              </a:ext>
            </a:extLst>
          </p:cNvPr>
          <p:cNvSpPr>
            <a:spLocks noGrp="1"/>
          </p:cNvSpPr>
          <p:nvPr>
            <p:ph type="title"/>
          </p:nvPr>
        </p:nvSpPr>
        <p:spPr>
          <a:xfrm>
            <a:off x="455125" y="613665"/>
            <a:ext cx="10972800" cy="604838"/>
          </a:xfrm>
        </p:spPr>
        <p:txBody>
          <a:bodyPr>
            <a:normAutofit fontScale="90000"/>
          </a:bodyPr>
          <a:lstStyle/>
          <a:p>
            <a:r>
              <a:rPr lang="en-US" b="1" dirty="0"/>
              <a:t>Acknowledgements</a:t>
            </a:r>
          </a:p>
        </p:txBody>
      </p:sp>
      <p:pic>
        <p:nvPicPr>
          <p:cNvPr id="6" name="Picture 5">
            <a:extLst>
              <a:ext uri="{FF2B5EF4-FFF2-40B4-BE49-F238E27FC236}">
                <a16:creationId xmlns:a16="http://schemas.microsoft.com/office/drawing/2014/main" id="{A9C0C432-8E2C-6A05-B91D-944F567171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0222" y="5586563"/>
            <a:ext cx="1134828" cy="1134828"/>
          </a:xfrm>
          <a:prstGeom prst="rect">
            <a:avLst/>
          </a:prstGeom>
        </p:spPr>
      </p:pic>
      <p:pic>
        <p:nvPicPr>
          <p:cNvPr id="7" name="Picture 4" descr="children_discovery_institute.gif">
            <a:extLst>
              <a:ext uri="{FF2B5EF4-FFF2-40B4-BE49-F238E27FC236}">
                <a16:creationId xmlns:a16="http://schemas.microsoft.com/office/drawing/2014/main" id="{B6A28CE0-5993-1FB5-9FE6-A6784E05DE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1543" y="5791881"/>
            <a:ext cx="1782536" cy="7754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Logo&#10;&#10;Description automatically generated">
            <a:extLst>
              <a:ext uri="{FF2B5EF4-FFF2-40B4-BE49-F238E27FC236}">
                <a16:creationId xmlns:a16="http://schemas.microsoft.com/office/drawing/2014/main" id="{06A843DC-1B14-AD38-513B-F5931B76E5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9806" y="4860872"/>
            <a:ext cx="2087830" cy="810079"/>
          </a:xfrm>
          <a:prstGeom prst="rect">
            <a:avLst/>
          </a:prstGeom>
        </p:spPr>
      </p:pic>
      <p:pic>
        <p:nvPicPr>
          <p:cNvPr id="9" name="Picture 8" descr="Text, logo&#10;&#10;Description automatically generated">
            <a:extLst>
              <a:ext uri="{FF2B5EF4-FFF2-40B4-BE49-F238E27FC236}">
                <a16:creationId xmlns:a16="http://schemas.microsoft.com/office/drawing/2014/main" id="{BE6A96EB-3351-02EC-D421-C9CAF6C839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13844" y="4921363"/>
            <a:ext cx="2532176" cy="650628"/>
          </a:xfrm>
          <a:prstGeom prst="rect">
            <a:avLst/>
          </a:prstGeom>
        </p:spPr>
      </p:pic>
      <p:pic>
        <p:nvPicPr>
          <p:cNvPr id="19" name="Picture 18">
            <a:extLst>
              <a:ext uri="{FF2B5EF4-FFF2-40B4-BE49-F238E27FC236}">
                <a16:creationId xmlns:a16="http://schemas.microsoft.com/office/drawing/2014/main" id="{0BF685DA-DC1D-34E8-EC8E-3FE265939675}"/>
              </a:ext>
            </a:extLst>
          </p:cNvPr>
          <p:cNvPicPr>
            <a:picLocks noChangeAspect="1"/>
          </p:cNvPicPr>
          <p:nvPr/>
        </p:nvPicPr>
        <p:blipFill>
          <a:blip r:embed="rId6"/>
          <a:stretch>
            <a:fillRect/>
          </a:stretch>
        </p:blipFill>
        <p:spPr>
          <a:xfrm>
            <a:off x="1458427" y="5696983"/>
            <a:ext cx="914400" cy="965200"/>
          </a:xfrm>
          <a:prstGeom prst="rect">
            <a:avLst/>
          </a:prstGeom>
        </p:spPr>
      </p:pic>
      <p:pic>
        <p:nvPicPr>
          <p:cNvPr id="20" name="Picture 19">
            <a:extLst>
              <a:ext uri="{FF2B5EF4-FFF2-40B4-BE49-F238E27FC236}">
                <a16:creationId xmlns:a16="http://schemas.microsoft.com/office/drawing/2014/main" id="{8A818125-56D2-DE48-84F0-71C6B459A7FC}"/>
              </a:ext>
            </a:extLst>
          </p:cNvPr>
          <p:cNvPicPr>
            <a:picLocks noChangeAspect="1"/>
          </p:cNvPicPr>
          <p:nvPr/>
        </p:nvPicPr>
        <p:blipFill>
          <a:blip r:embed="rId7"/>
          <a:stretch>
            <a:fillRect/>
          </a:stretch>
        </p:blipFill>
        <p:spPr>
          <a:xfrm>
            <a:off x="6744913" y="4991431"/>
            <a:ext cx="2687898" cy="510492"/>
          </a:xfrm>
          <a:prstGeom prst="rect">
            <a:avLst/>
          </a:prstGeom>
        </p:spPr>
      </p:pic>
      <p:pic>
        <p:nvPicPr>
          <p:cNvPr id="5" name="Picture 2" descr="Universitywide effort aims to bring WashU to the world - The ...">
            <a:extLst>
              <a:ext uri="{FF2B5EF4-FFF2-40B4-BE49-F238E27FC236}">
                <a16:creationId xmlns:a16="http://schemas.microsoft.com/office/drawing/2014/main" id="{ED6C42B7-410D-9420-B667-40EBD526454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2675" y="4788178"/>
            <a:ext cx="1376875" cy="9169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MBG - Madagascar - MFG">
            <a:extLst>
              <a:ext uri="{FF2B5EF4-FFF2-40B4-BE49-F238E27FC236}">
                <a16:creationId xmlns:a16="http://schemas.microsoft.com/office/drawing/2014/main" id="{FEC344C4-37AB-5523-7A8F-21D715BDD46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96043" y="5586563"/>
            <a:ext cx="1535448" cy="115122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6F908D2E-D94E-67C2-C220-D804F597175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731704" y="4945262"/>
            <a:ext cx="2087831" cy="641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571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3A038-248F-CD07-1633-A8778B48AC04}"/>
            </a:ext>
          </a:extLst>
        </p:cNvPr>
        <p:cNvGrpSpPr/>
        <p:nvPr/>
      </p:nvGrpSpPr>
      <p:grpSpPr>
        <a:xfrm>
          <a:off x="0" y="0"/>
          <a:ext cx="0" cy="0"/>
          <a:chOff x="0" y="0"/>
          <a:chExt cx="0" cy="0"/>
        </a:xfrm>
      </p:grpSpPr>
      <p:pic>
        <p:nvPicPr>
          <p:cNvPr id="5" name="Picture 4" descr="Top view of spices in containers">
            <a:extLst>
              <a:ext uri="{FF2B5EF4-FFF2-40B4-BE49-F238E27FC236}">
                <a16:creationId xmlns:a16="http://schemas.microsoft.com/office/drawing/2014/main" id="{6D104E5C-4481-71EE-42D1-36A73B340045}"/>
              </a:ext>
            </a:extLst>
          </p:cNvPr>
          <p:cNvPicPr>
            <a:picLocks noChangeAspect="1"/>
          </p:cNvPicPr>
          <p:nvPr/>
        </p:nvPicPr>
        <p:blipFill>
          <a:blip r:embed="rId2"/>
          <a:srcRect l="20686" r="11075" b="1"/>
          <a:stretch>
            <a:fillRect/>
          </a:stretch>
        </p:blipFill>
        <p:spPr>
          <a:xfrm>
            <a:off x="-1" y="-2"/>
            <a:ext cx="5410198" cy="6858002"/>
          </a:xfrm>
          <a:prstGeom prst="rect">
            <a:avLst/>
          </a:prstGeom>
        </p:spPr>
      </p:pic>
      <p:sp>
        <p:nvSpPr>
          <p:cNvPr id="2" name="Title 1">
            <a:extLst>
              <a:ext uri="{FF2B5EF4-FFF2-40B4-BE49-F238E27FC236}">
                <a16:creationId xmlns:a16="http://schemas.microsoft.com/office/drawing/2014/main" id="{40E34828-7906-ECAE-F774-33F07FFDB078}"/>
              </a:ext>
            </a:extLst>
          </p:cNvPr>
          <p:cNvSpPr>
            <a:spLocks noGrp="1"/>
          </p:cNvSpPr>
          <p:nvPr>
            <p:ph type="title"/>
          </p:nvPr>
        </p:nvSpPr>
        <p:spPr>
          <a:xfrm>
            <a:off x="6115317" y="405685"/>
            <a:ext cx="5464968" cy="1559301"/>
          </a:xfrm>
        </p:spPr>
        <p:txBody>
          <a:bodyPr>
            <a:normAutofit/>
          </a:bodyPr>
          <a:lstStyle/>
          <a:p>
            <a:r>
              <a:rPr lang="en-US" sz="4000" dirty="0"/>
              <a:t>Presentation Outline</a:t>
            </a:r>
          </a:p>
        </p:txBody>
      </p:sp>
      <p:sp>
        <p:nvSpPr>
          <p:cNvPr id="3" name="Content Placeholder 2">
            <a:extLst>
              <a:ext uri="{FF2B5EF4-FFF2-40B4-BE49-F238E27FC236}">
                <a16:creationId xmlns:a16="http://schemas.microsoft.com/office/drawing/2014/main" id="{892F6D86-0BD0-9A09-1A99-C03480DEE8FF}"/>
              </a:ext>
            </a:extLst>
          </p:cNvPr>
          <p:cNvSpPr>
            <a:spLocks noGrp="1"/>
          </p:cNvSpPr>
          <p:nvPr>
            <p:ph idx="1"/>
          </p:nvPr>
        </p:nvSpPr>
        <p:spPr>
          <a:xfrm>
            <a:off x="5858445" y="1964986"/>
            <a:ext cx="5978712" cy="4710134"/>
          </a:xfrm>
        </p:spPr>
        <p:txBody>
          <a:bodyPr anchor="ctr">
            <a:normAutofit/>
          </a:bodyPr>
          <a:lstStyle/>
          <a:p>
            <a:pPr marL="514350" indent="-514350">
              <a:buAutoNum type="arabicPeriod"/>
            </a:pPr>
            <a:r>
              <a:rPr lang="en-US" sz="2400" dirty="0"/>
              <a:t>Introduction</a:t>
            </a:r>
          </a:p>
          <a:p>
            <a:pPr lvl="1"/>
            <a:r>
              <a:rPr lang="en-US" sz="1600" dirty="0"/>
              <a:t>Maternal &amp; child nutrition</a:t>
            </a:r>
          </a:p>
          <a:p>
            <a:pPr lvl="1"/>
            <a:r>
              <a:rPr lang="en-US" sz="1600" dirty="0"/>
              <a:t>Food systems &amp; planetary boundaries</a:t>
            </a:r>
          </a:p>
          <a:p>
            <a:pPr marL="514350" indent="-514350">
              <a:buAutoNum type="arabicPeriod"/>
            </a:pPr>
            <a:endParaRPr lang="en-US" sz="2000" dirty="0"/>
          </a:p>
          <a:p>
            <a:pPr marL="514350" indent="-514350">
              <a:buAutoNum type="arabicPeriod"/>
            </a:pPr>
            <a:r>
              <a:rPr lang="en-US" sz="2400" dirty="0"/>
              <a:t>Case studies </a:t>
            </a:r>
          </a:p>
          <a:p>
            <a:pPr lvl="1"/>
            <a:r>
              <a:rPr lang="en-US" sz="1600" dirty="0"/>
              <a:t>Haiti:  Grandi </a:t>
            </a:r>
            <a:r>
              <a:rPr lang="en-US" sz="1600" dirty="0" err="1"/>
              <a:t>Byen</a:t>
            </a:r>
            <a:r>
              <a:rPr lang="en-US" sz="1600" dirty="0"/>
              <a:t> “grow well”</a:t>
            </a:r>
          </a:p>
          <a:p>
            <a:pPr lvl="1"/>
            <a:r>
              <a:rPr lang="en-US" sz="1600" dirty="0"/>
              <a:t>Ecuador:  </a:t>
            </a:r>
            <a:r>
              <a:rPr lang="en-US" sz="1600" dirty="0" err="1"/>
              <a:t>Mikhuna</a:t>
            </a:r>
            <a:r>
              <a:rPr lang="en-US" sz="1600" dirty="0"/>
              <a:t> “nourish”</a:t>
            </a:r>
          </a:p>
          <a:p>
            <a:pPr lvl="1"/>
            <a:r>
              <a:rPr lang="en-US" sz="1600" dirty="0"/>
              <a:t>Madagascar: climate change, hunger, &amp; wild foods</a:t>
            </a:r>
            <a:r>
              <a:rPr lang="en-US" sz="1600" i="1" dirty="0"/>
              <a:t>  </a:t>
            </a:r>
          </a:p>
          <a:p>
            <a:pPr marL="514350" indent="-514350">
              <a:buAutoNum type="arabicPeriod"/>
            </a:pPr>
            <a:endParaRPr lang="en-US" sz="2000" dirty="0"/>
          </a:p>
          <a:p>
            <a:pPr marL="514350" indent="-514350">
              <a:buAutoNum type="arabicPeriod"/>
            </a:pPr>
            <a:r>
              <a:rPr lang="en-US" sz="2400" dirty="0"/>
              <a:t>Conclusion</a:t>
            </a:r>
          </a:p>
          <a:p>
            <a:pPr lvl="1"/>
            <a:r>
              <a:rPr lang="en-US" sz="1600" dirty="0"/>
              <a:t>Public sector research</a:t>
            </a:r>
          </a:p>
          <a:p>
            <a:pPr lvl="1"/>
            <a:r>
              <a:rPr lang="en-US" sz="1600" dirty="0"/>
              <a:t>Global policy and guidelines</a:t>
            </a:r>
          </a:p>
          <a:p>
            <a:pPr marL="514350" indent="-514350">
              <a:buAutoNum type="arabicPeriod"/>
            </a:pPr>
            <a:endParaRPr lang="en-US" sz="2000" dirty="0"/>
          </a:p>
        </p:txBody>
      </p:sp>
    </p:spTree>
    <p:extLst>
      <p:ext uri="{BB962C8B-B14F-4D97-AF65-F5344CB8AC3E}">
        <p14:creationId xmlns:p14="http://schemas.microsoft.com/office/powerpoint/2010/main" val="1018066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Rationale: global nutrition disparities</a:t>
            </a:r>
          </a:p>
        </p:txBody>
      </p:sp>
      <p:sp>
        <p:nvSpPr>
          <p:cNvPr id="6" name="Content Placeholder 5"/>
          <p:cNvSpPr>
            <a:spLocks noGrp="1"/>
          </p:cNvSpPr>
          <p:nvPr>
            <p:ph idx="1"/>
          </p:nvPr>
        </p:nvSpPr>
        <p:spPr>
          <a:xfrm>
            <a:off x="255229" y="1498556"/>
            <a:ext cx="5377475" cy="5136160"/>
          </a:xfrm>
        </p:spPr>
        <p:txBody>
          <a:bodyPr>
            <a:normAutofit fontScale="77500" lnSpcReduction="20000"/>
          </a:bodyPr>
          <a:lstStyle/>
          <a:p>
            <a:pPr marL="522900" lvl="1" indent="-342900">
              <a:lnSpc>
                <a:spcPct val="150000"/>
              </a:lnSpc>
            </a:pPr>
            <a:r>
              <a:rPr lang="en-US" dirty="0"/>
              <a:t>148.1 million (22.3%) with stunted growth; 250 million stunted development; 45 million (6.8%) wasted; </a:t>
            </a:r>
          </a:p>
          <a:p>
            <a:pPr marL="522900" lvl="1" indent="-342900">
              <a:lnSpc>
                <a:spcPct val="150000"/>
              </a:lnSpc>
            </a:pPr>
            <a:r>
              <a:rPr lang="en-US" dirty="0"/>
              <a:t>Hidden hunger:  56% children; 69% women  </a:t>
            </a:r>
          </a:p>
          <a:p>
            <a:pPr marL="522900" lvl="1" indent="-342900">
              <a:lnSpc>
                <a:spcPct val="150000"/>
              </a:lnSpc>
            </a:pPr>
            <a:endParaRPr lang="en-US" sz="2000" dirty="0"/>
          </a:p>
          <a:p>
            <a:pPr marL="522900" lvl="1" indent="-342900">
              <a:lnSpc>
                <a:spcPct val="150000"/>
              </a:lnSpc>
            </a:pPr>
            <a:r>
              <a:rPr lang="en-US" sz="2000" dirty="0"/>
              <a:t>Stunting (HAZ&lt;-2SD) form of chronic malnutrition arising from poor quality diets, poverty, and disease:</a:t>
            </a:r>
          </a:p>
          <a:p>
            <a:pPr marL="922950" lvl="2" indent="-285750">
              <a:lnSpc>
                <a:spcPct val="150000"/>
              </a:lnSpc>
            </a:pPr>
            <a:r>
              <a:rPr lang="en-US" sz="1600" dirty="0"/>
              <a:t>↑ mortality</a:t>
            </a:r>
          </a:p>
          <a:p>
            <a:pPr marL="922950" lvl="2" indent="-285750">
              <a:lnSpc>
                <a:spcPct val="150000"/>
              </a:lnSpc>
            </a:pPr>
            <a:r>
              <a:rPr lang="en-US" sz="1600" dirty="0"/>
              <a:t>↑ infectious disease</a:t>
            </a:r>
          </a:p>
          <a:p>
            <a:pPr marL="922950" lvl="2" indent="-285750">
              <a:lnSpc>
                <a:spcPct val="150000"/>
              </a:lnSpc>
            </a:pPr>
            <a:r>
              <a:rPr lang="en-US" sz="1600" dirty="0"/>
              <a:t>↓ brain development</a:t>
            </a:r>
          </a:p>
          <a:p>
            <a:pPr marL="922950" lvl="2" indent="-285750">
              <a:lnSpc>
                <a:spcPct val="150000"/>
              </a:lnSpc>
            </a:pPr>
            <a:r>
              <a:rPr lang="en-US" sz="1600" dirty="0"/>
              <a:t>↓ schooling and earning potential</a:t>
            </a:r>
          </a:p>
          <a:p>
            <a:pPr marL="922950" lvl="2" indent="-285750">
              <a:lnSpc>
                <a:spcPct val="150000"/>
              </a:lnSpc>
            </a:pPr>
            <a:r>
              <a:rPr lang="en-US" sz="1600" dirty="0"/>
              <a:t>Intergenerational effects on reproductive health and offspring development</a:t>
            </a:r>
          </a:p>
          <a:p>
            <a:pPr marL="637200" lvl="2" indent="0">
              <a:lnSpc>
                <a:spcPct val="150000"/>
              </a:lnSpc>
              <a:buNone/>
            </a:pPr>
            <a:r>
              <a:rPr lang="en-US" sz="1600" dirty="0"/>
              <a:t> </a:t>
            </a:r>
          </a:p>
          <a:p>
            <a:pPr marL="522900" lvl="1" indent="-342900">
              <a:lnSpc>
                <a:spcPct val="150000"/>
              </a:lnSpc>
            </a:pPr>
            <a:endParaRPr lang="en-US" sz="2000" dirty="0"/>
          </a:p>
          <a:p>
            <a:pPr marL="522900" lvl="1" indent="-342900">
              <a:lnSpc>
                <a:spcPct val="150000"/>
              </a:lnSpc>
            </a:pPr>
            <a:endParaRPr lang="en-US" sz="2000" dirty="0"/>
          </a:p>
          <a:p>
            <a:pPr lvl="1" indent="0">
              <a:buNone/>
            </a:pPr>
            <a:endParaRPr lang="en-US" sz="1800" dirty="0"/>
          </a:p>
        </p:txBody>
      </p:sp>
      <p:pic>
        <p:nvPicPr>
          <p:cNvPr id="2" name="Picture 1" descr="A map of the world with different colored areas&#10;&#10;AI-generated content may be incorrect.">
            <a:extLst>
              <a:ext uri="{FF2B5EF4-FFF2-40B4-BE49-F238E27FC236}">
                <a16:creationId xmlns:a16="http://schemas.microsoft.com/office/drawing/2014/main" id="{2EA5B443-C022-7F2E-1ED3-8C5EB415AE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594622"/>
            <a:ext cx="5828605" cy="4944028"/>
          </a:xfrm>
          <a:prstGeom prst="rect">
            <a:avLst/>
          </a:prstGeom>
        </p:spPr>
      </p:pic>
    </p:spTree>
    <p:extLst>
      <p:ext uri="{BB962C8B-B14F-4D97-AF65-F5344CB8AC3E}">
        <p14:creationId xmlns:p14="http://schemas.microsoft.com/office/powerpoint/2010/main" val="2812168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9F744A-1AEE-5AAB-CB99-55C214387151}"/>
              </a:ext>
            </a:extLst>
          </p:cNvPr>
          <p:cNvSpPr txBox="1"/>
          <p:nvPr/>
        </p:nvSpPr>
        <p:spPr>
          <a:xfrm>
            <a:off x="8856726" y="6399199"/>
            <a:ext cx="3335274" cy="400110"/>
          </a:xfrm>
          <a:prstGeom prst="rect">
            <a:avLst/>
          </a:prstGeom>
          <a:noFill/>
        </p:spPr>
        <p:txBody>
          <a:bodyPr wrap="square" rtlCol="0">
            <a:spAutoFit/>
          </a:bodyPr>
          <a:lstStyle/>
          <a:p>
            <a:r>
              <a:rPr lang="en-US" sz="1000" dirty="0"/>
              <a:t>Source: “Azote for Stockholm Resilience Centre, based on analysis in Richardson et al 2023</a:t>
            </a:r>
          </a:p>
        </p:txBody>
      </p:sp>
      <p:sp>
        <p:nvSpPr>
          <p:cNvPr id="2" name="Title 1">
            <a:extLst>
              <a:ext uri="{FF2B5EF4-FFF2-40B4-BE49-F238E27FC236}">
                <a16:creationId xmlns:a16="http://schemas.microsoft.com/office/drawing/2014/main" id="{CD8E971D-7575-CC7E-6E33-618111251413}"/>
              </a:ext>
            </a:extLst>
          </p:cNvPr>
          <p:cNvSpPr>
            <a:spLocks noGrp="1"/>
          </p:cNvSpPr>
          <p:nvPr>
            <p:ph type="title"/>
          </p:nvPr>
        </p:nvSpPr>
        <p:spPr/>
        <p:txBody>
          <a:bodyPr/>
          <a:lstStyle/>
          <a:p>
            <a:r>
              <a:rPr lang="en-US" dirty="0"/>
              <a:t>Planetary boundaries &amp; food systems</a:t>
            </a:r>
          </a:p>
        </p:txBody>
      </p:sp>
      <p:pic>
        <p:nvPicPr>
          <p:cNvPr id="1026" name="Picture 2">
            <a:extLst>
              <a:ext uri="{FF2B5EF4-FFF2-40B4-BE49-F238E27FC236}">
                <a16:creationId xmlns:a16="http://schemas.microsoft.com/office/drawing/2014/main" id="{53779F4D-EF0B-77DF-B808-D22DEDB721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2562" y="1969515"/>
            <a:ext cx="3968805" cy="374759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0274D79-A83E-4282-8880-5A11EADD4F3F}"/>
              </a:ext>
            </a:extLst>
          </p:cNvPr>
          <p:cNvSpPr txBox="1"/>
          <p:nvPr/>
        </p:nvSpPr>
        <p:spPr>
          <a:xfrm>
            <a:off x="640633" y="1554736"/>
            <a:ext cx="6108959" cy="454586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457200">
              <a:defRPr/>
            </a:pPr>
            <a:r>
              <a:rPr lang="en-US" dirty="0">
                <a:solidFill>
                  <a:srgbClr val="000000"/>
                </a:solidFill>
                <a:latin typeface="Arial" panose="020B0604020202020204"/>
              </a:rPr>
              <a:t>6/9 boundaries crossed; food systems play an outsized role </a:t>
            </a:r>
            <a:endParaRPr lang="en-US" b="1" dirty="0">
              <a:solidFill>
                <a:srgbClr val="000000"/>
              </a:solidFill>
              <a:latin typeface="Arial" panose="020B060402020202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solidFill>
                <a:srgbClr val="000000"/>
              </a:solidFill>
              <a:latin typeface="Arial" panose="020B060402020202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Food production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30% of greenhouse gas emissions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70% of freshwater withdrawals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40% of land use </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(Clark </a:t>
            </a:r>
            <a:r>
              <a:rPr kumimoji="0" lang="en-US" sz="1200" b="0" i="1" u="none" strike="noStrike" kern="1200" cap="none" spc="0" normalizeH="0" baseline="0" noProof="0" dirty="0">
                <a:ln>
                  <a:noFill/>
                </a:ln>
                <a:solidFill>
                  <a:srgbClr val="000000"/>
                </a:solidFill>
                <a:effectLst/>
                <a:uLnTx/>
                <a:uFillTx/>
                <a:latin typeface="Arial" panose="020B0604020202020204"/>
                <a:ea typeface="+mn-ea"/>
                <a:cs typeface="+mn-cs"/>
              </a:rPr>
              <a:t>PNAS </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2019)</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Food waste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31% of food produced wasted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Produces 8-10% of GHG ~4.4 GtCO2 eq, costing US$411 billion </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(FAO)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Arial" panose="020B0604020202020204"/>
              </a:rPr>
              <a:t>Biodiversity &amp; diet diversity</a:t>
            </a:r>
          </a:p>
          <a:p>
            <a:pPr lvl="1" indent="-228600">
              <a:lnSpc>
                <a:spcPct val="90000"/>
              </a:lnSpc>
              <a:spcAft>
                <a:spcPts val="600"/>
              </a:spcAft>
              <a:buFont typeface="Arial" panose="020B0604020202020204" pitchFamily="34" charset="0"/>
              <a:buChar char="•"/>
              <a:defRPr/>
            </a:pPr>
            <a:r>
              <a:rPr lang="en-US" dirty="0"/>
              <a:t>12 crops, 5 animals →75% of food supply (FAO 2017)</a:t>
            </a:r>
          </a:p>
          <a:p>
            <a:pPr lvl="1" indent="-228600">
              <a:lnSpc>
                <a:spcPct val="90000"/>
              </a:lnSpc>
              <a:spcAft>
                <a:spcPts val="600"/>
              </a:spcAft>
              <a:buFont typeface="Arial" panose="020B0604020202020204" pitchFamily="34" charset="0"/>
              <a:buChar char="•"/>
              <a:defRPr/>
            </a:pPr>
            <a:r>
              <a:rPr lang="en-US" dirty="0"/>
              <a:t>Increasing homogenization of food supplies</a:t>
            </a:r>
          </a:p>
        </p:txBody>
      </p:sp>
    </p:spTree>
    <p:extLst>
      <p:ext uri="{BB962C8B-B14F-4D97-AF65-F5344CB8AC3E}">
        <p14:creationId xmlns:p14="http://schemas.microsoft.com/office/powerpoint/2010/main" val="3285262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389240-291E-D233-1018-DFAAB02C34A6}"/>
              </a:ext>
            </a:extLst>
          </p:cNvPr>
          <p:cNvSpPr>
            <a:spLocks noGrp="1"/>
          </p:cNvSpPr>
          <p:nvPr>
            <p:ph type="title"/>
          </p:nvPr>
        </p:nvSpPr>
        <p:spPr/>
        <p:txBody>
          <a:bodyPr/>
          <a:lstStyle/>
          <a:p>
            <a:r>
              <a:rPr lang="en-US" dirty="0"/>
              <a:t>Country case studies</a:t>
            </a:r>
          </a:p>
        </p:txBody>
      </p:sp>
      <p:sp>
        <p:nvSpPr>
          <p:cNvPr id="4" name="Text Placeholder 3">
            <a:extLst>
              <a:ext uri="{FF2B5EF4-FFF2-40B4-BE49-F238E27FC236}">
                <a16:creationId xmlns:a16="http://schemas.microsoft.com/office/drawing/2014/main" id="{8EE4E801-8CD2-992F-8775-74D4C81A1D6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74641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4FE4C-0F1B-A7ED-FB73-700B2C7E4433}"/>
              </a:ext>
            </a:extLst>
          </p:cNvPr>
          <p:cNvSpPr>
            <a:spLocks noGrp="1"/>
          </p:cNvSpPr>
          <p:nvPr>
            <p:ph type="title"/>
          </p:nvPr>
        </p:nvSpPr>
        <p:spPr/>
        <p:txBody>
          <a:bodyPr/>
          <a:lstStyle/>
          <a:p>
            <a:r>
              <a:rPr lang="en-US" dirty="0"/>
              <a:t>Case #1 Haiti: </a:t>
            </a:r>
            <a:r>
              <a:rPr lang="en-US" sz="3200" dirty="0"/>
              <a:t>climate change, occupation, and food insecurity </a:t>
            </a:r>
          </a:p>
        </p:txBody>
      </p:sp>
      <p:sp>
        <p:nvSpPr>
          <p:cNvPr id="7" name="TextBox 6">
            <a:extLst>
              <a:ext uri="{FF2B5EF4-FFF2-40B4-BE49-F238E27FC236}">
                <a16:creationId xmlns:a16="http://schemas.microsoft.com/office/drawing/2014/main" id="{26031718-DDBB-028B-C386-401FEBE4781C}"/>
              </a:ext>
            </a:extLst>
          </p:cNvPr>
          <p:cNvSpPr txBox="1"/>
          <p:nvPr/>
        </p:nvSpPr>
        <p:spPr>
          <a:xfrm>
            <a:off x="11202971" y="3876786"/>
            <a:ext cx="2290273" cy="246221"/>
          </a:xfrm>
          <a:prstGeom prst="rect">
            <a:avLst/>
          </a:prstGeom>
          <a:noFill/>
        </p:spPr>
        <p:txBody>
          <a:bodyPr wrap="square" rtlCol="0">
            <a:spAutoFit/>
          </a:bodyPr>
          <a:lstStyle/>
          <a:p>
            <a:r>
              <a:rPr lang="en-US" sz="1000" dirty="0"/>
              <a:t>Source </a:t>
            </a:r>
            <a:r>
              <a:rPr lang="en-US" sz="1000" dirty="0">
                <a:hlinkClick r:id="rId3"/>
              </a:rPr>
              <a:t>X</a:t>
            </a:r>
            <a:r>
              <a:rPr lang="en-US" sz="1000" dirty="0"/>
              <a:t> </a:t>
            </a:r>
          </a:p>
        </p:txBody>
      </p:sp>
      <p:sp>
        <p:nvSpPr>
          <p:cNvPr id="10" name="TextBox 9">
            <a:extLst>
              <a:ext uri="{FF2B5EF4-FFF2-40B4-BE49-F238E27FC236}">
                <a16:creationId xmlns:a16="http://schemas.microsoft.com/office/drawing/2014/main" id="{73CC6E5E-DD3F-9229-0908-C69964C208BE}"/>
              </a:ext>
            </a:extLst>
          </p:cNvPr>
          <p:cNvSpPr txBox="1"/>
          <p:nvPr/>
        </p:nvSpPr>
        <p:spPr>
          <a:xfrm>
            <a:off x="10700613" y="6586363"/>
            <a:ext cx="2290273" cy="246221"/>
          </a:xfrm>
          <a:prstGeom prst="rect">
            <a:avLst/>
          </a:prstGeom>
          <a:noFill/>
        </p:spPr>
        <p:txBody>
          <a:bodyPr wrap="square" rtlCol="0">
            <a:spAutoFit/>
          </a:bodyPr>
          <a:lstStyle/>
          <a:p>
            <a:r>
              <a:rPr lang="en-US" sz="1000" dirty="0"/>
              <a:t>Source: </a:t>
            </a:r>
            <a:r>
              <a:rPr lang="en-US" sz="1000" dirty="0">
                <a:hlinkClick r:id="rId4"/>
              </a:rPr>
              <a:t>CNN World</a:t>
            </a:r>
            <a:r>
              <a:rPr lang="en-US" sz="1000" dirty="0"/>
              <a:t>      </a:t>
            </a:r>
          </a:p>
        </p:txBody>
      </p:sp>
      <p:pic>
        <p:nvPicPr>
          <p:cNvPr id="5" name="Content Placeholder 4" descr="A road going through a green valley&#10;&#10;AI-generated content may be incorrect.">
            <a:extLst>
              <a:ext uri="{FF2B5EF4-FFF2-40B4-BE49-F238E27FC236}">
                <a16:creationId xmlns:a16="http://schemas.microsoft.com/office/drawing/2014/main" id="{F5835FA2-65E1-637A-F680-C57CE2C9A871}"/>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8263290" y="1189942"/>
            <a:ext cx="3582459" cy="2686844"/>
          </a:xfrm>
        </p:spPr>
      </p:pic>
      <p:sp>
        <p:nvSpPr>
          <p:cNvPr id="12" name="TextBox 11">
            <a:extLst>
              <a:ext uri="{FF2B5EF4-FFF2-40B4-BE49-F238E27FC236}">
                <a16:creationId xmlns:a16="http://schemas.microsoft.com/office/drawing/2014/main" id="{5B1A3313-0B17-529A-50D8-ABC42E0792B5}"/>
              </a:ext>
            </a:extLst>
          </p:cNvPr>
          <p:cNvSpPr txBox="1"/>
          <p:nvPr/>
        </p:nvSpPr>
        <p:spPr>
          <a:xfrm>
            <a:off x="142656" y="1810524"/>
            <a:ext cx="6276481" cy="5447645"/>
          </a:xfrm>
          <a:prstGeom prst="rect">
            <a:avLst/>
          </a:prstGeom>
          <a:noFill/>
        </p:spPr>
        <p:txBody>
          <a:bodyPr wrap="square" rtlCol="0">
            <a:spAutoFit/>
          </a:bodyPr>
          <a:lstStyle/>
          <a:p>
            <a:pPr marL="342900" indent="-342900">
              <a:buFont typeface="Arial" panose="020B0604020202020204" pitchFamily="34" charset="0"/>
              <a:buChar char="•"/>
            </a:pPr>
            <a:r>
              <a:rPr lang="en-US" sz="2800" dirty="0"/>
              <a:t>Natural disasters – hurricanes, floods, drought – wrought by climate change have ravaged the country</a:t>
            </a:r>
          </a:p>
          <a:p>
            <a:pPr marL="800100" lvl="1" indent="-342900">
              <a:buFont typeface="Arial" panose="020B0604020202020204" pitchFamily="34" charset="0"/>
              <a:buChar char="•"/>
            </a:pPr>
            <a:r>
              <a:rPr lang="en-US" dirty="0"/>
              <a:t>Haiti is among the most deforested countries globally with &lt; 1% of primary forest remaining (Blair Hedges et al. 2018)</a:t>
            </a:r>
          </a:p>
          <a:p>
            <a:pPr marL="800100" lvl="1" indent="-342900">
              <a:buFont typeface="Arial" panose="020B0604020202020204" pitchFamily="34" charset="0"/>
              <a:buChar char="•"/>
            </a:pPr>
            <a:endParaRPr lang="en-US" dirty="0">
              <a:latin typeface="Calibri" panose="020F0502020204030204" pitchFamily="34" charset="0"/>
              <a:ea typeface="Calibri" panose="020F0502020204030204" pitchFamily="34" charset="0"/>
              <a:cs typeface="Calibri" panose="020F0502020204030204" pitchFamily="34" charset="0"/>
            </a:endParaRPr>
          </a:p>
          <a:p>
            <a:pPr marL="800100" lvl="1" indent="-34290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Half the population (5.7 million) are food insecure; 22% of young children stunted growth (WFP, EMMUS )</a:t>
            </a:r>
          </a:p>
          <a:p>
            <a:pPr marL="342900" indent="-342900">
              <a:buFont typeface="Arial" panose="020B0604020202020204" pitchFamily="34" charset="0"/>
              <a:buChar char="•"/>
            </a:pPr>
            <a:endParaRPr lang="en-US" dirty="0">
              <a:latin typeface="Calibri" panose="020F0502020204030204" pitchFamily="34" charset="0"/>
              <a:ea typeface="Aptos" panose="020B0004020202020204" pitchFamily="34" charset="0"/>
              <a:cs typeface="Calibri" panose="020F0502020204030204" pitchFamily="34" charset="0"/>
            </a:endParaRP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800" dirty="0"/>
              <a:t>Haiti is also overrun or “occupied” by NGOs working </a:t>
            </a:r>
            <a:r>
              <a:rPr lang="en-US" sz="2800" u="sng" dirty="0"/>
              <a:t>outside the healthcare system</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1400" dirty="0"/>
          </a:p>
        </p:txBody>
      </p:sp>
      <p:pic>
        <p:nvPicPr>
          <p:cNvPr id="4" name="Picture 3" descr="A group of people in a flooded area&#10;&#10;AI-generated content may be incorrect.">
            <a:extLst>
              <a:ext uri="{FF2B5EF4-FFF2-40B4-BE49-F238E27FC236}">
                <a16:creationId xmlns:a16="http://schemas.microsoft.com/office/drawing/2014/main" id="{6B85BE49-7534-9A1D-BCC8-F4E3880128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9803" y="4123007"/>
            <a:ext cx="4375946" cy="2463356"/>
          </a:xfrm>
          <a:prstGeom prst="rect">
            <a:avLst/>
          </a:prstGeom>
        </p:spPr>
      </p:pic>
    </p:spTree>
    <p:extLst>
      <p:ext uri="{BB962C8B-B14F-4D97-AF65-F5344CB8AC3E}">
        <p14:creationId xmlns:p14="http://schemas.microsoft.com/office/powerpoint/2010/main" val="286660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Grandi </a:t>
            </a:r>
            <a:r>
              <a:rPr lang="en-US" i="1" dirty="0" err="1"/>
              <a:t>Byen</a:t>
            </a:r>
            <a:endParaRPr lang="en-US" dirty="0"/>
          </a:p>
        </p:txBody>
      </p:sp>
      <p:sp>
        <p:nvSpPr>
          <p:cNvPr id="3" name="Content Placeholder 2"/>
          <p:cNvSpPr>
            <a:spLocks noGrp="1"/>
          </p:cNvSpPr>
          <p:nvPr>
            <p:ph idx="1"/>
          </p:nvPr>
        </p:nvSpPr>
        <p:spPr>
          <a:xfrm>
            <a:off x="422118" y="1690688"/>
            <a:ext cx="8164483" cy="4718821"/>
          </a:xfrm>
        </p:spPr>
        <p:txBody>
          <a:bodyPr>
            <a:normAutofit lnSpcReduction="10000"/>
          </a:bodyPr>
          <a:lstStyle/>
          <a:p>
            <a:r>
              <a:rPr lang="en-US" sz="2200" b="1" dirty="0"/>
              <a:t>Population:  </a:t>
            </a:r>
            <a:r>
              <a:rPr lang="en-US" sz="2200" dirty="0"/>
              <a:t>urban poor, young children in Cap-</a:t>
            </a:r>
            <a:r>
              <a:rPr lang="en-US" sz="2200" dirty="0" err="1"/>
              <a:t>Haïtien</a:t>
            </a:r>
            <a:endParaRPr lang="en-US" sz="2200" dirty="0"/>
          </a:p>
          <a:p>
            <a:r>
              <a:rPr lang="en-US" sz="2200" b="1" dirty="0"/>
              <a:t>Design</a:t>
            </a:r>
            <a:r>
              <a:rPr lang="en-US" sz="2200" dirty="0"/>
              <a:t>:  3-arm longitudinal RCT 1) control; 2) egg; 3) </a:t>
            </a:r>
            <a:r>
              <a:rPr lang="en-US" sz="2200" dirty="0" err="1"/>
              <a:t>Grandi</a:t>
            </a:r>
            <a:r>
              <a:rPr lang="en-US" sz="2200" dirty="0"/>
              <a:t> </a:t>
            </a:r>
            <a:r>
              <a:rPr lang="en-US" sz="2200" dirty="0" err="1"/>
              <a:t>Byen</a:t>
            </a:r>
            <a:r>
              <a:rPr lang="en-US" sz="2200" dirty="0"/>
              <a:t> (parenting + egg)(n=600)</a:t>
            </a:r>
            <a:endParaRPr lang="en-US" sz="1300" dirty="0"/>
          </a:p>
          <a:p>
            <a:r>
              <a:rPr lang="en-US" sz="2200" b="1" dirty="0"/>
              <a:t>Aims</a:t>
            </a:r>
          </a:p>
          <a:p>
            <a:pPr marL="457200" lvl="1" indent="0">
              <a:buNone/>
            </a:pPr>
            <a:r>
              <a:rPr lang="en-US" sz="1700" dirty="0"/>
              <a:t>1) Demonstrate </a:t>
            </a:r>
            <a:r>
              <a:rPr lang="en-US" sz="1700" u="sng" dirty="0"/>
              <a:t>reproducibility and feasibility </a:t>
            </a:r>
            <a:r>
              <a:rPr lang="en-US" sz="1700" dirty="0"/>
              <a:t>of egg intervention on stunting and development</a:t>
            </a:r>
          </a:p>
          <a:p>
            <a:pPr marL="457200" lvl="1" indent="0">
              <a:buNone/>
            </a:pPr>
            <a:r>
              <a:rPr lang="en-US" sz="1700" dirty="0"/>
              <a:t>2) Investigate </a:t>
            </a:r>
            <a:r>
              <a:rPr lang="en-US" sz="1700" u="sng" dirty="0"/>
              <a:t>incremental benefit of </a:t>
            </a:r>
            <a:r>
              <a:rPr lang="en-US" sz="1700" u="sng" dirty="0" err="1"/>
              <a:t>Grandi</a:t>
            </a:r>
            <a:r>
              <a:rPr lang="en-US" sz="1700" u="sng" dirty="0"/>
              <a:t> </a:t>
            </a:r>
            <a:r>
              <a:rPr lang="en-US" sz="1700" u="sng" dirty="0" err="1"/>
              <a:t>Byen</a:t>
            </a:r>
            <a:r>
              <a:rPr lang="en-US" sz="1700" u="sng" dirty="0"/>
              <a:t> </a:t>
            </a:r>
            <a:r>
              <a:rPr lang="en-US" sz="1700" dirty="0"/>
              <a:t>parenting intervention</a:t>
            </a:r>
          </a:p>
          <a:p>
            <a:pPr marL="457200" lvl="1" indent="0">
              <a:buNone/>
            </a:pPr>
            <a:r>
              <a:rPr lang="en-US" sz="1700" dirty="0"/>
              <a:t>3) Explore </a:t>
            </a:r>
            <a:r>
              <a:rPr lang="en-US" sz="1700" u="sng" dirty="0"/>
              <a:t>impact pathways </a:t>
            </a:r>
            <a:r>
              <a:rPr lang="en-US" sz="1700" dirty="0"/>
              <a:t>biological (nutrient biomarkers, bone age, and enteric disease), psychosocial (cognition, responsive parenting), and environmental (hygiene, sanitation) factors</a:t>
            </a:r>
            <a:endParaRPr lang="en-US" sz="1200" dirty="0"/>
          </a:p>
          <a:p>
            <a:endParaRPr lang="en-US" sz="2200" b="1" dirty="0"/>
          </a:p>
          <a:p>
            <a:r>
              <a:rPr lang="en-US" sz="2200" b="1" dirty="0"/>
              <a:t>Team science</a:t>
            </a:r>
            <a:r>
              <a:rPr lang="en-US" sz="2200" dirty="0"/>
              <a:t>: public health nutrition, child development, social work, pediatric radiology, infectious disease epidemiology/medicine</a:t>
            </a:r>
            <a:endParaRPr lang="en-US" sz="1300" dirty="0"/>
          </a:p>
          <a:p>
            <a:r>
              <a:rPr lang="en-US" sz="2200" b="1" dirty="0"/>
              <a:t>Funding</a:t>
            </a:r>
            <a:r>
              <a:rPr lang="en-US" sz="2200" dirty="0"/>
              <a:t>: PAR-18-480 NICHD R01-Clinical Trial</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24372" y="1216685"/>
            <a:ext cx="1414913" cy="110952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6878" y="2623979"/>
            <a:ext cx="2963004" cy="3244506"/>
          </a:xfrm>
          <a:prstGeom prst="rect">
            <a:avLst/>
          </a:prstGeom>
        </p:spPr>
      </p:pic>
      <p:sp>
        <p:nvSpPr>
          <p:cNvPr id="7" name="TextBox 6"/>
          <p:cNvSpPr txBox="1"/>
          <p:nvPr/>
        </p:nvSpPr>
        <p:spPr>
          <a:xfrm>
            <a:off x="10573719" y="5949246"/>
            <a:ext cx="2392326" cy="215444"/>
          </a:xfrm>
          <a:prstGeom prst="rect">
            <a:avLst/>
          </a:prstGeom>
          <a:noFill/>
        </p:spPr>
        <p:txBody>
          <a:bodyPr wrap="square" rtlCol="0">
            <a:spAutoFit/>
          </a:bodyPr>
          <a:lstStyle/>
          <a:p>
            <a:r>
              <a:rPr lang="en-US" sz="800" dirty="0"/>
              <a:t>Photo: Barbara Evans</a:t>
            </a:r>
          </a:p>
        </p:txBody>
      </p:sp>
    </p:spTree>
    <p:extLst>
      <p:ext uri="{BB962C8B-B14F-4D97-AF65-F5344CB8AC3E}">
        <p14:creationId xmlns:p14="http://schemas.microsoft.com/office/powerpoint/2010/main" val="3062083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392C7D-8CF2-6BA9-5B55-488B17D09C32}"/>
              </a:ext>
            </a:extLst>
          </p:cNvPr>
          <p:cNvPicPr>
            <a:picLocks noChangeAspect="1"/>
          </p:cNvPicPr>
          <p:nvPr/>
        </p:nvPicPr>
        <p:blipFill>
          <a:blip r:embed="rId2"/>
          <a:stretch>
            <a:fillRect/>
          </a:stretch>
        </p:blipFill>
        <p:spPr>
          <a:xfrm>
            <a:off x="6381578" y="1804988"/>
            <a:ext cx="5168877" cy="3899328"/>
          </a:xfrm>
          <a:prstGeom prst="rect">
            <a:avLst/>
          </a:prstGeom>
        </p:spPr>
      </p:pic>
      <p:pic>
        <p:nvPicPr>
          <p:cNvPr id="14" name="Picture 13">
            <a:extLst>
              <a:ext uri="{FF2B5EF4-FFF2-40B4-BE49-F238E27FC236}">
                <a16:creationId xmlns:a16="http://schemas.microsoft.com/office/drawing/2014/main" id="{B4F1D57D-44D3-42D9-6CD8-511C02E7EB0A}"/>
              </a:ext>
            </a:extLst>
          </p:cNvPr>
          <p:cNvPicPr>
            <a:picLocks noChangeAspect="1"/>
          </p:cNvPicPr>
          <p:nvPr/>
        </p:nvPicPr>
        <p:blipFill>
          <a:blip r:embed="rId3"/>
          <a:stretch>
            <a:fillRect/>
          </a:stretch>
        </p:blipFill>
        <p:spPr>
          <a:xfrm>
            <a:off x="550167" y="1804988"/>
            <a:ext cx="5170988" cy="3899328"/>
          </a:xfrm>
          <a:prstGeom prst="rect">
            <a:avLst/>
          </a:prstGeom>
        </p:spPr>
      </p:pic>
      <p:sp>
        <p:nvSpPr>
          <p:cNvPr id="2" name="Title 1">
            <a:extLst>
              <a:ext uri="{FF2B5EF4-FFF2-40B4-BE49-F238E27FC236}">
                <a16:creationId xmlns:a16="http://schemas.microsoft.com/office/drawing/2014/main" id="{061D92D8-5B0A-32D5-0AD6-06ADB8B26A47}"/>
              </a:ext>
            </a:extLst>
          </p:cNvPr>
          <p:cNvSpPr>
            <a:spLocks noGrp="1"/>
          </p:cNvSpPr>
          <p:nvPr>
            <p:ph type="title"/>
          </p:nvPr>
        </p:nvSpPr>
        <p:spPr/>
        <p:txBody>
          <a:bodyPr/>
          <a:lstStyle/>
          <a:p>
            <a:r>
              <a:rPr lang="en-US" dirty="0"/>
              <a:t>Ultrasound imaging: public health innovation</a:t>
            </a:r>
          </a:p>
        </p:txBody>
      </p:sp>
      <p:sp>
        <p:nvSpPr>
          <p:cNvPr id="3" name="TextBox 2">
            <a:extLst>
              <a:ext uri="{FF2B5EF4-FFF2-40B4-BE49-F238E27FC236}">
                <a16:creationId xmlns:a16="http://schemas.microsoft.com/office/drawing/2014/main" id="{02724C5C-0B6E-2357-F60C-0F506553024E}"/>
              </a:ext>
            </a:extLst>
          </p:cNvPr>
          <p:cNvSpPr txBox="1"/>
          <p:nvPr/>
        </p:nvSpPr>
        <p:spPr>
          <a:xfrm>
            <a:off x="9197827" y="5946206"/>
            <a:ext cx="2730305" cy="800219"/>
          </a:xfrm>
          <a:prstGeom prst="rect">
            <a:avLst/>
          </a:prstGeom>
          <a:noFill/>
        </p:spPr>
        <p:txBody>
          <a:bodyPr wrap="square" rtlCol="0">
            <a:spAutoFit/>
          </a:bodyPr>
          <a:lstStyle/>
          <a:p>
            <a:r>
              <a:rPr lang="en-US" sz="1400" dirty="0"/>
              <a:t>Nicholas et al.</a:t>
            </a:r>
            <a:r>
              <a:rPr lang="en-US" sz="1400" i="1" dirty="0"/>
              <a:t> Radiology </a:t>
            </a:r>
            <a:r>
              <a:rPr lang="en-US" sz="1400" dirty="0"/>
              <a:t>2020</a:t>
            </a:r>
          </a:p>
          <a:p>
            <a:r>
              <a:rPr lang="en-US" sz="1400" dirty="0"/>
              <a:t>Dillman and </a:t>
            </a:r>
            <a:r>
              <a:rPr lang="en-US" sz="1400" dirty="0" err="1"/>
              <a:t>Ayyala</a:t>
            </a:r>
            <a:r>
              <a:rPr lang="en-US" sz="1400" dirty="0"/>
              <a:t> </a:t>
            </a:r>
            <a:r>
              <a:rPr lang="en-US" sz="1400" i="1" dirty="0"/>
              <a:t>Radiology </a:t>
            </a:r>
            <a:r>
              <a:rPr lang="en-US" sz="1400" dirty="0"/>
              <a:t>2020</a:t>
            </a:r>
          </a:p>
          <a:p>
            <a:endParaRPr lang="en-US" dirty="0"/>
          </a:p>
        </p:txBody>
      </p:sp>
    </p:spTree>
    <p:extLst>
      <p:ext uri="{BB962C8B-B14F-4D97-AF65-F5344CB8AC3E}">
        <p14:creationId xmlns:p14="http://schemas.microsoft.com/office/powerpoint/2010/main" val="715012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8712</TotalTime>
  <Words>1432</Words>
  <Application>Microsoft Office PowerPoint</Application>
  <PresentationFormat>Widescreen</PresentationFormat>
  <Paragraphs>223</Paragraphs>
  <Slides>21</Slides>
  <Notes>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21</vt:i4>
      </vt:variant>
    </vt:vector>
  </HeadingPairs>
  <TitlesOfParts>
    <vt:vector size="31" baseType="lpstr">
      <vt:lpstr>Aptos</vt:lpstr>
      <vt:lpstr>Aptos Display</vt:lpstr>
      <vt:lpstr>Arial</vt:lpstr>
      <vt:lpstr>Calibri</vt:lpstr>
      <vt:lpstr>Calibri Light</vt:lpstr>
      <vt:lpstr>Georgia</vt:lpstr>
      <vt:lpstr>Open Sans</vt:lpstr>
      <vt:lpstr>Office Theme</vt:lpstr>
      <vt:lpstr>2_Office Theme</vt:lpstr>
      <vt:lpstr>Custom Design</vt:lpstr>
      <vt:lpstr>Climate change &amp; nutrition:  research at the nexus of food &amp; health systems</vt:lpstr>
      <vt:lpstr>E3 Nutrition Lab</vt:lpstr>
      <vt:lpstr>Presentation Outline</vt:lpstr>
      <vt:lpstr>Rationale: global nutrition disparities</vt:lpstr>
      <vt:lpstr>Planetary boundaries &amp; food systems</vt:lpstr>
      <vt:lpstr>Country case studies</vt:lpstr>
      <vt:lpstr>Case #1 Haiti: climate change, occupation, and food insecurity </vt:lpstr>
      <vt:lpstr>Grandi Byen</vt:lpstr>
      <vt:lpstr>Ultrasound imaging: public health innovation</vt:lpstr>
      <vt:lpstr>Baseline findings</vt:lpstr>
      <vt:lpstr>Case #2. Ecuador Mikhuna </vt:lpstr>
      <vt:lpstr>PowerPoint Presentation</vt:lpstr>
      <vt:lpstr>Methods </vt:lpstr>
      <vt:lpstr>Results: fetal brain &amp; bone growth</vt:lpstr>
      <vt:lpstr>Case #3.  Madagascar</vt:lpstr>
      <vt:lpstr>Design &amp; Hypotheses</vt:lpstr>
      <vt:lpstr>Child dietary intakes of wild and non-wild foods (%)</vt:lpstr>
      <vt:lpstr>Conclusion</vt:lpstr>
      <vt:lpstr>Achieving climate-resilience:   at the nexus of food &amp; health systems</vt:lpstr>
      <vt:lpstr>Global level </vt:lpstr>
      <vt:lpstr>Acknowledgements</vt:lpstr>
    </vt:vector>
  </TitlesOfParts>
  <Company>Washington University in St. Louis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Iannotti, Lora</dc:creator>
  <cp:lastModifiedBy>Hahn, Elizabeth</cp:lastModifiedBy>
  <cp:revision>295</cp:revision>
  <dcterms:created xsi:type="dcterms:W3CDTF">2024-10-24T15:21:41Z</dcterms:created>
  <dcterms:modified xsi:type="dcterms:W3CDTF">2025-10-27T21:25:31Z</dcterms:modified>
</cp:coreProperties>
</file>