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147378158" r:id="rId3"/>
    <p:sldId id="2147378181" r:id="rId4"/>
    <p:sldId id="2147378183" r:id="rId5"/>
    <p:sldId id="782" r:id="rId6"/>
    <p:sldId id="771" r:id="rId7"/>
    <p:sldId id="773" r:id="rId8"/>
    <p:sldId id="2147378159" r:id="rId9"/>
    <p:sldId id="707" r:id="rId10"/>
    <p:sldId id="2147378184" r:id="rId11"/>
    <p:sldId id="798" r:id="rId12"/>
    <p:sldId id="2147378170" r:id="rId13"/>
    <p:sldId id="785" r:id="rId14"/>
    <p:sldId id="6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C652D61-9BF7-F81A-5DCF-56912701EDC3}" name="Sawaya, Tania" initials="TS" userId="S::tsawaya@ad.brown.edu::400c5ce4-fcf6-4a01-b6a1-0df05ce9bc4c" providerId="AD"/>
  <p188:author id="{9AF83BA7-06D3-8382-E7AA-E086B8DEADCC}" name="Papanicolas,IN" initials="P" userId="S::i.n.papanicolas@lse.ac.uk::9881c917-aaab-43f7-8399-0f23e7db9f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60"/>
    <a:srgbClr val="C00000"/>
    <a:srgbClr val="F6F6F6"/>
    <a:srgbClr val="FF85FF"/>
    <a:srgbClr val="346779"/>
    <a:srgbClr val="007091"/>
    <a:srgbClr val="F5F5F5"/>
    <a:srgbClr val="4E3629"/>
    <a:srgbClr val="91654D"/>
    <a:srgbClr val="C0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592" autoAdjust="0"/>
    <p:restoredTop sz="89592" autoAdjust="0"/>
  </p:normalViewPr>
  <p:slideViewPr>
    <p:cSldViewPr snapToGrid="0">
      <p:cViewPr varScale="1">
        <p:scale>
          <a:sx n="81" d="100"/>
          <a:sy n="81" d="100"/>
        </p:scale>
        <p:origin x="208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Median Days Wait,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Sheet1!$C$16</c:f>
              <c:strCache>
                <c:ptCount val="1"/>
                <c:pt idx="0">
                  <c:v>Cataracts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Sheet1!$B$17:$B$20</c:f>
              <c:strCache>
                <c:ptCount val="4"/>
                <c:pt idx="0">
                  <c:v>Sweden</c:v>
                </c:pt>
                <c:pt idx="1">
                  <c:v>Spain </c:v>
                </c:pt>
                <c:pt idx="2">
                  <c:v>Poland</c:v>
                </c:pt>
                <c:pt idx="3">
                  <c:v>Chile</c:v>
                </c:pt>
              </c:strCache>
            </c:strRef>
          </c:cat>
          <c:val>
            <c:numRef>
              <c:f>Sheet1!$C$17:$C$20</c:f>
              <c:numCache>
                <c:formatCode>General</c:formatCode>
                <c:ptCount val="4"/>
                <c:pt idx="0">
                  <c:v>50</c:v>
                </c:pt>
                <c:pt idx="1">
                  <c:v>47</c:v>
                </c:pt>
                <c:pt idx="2">
                  <c:v>73</c:v>
                </c:pt>
                <c:pt idx="3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BA-304A-BF94-53B17589AAF7}"/>
            </c:ext>
          </c:extLst>
        </c:ser>
        <c:ser>
          <c:idx val="1"/>
          <c:order val="1"/>
          <c:tx>
            <c:strRef>
              <c:f>Sheet1!$D$16</c:f>
              <c:strCache>
                <c:ptCount val="1"/>
                <c:pt idx="0">
                  <c:v>Hips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Sheet1!$B$17:$B$20</c:f>
              <c:strCache>
                <c:ptCount val="4"/>
                <c:pt idx="0">
                  <c:v>Sweden</c:v>
                </c:pt>
                <c:pt idx="1">
                  <c:v>Spain </c:v>
                </c:pt>
                <c:pt idx="2">
                  <c:v>Poland</c:v>
                </c:pt>
                <c:pt idx="3">
                  <c:v>Chile</c:v>
                </c:pt>
              </c:strCache>
            </c:strRef>
          </c:cat>
          <c:val>
            <c:numRef>
              <c:f>Sheet1!$D$17:$D$20</c:f>
              <c:numCache>
                <c:formatCode>General</c:formatCode>
                <c:ptCount val="4"/>
                <c:pt idx="0">
                  <c:v>79</c:v>
                </c:pt>
                <c:pt idx="1">
                  <c:v>74</c:v>
                </c:pt>
                <c:pt idx="2">
                  <c:v>147</c:v>
                </c:pt>
                <c:pt idx="3">
                  <c:v>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BA-304A-BF94-53B17589A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3965936"/>
        <c:axId val="2058435344"/>
      </c:barChart>
      <c:catAx>
        <c:axId val="121396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8435344"/>
        <c:crosses val="autoZero"/>
        <c:auto val="1"/>
        <c:lblAlgn val="ctr"/>
        <c:lblOffset val="100"/>
        <c:noMultiLvlLbl val="0"/>
      </c:catAx>
      <c:valAx>
        <c:axId val="2058435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96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4472C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024-2044-882F-403B3230C658}"/>
              </c:ext>
            </c:extLst>
          </c:dPt>
          <c:dPt>
            <c:idx val="21"/>
            <c:invertIfNegative val="0"/>
            <c:bubble3D val="0"/>
            <c:spPr>
              <a:solidFill>
                <a:srgbClr val="008DB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FDC-8946-AC11-05F8A967123F}"/>
              </c:ext>
            </c:extLst>
          </c:dPt>
          <c:dLbls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FDC-8946-AC11-05F8A96712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Table!$H$2:$H$30</c:f>
              <c:strCache>
                <c:ptCount val="29"/>
                <c:pt idx="0">
                  <c:v>KOR</c:v>
                </c:pt>
                <c:pt idx="1">
                  <c:v>JPN</c:v>
                </c:pt>
                <c:pt idx="2">
                  <c:v>HUN</c:v>
                </c:pt>
                <c:pt idx="3">
                  <c:v>ITA</c:v>
                </c:pt>
                <c:pt idx="4">
                  <c:v>DEU</c:v>
                </c:pt>
                <c:pt idx="5">
                  <c:v>NLD</c:v>
                </c:pt>
                <c:pt idx="6">
                  <c:v>TUR</c:v>
                </c:pt>
                <c:pt idx="7">
                  <c:v>CZE</c:v>
                </c:pt>
                <c:pt idx="8">
                  <c:v>ISR</c:v>
                </c:pt>
                <c:pt idx="9">
                  <c:v>BEL</c:v>
                </c:pt>
                <c:pt idx="10">
                  <c:v>LTU</c:v>
                </c:pt>
                <c:pt idx="11">
                  <c:v>AUS</c:v>
                </c:pt>
                <c:pt idx="12">
                  <c:v>POL</c:v>
                </c:pt>
                <c:pt idx="13">
                  <c:v>SVN</c:v>
                </c:pt>
                <c:pt idx="14">
                  <c:v>CAN</c:v>
                </c:pt>
                <c:pt idx="15">
                  <c:v>FRA</c:v>
                </c:pt>
                <c:pt idx="16">
                  <c:v>LUX</c:v>
                </c:pt>
                <c:pt idx="17">
                  <c:v>ESP</c:v>
                </c:pt>
                <c:pt idx="18">
                  <c:v>DNK</c:v>
                </c:pt>
                <c:pt idx="19">
                  <c:v>FIN</c:v>
                </c:pt>
                <c:pt idx="20">
                  <c:v>EST</c:v>
                </c:pt>
                <c:pt idx="21">
                  <c:v>USA</c:v>
                </c:pt>
                <c:pt idx="22">
                  <c:v>PRT</c:v>
                </c:pt>
                <c:pt idx="23">
                  <c:v>NOR</c:v>
                </c:pt>
                <c:pt idx="24">
                  <c:v>GRC</c:v>
                </c:pt>
                <c:pt idx="25">
                  <c:v>CHL</c:v>
                </c:pt>
                <c:pt idx="26">
                  <c:v>SWE</c:v>
                </c:pt>
                <c:pt idx="27">
                  <c:v>CRI</c:v>
                </c:pt>
                <c:pt idx="28">
                  <c:v>MEX</c:v>
                </c:pt>
              </c:strCache>
            </c:strRef>
          </c:cat>
          <c:val>
            <c:numRef>
              <c:f>Table!$I$2:$I$30</c:f>
              <c:numCache>
                <c:formatCode>0.0</c:formatCode>
                <c:ptCount val="29"/>
                <c:pt idx="0">
                  <c:v>15.7</c:v>
                </c:pt>
                <c:pt idx="1">
                  <c:v>11.7</c:v>
                </c:pt>
                <c:pt idx="2">
                  <c:v>9.5</c:v>
                </c:pt>
                <c:pt idx="3">
                  <c:v>9.5</c:v>
                </c:pt>
                <c:pt idx="4">
                  <c:v>9.4</c:v>
                </c:pt>
                <c:pt idx="5">
                  <c:v>8.6</c:v>
                </c:pt>
                <c:pt idx="6">
                  <c:v>8</c:v>
                </c:pt>
                <c:pt idx="7">
                  <c:v>7.8</c:v>
                </c:pt>
                <c:pt idx="8">
                  <c:v>7.2</c:v>
                </c:pt>
                <c:pt idx="9">
                  <c:v>6.7</c:v>
                </c:pt>
                <c:pt idx="10">
                  <c:v>6.5</c:v>
                </c:pt>
                <c:pt idx="11">
                  <c:v>6.1</c:v>
                </c:pt>
                <c:pt idx="12">
                  <c:v>6</c:v>
                </c:pt>
                <c:pt idx="13">
                  <c:v>5.9</c:v>
                </c:pt>
                <c:pt idx="14">
                  <c:v>5.5</c:v>
                </c:pt>
                <c:pt idx="15">
                  <c:v>5.5</c:v>
                </c:pt>
                <c:pt idx="16">
                  <c:v>4.8</c:v>
                </c:pt>
                <c:pt idx="17">
                  <c:v>4.8</c:v>
                </c:pt>
                <c:pt idx="18">
                  <c:v>4.5999999999999996</c:v>
                </c:pt>
                <c:pt idx="19">
                  <c:v>4.2</c:v>
                </c:pt>
                <c:pt idx="20">
                  <c:v>4.0999999999999996</c:v>
                </c:pt>
                <c:pt idx="21">
                  <c:v>3.6</c:v>
                </c:pt>
                <c:pt idx="22">
                  <c:v>3.5</c:v>
                </c:pt>
                <c:pt idx="23">
                  <c:v>2.9</c:v>
                </c:pt>
                <c:pt idx="24">
                  <c:v>2.7</c:v>
                </c:pt>
                <c:pt idx="25">
                  <c:v>2.6</c:v>
                </c:pt>
                <c:pt idx="26">
                  <c:v>2.2999999999999998</c:v>
                </c:pt>
                <c:pt idx="27">
                  <c:v>2.1</c:v>
                </c:pt>
                <c:pt idx="2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DC-8946-AC11-05F8A9671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1684142127"/>
        <c:axId val="1684143567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rgbClr val="007091"/>
              </a:solidFill>
              <a:round/>
            </a:ln>
            <a:effectLst/>
          </c:spPr>
          <c:marker>
            <c:symbol val="none"/>
          </c:marker>
          <c:cat>
            <c:strRef>
              <c:f>Table!$H$2:$H$30</c:f>
              <c:strCache>
                <c:ptCount val="29"/>
                <c:pt idx="0">
                  <c:v>KOR</c:v>
                </c:pt>
                <c:pt idx="1">
                  <c:v>JPN</c:v>
                </c:pt>
                <c:pt idx="2">
                  <c:v>HUN</c:v>
                </c:pt>
                <c:pt idx="3">
                  <c:v>ITA</c:v>
                </c:pt>
                <c:pt idx="4">
                  <c:v>DEU</c:v>
                </c:pt>
                <c:pt idx="5">
                  <c:v>NLD</c:v>
                </c:pt>
                <c:pt idx="6">
                  <c:v>TUR</c:v>
                </c:pt>
                <c:pt idx="7">
                  <c:v>CZE</c:v>
                </c:pt>
                <c:pt idx="8">
                  <c:v>ISR</c:v>
                </c:pt>
                <c:pt idx="9">
                  <c:v>BEL</c:v>
                </c:pt>
                <c:pt idx="10">
                  <c:v>LTU</c:v>
                </c:pt>
                <c:pt idx="11">
                  <c:v>AUS</c:v>
                </c:pt>
                <c:pt idx="12">
                  <c:v>POL</c:v>
                </c:pt>
                <c:pt idx="13">
                  <c:v>SVN</c:v>
                </c:pt>
                <c:pt idx="14">
                  <c:v>CAN</c:v>
                </c:pt>
                <c:pt idx="15">
                  <c:v>FRA</c:v>
                </c:pt>
                <c:pt idx="16">
                  <c:v>LUX</c:v>
                </c:pt>
                <c:pt idx="17">
                  <c:v>ESP</c:v>
                </c:pt>
                <c:pt idx="18">
                  <c:v>DNK</c:v>
                </c:pt>
                <c:pt idx="19">
                  <c:v>FIN</c:v>
                </c:pt>
                <c:pt idx="20">
                  <c:v>EST</c:v>
                </c:pt>
                <c:pt idx="21">
                  <c:v>USA</c:v>
                </c:pt>
                <c:pt idx="22">
                  <c:v>PRT</c:v>
                </c:pt>
                <c:pt idx="23">
                  <c:v>NOR</c:v>
                </c:pt>
                <c:pt idx="24">
                  <c:v>GRC</c:v>
                </c:pt>
                <c:pt idx="25">
                  <c:v>CHL</c:v>
                </c:pt>
                <c:pt idx="26">
                  <c:v>SWE</c:v>
                </c:pt>
                <c:pt idx="27">
                  <c:v>CRI</c:v>
                </c:pt>
                <c:pt idx="28">
                  <c:v>MEX</c:v>
                </c:pt>
              </c:strCache>
            </c:strRef>
          </c:cat>
          <c:val>
            <c:numRef>
              <c:f>Table!$J$2:$J$30</c:f>
              <c:numCache>
                <c:formatCode>0.0</c:formatCode>
                <c:ptCount val="29"/>
                <c:pt idx="0">
                  <c:v>5.97</c:v>
                </c:pt>
                <c:pt idx="1">
                  <c:v>5.97</c:v>
                </c:pt>
                <c:pt idx="2">
                  <c:v>5.97</c:v>
                </c:pt>
                <c:pt idx="3">
                  <c:v>5.97</c:v>
                </c:pt>
                <c:pt idx="4">
                  <c:v>5.97</c:v>
                </c:pt>
                <c:pt idx="5">
                  <c:v>5.97</c:v>
                </c:pt>
                <c:pt idx="6">
                  <c:v>5.97</c:v>
                </c:pt>
                <c:pt idx="7">
                  <c:v>5.97</c:v>
                </c:pt>
                <c:pt idx="8">
                  <c:v>5.97</c:v>
                </c:pt>
                <c:pt idx="9">
                  <c:v>5.97</c:v>
                </c:pt>
                <c:pt idx="10">
                  <c:v>5.97</c:v>
                </c:pt>
                <c:pt idx="11">
                  <c:v>5.97</c:v>
                </c:pt>
                <c:pt idx="12">
                  <c:v>5.97</c:v>
                </c:pt>
                <c:pt idx="13">
                  <c:v>5.97</c:v>
                </c:pt>
                <c:pt idx="14">
                  <c:v>5.97</c:v>
                </c:pt>
                <c:pt idx="15">
                  <c:v>5.97</c:v>
                </c:pt>
                <c:pt idx="16">
                  <c:v>5.97</c:v>
                </c:pt>
                <c:pt idx="17">
                  <c:v>5.97</c:v>
                </c:pt>
                <c:pt idx="18">
                  <c:v>5.97</c:v>
                </c:pt>
                <c:pt idx="19">
                  <c:v>5.97</c:v>
                </c:pt>
                <c:pt idx="20">
                  <c:v>5.97</c:v>
                </c:pt>
                <c:pt idx="21">
                  <c:v>5.97</c:v>
                </c:pt>
                <c:pt idx="22">
                  <c:v>5.97</c:v>
                </c:pt>
                <c:pt idx="23">
                  <c:v>5.97</c:v>
                </c:pt>
                <c:pt idx="24">
                  <c:v>5.97</c:v>
                </c:pt>
                <c:pt idx="25">
                  <c:v>5.97</c:v>
                </c:pt>
                <c:pt idx="26">
                  <c:v>5.97</c:v>
                </c:pt>
                <c:pt idx="27">
                  <c:v>5.97</c:v>
                </c:pt>
                <c:pt idx="28">
                  <c:v>5.97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DC-8946-AC11-05F8A9671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4142127"/>
        <c:axId val="1684143567"/>
      </c:lineChart>
      <c:catAx>
        <c:axId val="1684142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143567"/>
        <c:crosses val="autoZero"/>
        <c:auto val="1"/>
        <c:lblAlgn val="ctr"/>
        <c:lblOffset val="100"/>
        <c:noMultiLvlLbl val="0"/>
      </c:catAx>
      <c:valAx>
        <c:axId val="168414356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In-person</a:t>
                </a:r>
                <a:r>
                  <a:rPr lang="en-US" sz="1200" baseline="0" dirty="0"/>
                  <a:t> d</a:t>
                </a:r>
                <a:r>
                  <a:rPr lang="en-US" sz="1200" dirty="0"/>
                  <a:t>octor visits</a:t>
                </a:r>
                <a:r>
                  <a:rPr lang="en-US" sz="1200" baseline="0" dirty="0"/>
                  <a:t> per person, 2021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142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0.93287</cdr:x>
      <cdr:y>0.55556</cdr:y>
    </cdr:from>
    <cdr:to>
      <cdr:x>1</cdr:x>
      <cdr:y>0.62451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16D19EE-E3B7-4D11-1220-92CBD5F34A8D}"/>
            </a:ext>
          </a:extLst>
        </cdr:cNvPr>
        <cdr:cNvSpPr txBox="1"/>
      </cdr:nvSpPr>
      <cdr:spPr>
        <a:xfrm xmlns:a="http://schemas.openxmlformats.org/drawingml/2006/main">
          <a:off x="10236200" y="2558143"/>
          <a:ext cx="736600" cy="317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kern="1200" dirty="0"/>
            <a:t>6.0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C7C4F-C06F-4734-9E94-A383BF22AC52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61839-490A-4D7A-BEB4-41A834238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3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1839-490A-4D7A-BEB4-41A8342383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272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431A1-8E31-57C0-857F-F99491493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2CCB71-1419-EE1C-8FBE-C730A518D2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0F6324-FDB9-C2BD-07C2-2C9D1042E7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24319-72F7-4E0E-B9ED-C20DCB93DF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1839-490A-4D7A-BEB4-41A8342383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845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F4F62-286F-8DE5-1EB9-814C65D19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ADD050-30C1-7D0A-48F6-0AFE53A479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40A167-C8FA-0CCE-C99C-C37BD9C636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9EFE4-C5AB-4FEF-CA97-26F202BD93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1839-490A-4D7A-BEB4-41A8342383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488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A2BC1-6438-DD4F-89DC-3A84CB693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9BD7B0-FC8D-44ED-B14B-0E1009F29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E32767-C66C-CCF7-B91A-7C99C3D01F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8AD5A-BE0E-C2D6-53A7-10D8B4702B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1839-490A-4D7A-BEB4-41A8342383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967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1839-490A-4D7A-BEB4-41A8342383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398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4B5A9-23A4-38F4-85FC-F11F7068A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81D5A6-81FE-2C2B-853F-8EDA0B302E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C750E2-DED8-A207-A57B-C7D838B9E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9D98D-50A1-601D-A361-5F94EBB546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1839-490A-4D7A-BEB4-41A8342383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260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1839-490A-4D7A-BEB4-41A8342383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398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EDBA8-7590-8148-52B0-E12C71E8F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BAAF20-6577-C8CD-8795-EC5C3B402A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54AD42-5F5F-8795-3F79-29F9301D4A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F8D77-45F7-489E-8D42-D46532E052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1839-490A-4D7A-BEB4-41A8342383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60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E78A4-FCB7-6312-A8D6-A2D758757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056DB9-C1C8-96AA-8A68-064E60ABC6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4361B4-2579-8161-7C22-22ECC1FE5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782F7-60C3-2042-9B9A-1412E3B949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1839-490A-4D7A-BEB4-41A8342383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154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0D4C3-06CE-BDAC-8D67-F0BBC05D3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C85266-0872-B3C5-7852-2CF41CCC57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DE4A61-1235-3569-49BB-590E55EEDE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317D3-B7D5-6DA9-87C0-0E88B5479B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1839-490A-4D7A-BEB4-41A8342383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834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3B064-25F6-B0E6-D761-D3567CC29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035296-E3DC-8E31-796C-A2C2D8C686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7D2E2A-9229-DB4F-E1BC-DDE222291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883BB-FCE3-AC0B-1B06-9F3AB4457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1839-490A-4D7A-BEB4-41A8342383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598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1839-490A-4D7A-BEB4-41A8342383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915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660C2-BD64-B7D5-B005-CAFD94294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CE7224-2E0E-901D-B94F-7B95D22B71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101A3A-2D2C-AF6F-B998-AF597316FB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 OECD health at a glance 2023, and IPSOS healthcare 2023</a:t>
            </a:r>
          </a:p>
          <a:p>
            <a:r>
              <a:rPr lang="en-US" dirty="0"/>
              <a:t>https://</a:t>
            </a:r>
            <a:r>
              <a:rPr lang="en-US" dirty="0" err="1"/>
              <a:t>www.ipsos.com</a:t>
            </a:r>
            <a:r>
              <a:rPr lang="en-US" dirty="0"/>
              <a:t>/sites/default/files/</a:t>
            </a:r>
            <a:r>
              <a:rPr lang="en-US" dirty="0" err="1"/>
              <a:t>ct</a:t>
            </a:r>
            <a:r>
              <a:rPr lang="en-US" dirty="0"/>
              <a:t>/news/documents/2023-07/ipsos-global-perceptions-of-healthcare-2023.pdf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24055-060D-8E13-E58C-0624B19EBD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1839-490A-4D7A-BEB4-41A8342383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25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CC455-644B-0B1E-E365-3E0659F63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DBBCB3-9CD3-553D-C7F6-0518BCB08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DFCCE-4180-024A-2C01-5FB9F8DD7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AD82-17CD-EB40-8F9F-4C931D908C5E}" type="datetime1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5DAFE-E15D-D56C-4342-ADFE8405B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26C05-C4DF-BB71-210D-899D52F2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C641-36A7-45C1-8198-A3672E15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6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1C5D1-B0CF-9C70-6879-890ACD8C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BFA28D-E6C6-5ED2-1D19-563DE733F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71164-78B8-12F5-08EC-02C8EE8A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0534-A77B-E64A-A230-2331E5D4B880}" type="datetime1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09502-FC4B-BD1E-FBB3-4A2F4B2CA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C4BCE-3DAC-F640-8363-F5CEC123E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C641-36A7-45C1-8198-A3672E15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1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D4E072-35BC-A857-C5C2-B71B03898B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D2DD2-9AB9-9998-7ED2-EE96F05B20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25FC4-4767-F1F5-8256-5F2C42104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4776-9B3A-8645-988A-BA248173C2C2}" type="datetime1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0F78E-EC21-EACC-74AD-CA9D2F6D3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9124D-7ED0-BCFB-0CAE-231EB1DC7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C641-36A7-45C1-8198-A3672E15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23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CC455-644B-0B1E-E365-3E0659F63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DBBCB3-9CD3-553D-C7F6-0518BCB08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DFCCE-4180-024A-2C01-5FB9F8DD7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BD87-3325-482C-A549-284E17D31492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5DAFE-E15D-D56C-4342-ADFE8405B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26C05-C4DF-BB71-210D-899D52F2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C641-36A7-45C1-8198-A3672E15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05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A6D9A-C2A4-96BD-67B1-D880C9165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BAF25-9BFE-430F-60BF-591C6512E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A2C7B-99A1-1A05-CCCC-1A2C306DE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BD87-3325-482C-A549-284E17D31492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36677-48F5-C382-77BB-4E0F5BF6B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3D142-BC49-D175-17B7-3B05B3AE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C641-36A7-45C1-8198-A3672E15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88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60C2-A441-2F99-2D96-A7822C01D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A7DCE-4A50-1E0F-0DC4-6D5CE3B88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D5A2D-D966-E4B8-76D4-F0E2AC2A6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BD87-3325-482C-A549-284E17D31492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2581A-94B0-2E83-A9E1-71F09165E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CED61-838E-6EC9-FBD1-133D95AC9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C641-36A7-45C1-8198-A3672E15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3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7F556-7A29-B9F9-0349-972BDE947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55E70-F4A2-F003-40B5-20D6836AA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370E6F-0962-C719-43D9-94F1CA432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12B9D-83C9-8AEB-6D59-517B33F7D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BD87-3325-482C-A549-284E17D31492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4D851-BAE8-969A-73A9-861EE2055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B090AE-6102-885A-00E8-2D6655CD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C641-36A7-45C1-8198-A3672E15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85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731F1-66BD-A864-5527-DA9A7315F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34F3D-D37C-82E7-2818-926B2DA2D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D0FD54-7BFF-7154-C341-3D6AC6982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EF8EE9-50F4-639E-C543-E572F18F2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B26581-A351-6B9B-A70C-FBE64BAAE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CDFEF1-E5CC-FA43-8762-CD341A11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BD87-3325-482C-A549-284E17D31492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CA8335-6194-0EF9-7CAB-92E99810F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846D86-3F14-9D98-8DC8-80C817D46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C641-36A7-45C1-8198-A3672E15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66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E55D9-C422-46C6-F6EC-FE774E51E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F5929D-3C5B-330F-6695-14A6D57FC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BD87-3325-482C-A549-284E17D31492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C35520-1B36-23A6-767E-9274FBF89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A8887-72AA-6706-DEFE-6D154392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C641-36A7-45C1-8198-A3672E15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04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580D0A-DB85-485B-BC0D-47A944C12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BD87-3325-482C-A549-284E17D31492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89DA1-816A-57FF-3259-F76CF5D9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60696-92A9-93B0-83F9-E4382303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C641-36A7-45C1-8198-A3672E15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74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CF134-8FEC-AC41-1987-2F951E97A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2B293-3F5C-2485-14CC-9B1777AEE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EFC58-94E9-FB5E-B5CF-FA947C449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75286-8513-F32A-8A46-D6978202A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BD87-3325-482C-A549-284E17D31492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CD224-5E10-60B1-37F8-C8D071579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6B62B-CC62-525B-808D-4A38CD2B2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C641-36A7-45C1-8198-A3672E15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4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A6D9A-C2A4-96BD-67B1-D880C9165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BAF25-9BFE-430F-60BF-591C6512E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A2C7B-99A1-1A05-CCCC-1A2C306DE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EA5C-D8B7-354C-9B00-B04B1B9B05ED}" type="datetime1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36677-48F5-C382-77BB-4E0F5BF6B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3D142-BC49-D175-17B7-3B05B3AE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C641-36A7-45C1-8198-A3672E15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01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E55F7-68FC-6909-3AFE-2A43CCBC2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323EBC-2CFA-2714-AFE4-97D790E3E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2433AC-E87A-E4C9-3502-770B7F90D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72F07-4201-2A49-7E62-695B4168C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BD87-3325-482C-A549-284E17D31492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4B8CF4-9988-2077-1BEB-ADE2B59A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D8541-1086-C9B4-A2AE-37F11C66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C641-36A7-45C1-8198-A3672E15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06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1C5D1-B0CF-9C70-6879-890ACD8C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BFA28D-E6C6-5ED2-1D19-563DE733F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71164-78B8-12F5-08EC-02C8EE8A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BD87-3325-482C-A549-284E17D31492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09502-FC4B-BD1E-FBB3-4A2F4B2CA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C4BCE-3DAC-F640-8363-F5CEC123E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C641-36A7-45C1-8198-A3672E15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30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D4E072-35BC-A857-C5C2-B71B03898B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D2DD2-9AB9-9998-7ED2-EE96F05B20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25FC4-4767-F1F5-8256-5F2C42104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BD87-3325-482C-A549-284E17D31492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0F78E-EC21-EACC-74AD-CA9D2F6D3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9124D-7ED0-BCFB-0CAE-231EB1DC7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C641-36A7-45C1-8198-A3672E15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7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60C2-A441-2F99-2D96-A7822C01D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A7DCE-4A50-1E0F-0DC4-6D5CE3B88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D5A2D-D966-E4B8-76D4-F0E2AC2A6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70D9-8963-FF42-BF66-47C45809016A}" type="datetime1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2581A-94B0-2E83-A9E1-71F09165E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CED61-838E-6EC9-FBD1-133D95AC9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C641-36A7-45C1-8198-A3672E15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3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7F556-7A29-B9F9-0349-972BDE947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55E70-F4A2-F003-40B5-20D6836AA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370E6F-0962-C719-43D9-94F1CA432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12B9D-83C9-8AEB-6D59-517B33F7D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F71C-E0E7-CD4F-98EA-F1B86F09C49E}" type="datetime1">
              <a:rPr lang="en-US" smtClean="0"/>
              <a:t>10/29/25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4D851-BAE8-969A-73A9-861EE2055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B090AE-6102-885A-00E8-2D6655CD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C641-36A7-45C1-8198-A3672E15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3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731F1-66BD-A864-5527-DA9A7315F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34F3D-D37C-82E7-2818-926B2DA2D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D0FD54-7BFF-7154-C341-3D6AC6982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EF8EE9-50F4-639E-C543-E572F18F2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B26581-A351-6B9B-A70C-FBE64BAAE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CDFEF1-E5CC-FA43-8762-CD341A11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0265-38EF-984E-AA9F-EBB2AA20036B}" type="datetime1">
              <a:rPr lang="en-US" smtClean="0"/>
              <a:t>10/29/25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CA8335-6194-0EF9-7CAB-92E99810F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846D86-3F14-9D98-8DC8-80C817D46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C641-36A7-45C1-8198-A3672E15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2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E55D9-C422-46C6-F6EC-FE774E51E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F5929D-3C5B-330F-6695-14A6D57FC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AECA-0B8D-2E48-84E7-5BB58FB0301D}" type="datetime1">
              <a:rPr lang="en-US" smtClean="0"/>
              <a:t>10/29/25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C35520-1B36-23A6-767E-9274FBF89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A8887-72AA-6706-DEFE-6D154392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C641-36A7-45C1-8198-A3672E15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76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580D0A-DB85-485B-BC0D-47A944C12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7A0A-D615-A647-86FD-E9339D981334}" type="datetime1">
              <a:rPr lang="en-US" smtClean="0"/>
              <a:t>10/29/25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89DA1-816A-57FF-3259-F76CF5D9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60696-92A9-93B0-83F9-E4382303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C641-36A7-45C1-8198-A3672E15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2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CF134-8FEC-AC41-1987-2F951E97A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2B293-3F5C-2485-14CC-9B1777AEE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EFC58-94E9-FB5E-B5CF-FA947C449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75286-8513-F32A-8A46-D6978202A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B1E1-8E25-B04F-BD7F-3E718F172E7E}" type="datetime1">
              <a:rPr lang="en-US" smtClean="0"/>
              <a:t>10/29/25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CD224-5E10-60B1-37F8-C8D071579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6B62B-CC62-525B-808D-4A38CD2B2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C641-36A7-45C1-8198-A3672E15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6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E55F7-68FC-6909-3AFE-2A43CCBC2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323EBC-2CFA-2714-AFE4-97D790E3E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2433AC-E87A-E4C9-3502-770B7F90D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72F07-4201-2A49-7E62-695B4168C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EA61-515F-E149-A91A-4BDC85B33F3D}" type="datetime1">
              <a:rPr lang="en-US" smtClean="0"/>
              <a:t>10/29/25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4B8CF4-9988-2077-1BEB-ADE2B59A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D8541-1086-C9B4-A2AE-37F11C66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C641-36A7-45C1-8198-A3672E15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50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416A62-EF1B-EB1F-C701-6A795EFCE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917F0-C8D1-A883-8AD9-46ACC2C85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9D88D-9D70-C4A7-085C-CEF151068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B94AD-60AE-474A-8547-A716DF2F70EE}" type="datetime1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32465-AE38-00B0-90E8-756694E6C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D47C7-31E3-3D09-FCA8-4A8CF2773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BC641-36A7-45C1-8198-A3672E15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4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416A62-EF1B-EB1F-C701-6A795EFCE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917F0-C8D1-A883-8AD9-46ACC2C85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9D88D-9D70-C4A7-085C-CEF151068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0BD87-3325-482C-A549-284E17D31492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32465-AE38-00B0-90E8-756694E6C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D47C7-31E3-3D09-FCA8-4A8CF2773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BC641-36A7-45C1-8198-A3672E15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B462EC-9CE3-763E-06A1-4D88612A734D}"/>
              </a:ext>
            </a:extLst>
          </p:cNvPr>
          <p:cNvSpPr/>
          <p:nvPr/>
        </p:nvSpPr>
        <p:spPr>
          <a:xfrm>
            <a:off x="-1" y="865586"/>
            <a:ext cx="12192001" cy="2187146"/>
          </a:xfrm>
          <a:prstGeom prst="rect">
            <a:avLst/>
          </a:prstGeom>
          <a:solidFill>
            <a:srgbClr val="C004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ora"/>
              <a:ea typeface="+mn-ea"/>
              <a:cs typeface="+mn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01E44F8-E7DC-D559-BB34-1457FB517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568" y="3694176"/>
            <a:ext cx="11484864" cy="195240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</a:pPr>
            <a:r>
              <a:rPr lang="en-US" sz="12000" b="1" dirty="0">
                <a:solidFill>
                  <a:schemeClr val="bg1"/>
                </a:solidFill>
                <a:ea typeface="Source Sans Pro" panose="020B0503030403020204" pitchFamily="34" charset="0"/>
                <a:cs typeface="Arial" panose="020B0604020202020204" pitchFamily="34" charset="0"/>
              </a:rPr>
              <a:t>Advancing International Health System Comparisons with Micro-data</a:t>
            </a:r>
          </a:p>
          <a:p>
            <a:pPr>
              <a:lnSpc>
                <a:spcPct val="100000"/>
              </a:lnSpc>
            </a:pPr>
            <a:r>
              <a:rPr lang="en-US" sz="10400" dirty="0">
                <a:solidFill>
                  <a:schemeClr val="bg1"/>
                </a:solidFill>
                <a:ea typeface="Source Sans Pro" panose="020B0503030403020204" pitchFamily="34" charset="0"/>
                <a:cs typeface="Arial" panose="020B0604020202020204" pitchFamily="34" charset="0"/>
              </a:rPr>
              <a:t>Irene Papanicolas</a:t>
            </a:r>
          </a:p>
          <a:p>
            <a:pPr>
              <a:lnSpc>
                <a:spcPct val="100000"/>
              </a:lnSpc>
            </a:pPr>
            <a:endParaRPr lang="en-US" sz="21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1200" b="1" dirty="0">
                <a:solidFill>
                  <a:schemeClr val="bg1"/>
                </a:solidFill>
                <a:cs typeface="Arial" panose="020B0604020202020204" pitchFamily="34" charset="0"/>
              </a:rPr>
              <a:t>Oct 29, 2025</a:t>
            </a:r>
          </a:p>
          <a:p>
            <a:pPr>
              <a:lnSpc>
                <a:spcPct val="100000"/>
              </a:lnSpc>
            </a:pPr>
            <a:r>
              <a:rPr lang="en-US" sz="11200" dirty="0">
                <a:solidFill>
                  <a:schemeClr val="bg1"/>
                </a:solidFill>
                <a:cs typeface="Arial" panose="020B0604020202020204" pitchFamily="34" charset="0"/>
              </a:rPr>
              <a:t>Science for Health Systems Meeting</a:t>
            </a:r>
          </a:p>
          <a:p>
            <a:pPr>
              <a:lnSpc>
                <a:spcPct val="100000"/>
              </a:lnSpc>
            </a:pPr>
            <a:r>
              <a:rPr lang="en-US" sz="11200" dirty="0">
                <a:solidFill>
                  <a:schemeClr val="bg1"/>
                </a:solidFill>
                <a:cs typeface="Arial" panose="020B0604020202020204" pitchFamily="34" charset="0"/>
              </a:rPr>
              <a:t>St Louis, MO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16D1C3-3D04-F5F4-EDE8-71DBA1D70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2626" y="1692684"/>
            <a:ext cx="7215831" cy="117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28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663558-E84C-2549-9121-16A4B0756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C41830-9D7C-F31E-D55B-CE2AD8BDA296}"/>
              </a:ext>
            </a:extLst>
          </p:cNvPr>
          <p:cNvSpPr txBox="1"/>
          <p:nvPr/>
        </p:nvSpPr>
        <p:spPr>
          <a:xfrm>
            <a:off x="402956" y="1119938"/>
            <a:ext cx="11386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Frequency of consultations across countries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ora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C1EDFD8-68BB-756A-4A4D-8705A469E8A2}"/>
              </a:ext>
            </a:extLst>
          </p:cNvPr>
          <p:cNvGraphicFramePr>
            <a:graphicFrameLocks/>
          </p:cNvGraphicFramePr>
          <p:nvPr/>
        </p:nvGraphicFramePr>
        <p:xfrm>
          <a:off x="402956" y="1643158"/>
          <a:ext cx="10972800" cy="5009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03119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BAF3B6-7904-9203-089B-B4F68D180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AB27E-4CE3-ADB0-0CD7-ABFF6DB4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FBC641-36A7-45C1-8198-A3672E15F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ora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EBAB1A0-40F4-6A5C-CC3E-B67398872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8" y="1591015"/>
            <a:ext cx="8292662" cy="513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6038D-0612-19F1-3817-4127D3FA1B4C}"/>
              </a:ext>
            </a:extLst>
          </p:cNvPr>
          <p:cNvSpPr txBox="1">
            <a:spLocks/>
          </p:cNvSpPr>
          <p:nvPr/>
        </p:nvSpPr>
        <p:spPr>
          <a:xfrm>
            <a:off x="537528" y="1158332"/>
            <a:ext cx="12192000" cy="11513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b="1" dirty="0"/>
              <a:t>30-day in Hip Fracture Mortality by Comorbidities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3303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AB9C10-248E-734C-46C9-A9517119D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A688D4F-C0EF-EEF4-A85F-D9B269A4426B}"/>
              </a:ext>
            </a:extLst>
          </p:cNvPr>
          <p:cNvSpPr txBox="1">
            <a:spLocks/>
          </p:cNvSpPr>
          <p:nvPr/>
        </p:nvSpPr>
        <p:spPr>
          <a:xfrm>
            <a:off x="588818" y="1538971"/>
            <a:ext cx="10515600" cy="538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4B60"/>
                </a:solidFill>
                <a:latin typeface="Arial"/>
              </a:rPr>
              <a:t>Today’s speakers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B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4B6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2F6DFE-490E-F6F5-5DC1-F9A4E39385BA}"/>
              </a:ext>
            </a:extLst>
          </p:cNvPr>
          <p:cNvSpPr txBox="1">
            <a:spLocks/>
          </p:cNvSpPr>
          <p:nvPr/>
        </p:nvSpPr>
        <p:spPr>
          <a:xfrm>
            <a:off x="588818" y="2465552"/>
            <a:ext cx="10515600" cy="4392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B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Jose Figueroa MD MPH:</a:t>
            </a:r>
            <a:r>
              <a:rPr lang="en-US" sz="2500" b="1" dirty="0">
                <a:solidFill>
                  <a:srgbClr val="004B60"/>
                </a:solidFill>
                <a:latin typeface="Arial"/>
              </a:rPr>
              <a:t> </a:t>
            </a:r>
            <a:r>
              <a:rPr lang="en-US" sz="2500" dirty="0">
                <a:solidFill>
                  <a:srgbClr val="004B60"/>
                </a:solidFill>
                <a:latin typeface="Arial"/>
              </a:rPr>
              <a:t>Associate Professor of Health Policy and Management, Havard T.H. Chan School of Public Health </a:t>
            </a:r>
            <a:endParaRPr lang="en-US" sz="2500" b="1" dirty="0">
              <a:solidFill>
                <a:srgbClr val="004B60"/>
              </a:solidFill>
              <a:latin typeface="Arial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500" b="0" i="1" u="none" strike="noStrike" kern="1200" cap="none" spc="0" normalizeH="0" baseline="0" noProof="0" dirty="0">
              <a:ln>
                <a:noFill/>
              </a:ln>
              <a:solidFill>
                <a:srgbClr val="004B6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srgbClr val="004B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	International Collaborative on Costs outcomes and Needs in Care 	(ICCONIC)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4B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B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Joe Dieleman PhD: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4B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Professor of Health Metrics Sciences,</a:t>
            </a:r>
            <a:r>
              <a:rPr lang="en-US" sz="2500" dirty="0">
                <a:solidFill>
                  <a:srgbClr val="004B60"/>
                </a:solidFill>
                <a:latin typeface="Arial"/>
                <a:ea typeface="+mn-ea"/>
                <a:cs typeface="+mn-cs"/>
              </a:rPr>
              <a:t>University of Washington, 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4B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Institute for Health</a:t>
            </a:r>
            <a:r>
              <a:rPr lang="en-US" sz="2500" dirty="0">
                <a:solidFill>
                  <a:srgbClr val="004B60"/>
                </a:solidFill>
                <a:latin typeface="Arial"/>
                <a:ea typeface="+mn-ea"/>
                <a:cs typeface="+mn-cs"/>
              </a:rPr>
              <a:t>care Metrics (IHME)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500" b="1" dirty="0">
              <a:solidFill>
                <a:srgbClr val="004B60"/>
              </a:solidFill>
              <a:latin typeface="Arial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500" i="1" dirty="0">
                <a:solidFill>
                  <a:srgbClr val="004B60"/>
                </a:solidFill>
                <a:latin typeface="Arial"/>
                <a:ea typeface="+mn-ea"/>
                <a:cs typeface="+mn-cs"/>
              </a:rPr>
              <a:t>	INCORE and International Comparisons of Disease Expenditures</a:t>
            </a:r>
            <a:endParaRPr lang="en-US" sz="2500" i="1" dirty="0">
              <a:solidFill>
                <a:srgbClr val="004B60"/>
              </a:solidFill>
              <a:latin typeface="Lora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lang="en-US" sz="2800" b="1" dirty="0">
                <a:solidFill>
                  <a:srgbClr val="004B60"/>
                </a:solidFill>
                <a:latin typeface="Arial"/>
              </a:rPr>
            </a:br>
            <a:r>
              <a:rPr lang="en-US" sz="2800" b="1" dirty="0">
                <a:solidFill>
                  <a:srgbClr val="004B60"/>
                </a:solidFill>
                <a:latin typeface="Arial"/>
              </a:rPr>
              <a:t>Dave Knapp PhD: </a:t>
            </a:r>
            <a:r>
              <a:rPr lang="en-US" sz="2800" dirty="0">
                <a:solidFill>
                  <a:srgbClr val="004B60"/>
                </a:solidFill>
                <a:latin typeface="Arial"/>
              </a:rPr>
              <a:t>Senior Economist, </a:t>
            </a:r>
            <a:r>
              <a:rPr lang="en-US" sz="2500" dirty="0">
                <a:solidFill>
                  <a:srgbClr val="004B60"/>
                </a:solidFill>
                <a:latin typeface="Arial"/>
              </a:rPr>
              <a:t>University of Southern California,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500" dirty="0">
              <a:solidFill>
                <a:srgbClr val="004B60"/>
              </a:solidFill>
              <a:latin typeface="Arial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500" i="1" dirty="0">
                <a:solidFill>
                  <a:srgbClr val="004B60"/>
                </a:solidFill>
                <a:latin typeface="Arial"/>
              </a:rPr>
              <a:t>	Global Gateway to Aging </a:t>
            </a:r>
            <a:endParaRPr lang="en-US" sz="2500" b="1" i="1" dirty="0">
              <a:solidFill>
                <a:srgbClr val="004B60"/>
              </a:solidFill>
              <a:latin typeface="Lora"/>
            </a:endParaRPr>
          </a:p>
          <a:p>
            <a:pPr marL="1028700" lvl="1" indent="-5715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kumimoji="0" lang="en-US" sz="100" b="1" i="0" u="none" strike="noStrike" kern="1200" cap="none" spc="0" normalizeH="0" baseline="0" noProof="0" dirty="0">
              <a:ln>
                <a:noFill/>
              </a:ln>
              <a:solidFill>
                <a:srgbClr val="004B6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4B60"/>
              </a:solidFill>
              <a:effectLst/>
              <a:uLnTx/>
              <a:uFillTx/>
              <a:latin typeface="Lo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617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6F2580-0569-99AE-C1BF-AA9402DA8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8083" y="4656626"/>
            <a:ext cx="7215831" cy="11754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64DECF-3F69-286D-2FC4-2EF9E2526579}"/>
              </a:ext>
            </a:extLst>
          </p:cNvPr>
          <p:cNvSpPr txBox="1"/>
          <p:nvPr/>
        </p:nvSpPr>
        <p:spPr>
          <a:xfrm>
            <a:off x="532543" y="1724061"/>
            <a:ext cx="11126912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Thank you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irene_papanicolas@brown.edu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0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482AC6-81B4-9903-FA00-62425EC9E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DAD2A81-5940-4D48-09F5-093ED252A47E}"/>
              </a:ext>
            </a:extLst>
          </p:cNvPr>
          <p:cNvSpPr txBox="1"/>
          <p:nvPr/>
        </p:nvSpPr>
        <p:spPr>
          <a:xfrm>
            <a:off x="403536" y="1185016"/>
            <a:ext cx="11997847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4B60"/>
                </a:solidFill>
                <a:latin typeface="Lora"/>
              </a:rPr>
              <a:t>Background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4B60"/>
              </a:solidFill>
              <a:effectLst/>
              <a:uLnTx/>
              <a:uFillTx/>
              <a:latin typeface="Lor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4B60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International comparisons are nothing new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B60"/>
                </a:solidFill>
                <a:latin typeface="Lora"/>
              </a:rPr>
              <a:t>But their nature is changing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B60"/>
                </a:solidFill>
                <a:latin typeface="Lora"/>
              </a:rPr>
              <a:t>New data/analytics/regulation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4B60"/>
              </a:solidFill>
              <a:effectLst/>
              <a:uLnTx/>
              <a:uFillTx/>
              <a:latin typeface="Lor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srgbClr val="004B60"/>
                </a:solidFill>
                <a:latin typeface="Lora"/>
              </a:rPr>
              <a:t>There are unique challenges in this space with many collaboratives grappling with different approaches and solutions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B60"/>
                </a:solidFill>
                <a:latin typeface="Lora"/>
              </a:rPr>
              <a:t>Data access/use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B60"/>
                </a:solidFill>
                <a:latin typeface="Lora"/>
              </a:rPr>
              <a:t>Gaps in knowledge/know-how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4B60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Data Standardization and Harmonization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B60"/>
                </a:solidFill>
                <a:latin typeface="Lora"/>
              </a:rPr>
              <a:t>Funding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4B60"/>
              </a:solidFill>
              <a:effectLst/>
              <a:uLnTx/>
              <a:uFillTx/>
              <a:latin typeface="Lora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4B60"/>
                </a:solidFill>
                <a:latin typeface="Lora"/>
              </a:rPr>
              <a:t>This session aims </a:t>
            </a:r>
            <a:r>
              <a:rPr lang="en-US" sz="2400" b="1" dirty="0">
                <a:solidFill>
                  <a:srgbClr val="004B60"/>
                </a:solidFill>
              </a:rPr>
              <a:t>to highlight some existing collaboratives and their experiences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i="0" u="sng" strike="noStrike" kern="1200" cap="none" spc="0" normalizeH="0" baseline="0" noProof="0" dirty="0">
              <a:ln>
                <a:noFill/>
              </a:ln>
              <a:solidFill>
                <a:srgbClr val="004B60"/>
              </a:solidFill>
              <a:effectLst/>
              <a:uLnTx/>
              <a:uFillTx/>
              <a:latin typeface="Lo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435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A6EE27-4F64-5FF9-4558-C35F570D7C9B}"/>
              </a:ext>
            </a:extLst>
          </p:cNvPr>
          <p:cNvSpPr txBox="1"/>
          <p:nvPr/>
        </p:nvSpPr>
        <p:spPr>
          <a:xfrm>
            <a:off x="66502" y="2781836"/>
            <a:ext cx="121254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Why do we compare health systems?</a:t>
            </a:r>
          </a:p>
        </p:txBody>
      </p:sp>
    </p:spTree>
    <p:extLst>
      <p:ext uri="{BB962C8B-B14F-4D97-AF65-F5344CB8AC3E}">
        <p14:creationId xmlns:p14="http://schemas.microsoft.com/office/powerpoint/2010/main" val="955029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A73635-2311-8D88-390F-817574EF0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7638E04-839F-56B1-8B4F-59584937D7EB}"/>
              </a:ext>
            </a:extLst>
          </p:cNvPr>
          <p:cNvSpPr txBox="1">
            <a:spLocks/>
          </p:cNvSpPr>
          <p:nvPr/>
        </p:nvSpPr>
        <p:spPr>
          <a:xfrm>
            <a:off x="838201" y="1659968"/>
            <a:ext cx="7959436" cy="11513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4B60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Health systems around the world face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similar challenges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4B60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F2CA5-E62C-E0FD-8AF1-F3701F1CAA9A}"/>
              </a:ext>
            </a:extLst>
          </p:cNvPr>
          <p:cNvSpPr txBox="1"/>
          <p:nvPr/>
        </p:nvSpPr>
        <p:spPr>
          <a:xfrm>
            <a:off x="1833855" y="5647745"/>
            <a:ext cx="210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An Aging Population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6FBCDC-4685-5769-3758-005F1D9E1271}"/>
              </a:ext>
            </a:extLst>
          </p:cNvPr>
          <p:cNvSpPr txBox="1"/>
          <p:nvPr/>
        </p:nvSpPr>
        <p:spPr>
          <a:xfrm>
            <a:off x="4962521" y="5647745"/>
            <a:ext cx="2680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Increasing Chronic Disease &amp; Multimorbidity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CBAA68-DABE-44C0-404B-DDF8C4484B91}"/>
              </a:ext>
            </a:extLst>
          </p:cNvPr>
          <p:cNvSpPr txBox="1"/>
          <p:nvPr/>
        </p:nvSpPr>
        <p:spPr>
          <a:xfrm>
            <a:off x="8167668" y="5713841"/>
            <a:ext cx="249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Growing Health Spending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246979-491C-EB59-F8A4-B31110835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98" y="3286805"/>
            <a:ext cx="3551122" cy="23603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D8A0D8-253F-FE49-A172-527C55E594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074" y="3208702"/>
            <a:ext cx="3551122" cy="23603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C12E39-6C23-E2D2-158B-259657715F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150" y="3414405"/>
            <a:ext cx="3260437" cy="216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89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8BEA79-DA74-97C7-D036-0EB16A7AF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Connector 1">
            <a:extLst>
              <a:ext uri="{FF2B5EF4-FFF2-40B4-BE49-F238E27FC236}">
                <a16:creationId xmlns:a16="http://schemas.microsoft.com/office/drawing/2014/main" id="{33960042-35B1-334B-5EE8-11389F4F1231}"/>
              </a:ext>
            </a:extLst>
          </p:cNvPr>
          <p:cNvSpPr/>
          <p:nvPr/>
        </p:nvSpPr>
        <p:spPr>
          <a:xfrm>
            <a:off x="4531273" y="3988772"/>
            <a:ext cx="2377440" cy="2377440"/>
          </a:xfrm>
          <a:prstGeom prst="flowChartConnector">
            <a:avLst/>
          </a:prstGeom>
          <a:solidFill>
            <a:srgbClr val="FFC40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4B60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Resource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4B60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generation</a:t>
            </a:r>
          </a:p>
        </p:txBody>
      </p:sp>
      <p:sp>
        <p:nvSpPr>
          <p:cNvPr id="9" name="Flowchart: Connector 2">
            <a:extLst>
              <a:ext uri="{FF2B5EF4-FFF2-40B4-BE49-F238E27FC236}">
                <a16:creationId xmlns:a16="http://schemas.microsoft.com/office/drawing/2014/main" id="{30BC5D3A-175C-E4E5-9A26-61AA96B5A62E}"/>
              </a:ext>
            </a:extLst>
          </p:cNvPr>
          <p:cNvSpPr/>
          <p:nvPr/>
        </p:nvSpPr>
        <p:spPr>
          <a:xfrm>
            <a:off x="4531273" y="1611332"/>
            <a:ext cx="2377440" cy="2377440"/>
          </a:xfrm>
          <a:prstGeom prst="flowChartConnector">
            <a:avLst/>
          </a:prstGeom>
          <a:solidFill>
            <a:srgbClr val="C00404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Governance</a:t>
            </a:r>
          </a:p>
        </p:txBody>
      </p:sp>
      <p:sp>
        <p:nvSpPr>
          <p:cNvPr id="10" name="Flowchart: Connector 3">
            <a:extLst>
              <a:ext uri="{FF2B5EF4-FFF2-40B4-BE49-F238E27FC236}">
                <a16:creationId xmlns:a16="http://schemas.microsoft.com/office/drawing/2014/main" id="{401E4323-E0F6-C47F-8786-F69EA725E8B2}"/>
              </a:ext>
            </a:extLst>
          </p:cNvPr>
          <p:cNvSpPr/>
          <p:nvPr/>
        </p:nvSpPr>
        <p:spPr>
          <a:xfrm>
            <a:off x="6921180" y="1575597"/>
            <a:ext cx="2377440" cy="2377440"/>
          </a:xfrm>
          <a:prstGeom prst="flowChartConnector">
            <a:avLst/>
          </a:prstGeom>
          <a:solidFill>
            <a:srgbClr val="004B6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Financing</a:t>
            </a:r>
          </a:p>
        </p:txBody>
      </p:sp>
      <p:sp>
        <p:nvSpPr>
          <p:cNvPr id="11" name="Flowchart: Connector 4">
            <a:extLst>
              <a:ext uri="{FF2B5EF4-FFF2-40B4-BE49-F238E27FC236}">
                <a16:creationId xmlns:a16="http://schemas.microsoft.com/office/drawing/2014/main" id="{42AF9FA1-7526-5B9B-DFE2-46E40E946792}"/>
              </a:ext>
            </a:extLst>
          </p:cNvPr>
          <p:cNvSpPr/>
          <p:nvPr/>
        </p:nvSpPr>
        <p:spPr>
          <a:xfrm>
            <a:off x="6921180" y="3964856"/>
            <a:ext cx="2377440" cy="2377440"/>
          </a:xfrm>
          <a:prstGeom prst="flowChartConnector">
            <a:avLst/>
          </a:prstGeom>
          <a:solidFill>
            <a:srgbClr val="4E3629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Service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delivery</a:t>
            </a:r>
          </a:p>
        </p:txBody>
      </p:sp>
      <p:sp>
        <p:nvSpPr>
          <p:cNvPr id="12" name="Flowchart: Connector 6">
            <a:extLst>
              <a:ext uri="{FF2B5EF4-FFF2-40B4-BE49-F238E27FC236}">
                <a16:creationId xmlns:a16="http://schemas.microsoft.com/office/drawing/2014/main" id="{EB293E6D-86C2-389F-0AA2-2C8F92FD6C4C}"/>
              </a:ext>
            </a:extLst>
          </p:cNvPr>
          <p:cNvSpPr/>
          <p:nvPr/>
        </p:nvSpPr>
        <p:spPr>
          <a:xfrm>
            <a:off x="6634393" y="3690536"/>
            <a:ext cx="548640" cy="548640"/>
          </a:xfrm>
          <a:prstGeom prst="flowChartConnector">
            <a:avLst/>
          </a:prstGeom>
          <a:solidFill>
            <a:srgbClr val="004B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ora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8168FD-6318-1191-DC8E-330DAA85B617}"/>
              </a:ext>
            </a:extLst>
          </p:cNvPr>
          <p:cNvCxnSpPr/>
          <p:nvPr/>
        </p:nvCxnSpPr>
        <p:spPr>
          <a:xfrm>
            <a:off x="6966064" y="38938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E793D1-25DC-8148-C26D-10AF6DD44FE4}"/>
              </a:ext>
            </a:extLst>
          </p:cNvPr>
          <p:cNvCxnSpPr/>
          <p:nvPr/>
        </p:nvCxnSpPr>
        <p:spPr>
          <a:xfrm flipV="1">
            <a:off x="6908713" y="3937806"/>
            <a:ext cx="3440632" cy="23916"/>
          </a:xfrm>
          <a:prstGeom prst="line">
            <a:avLst/>
          </a:prstGeom>
          <a:ln w="57150">
            <a:solidFill>
              <a:srgbClr val="004B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D8AAC32-5761-D622-1CF0-1FE54A6D42D3}"/>
              </a:ext>
            </a:extLst>
          </p:cNvPr>
          <p:cNvSpPr txBox="1"/>
          <p:nvPr/>
        </p:nvSpPr>
        <p:spPr>
          <a:xfrm>
            <a:off x="10349345" y="3753140"/>
            <a:ext cx="1413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4B60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Outcomes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B60"/>
              </a:solidFill>
              <a:effectLst/>
              <a:uLnTx/>
              <a:uFillTx/>
              <a:latin typeface="Lora"/>
              <a:ea typeface="+mn-ea"/>
              <a:cs typeface="+mn-cs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F49EE50-9320-9CA6-C4AC-5DEEE2C18BCB}"/>
              </a:ext>
            </a:extLst>
          </p:cNvPr>
          <p:cNvSpPr txBox="1">
            <a:spLocks/>
          </p:cNvSpPr>
          <p:nvPr/>
        </p:nvSpPr>
        <p:spPr>
          <a:xfrm>
            <a:off x="734160" y="2768016"/>
            <a:ext cx="3297514" cy="19404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4B60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Yet all health systems are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organized differently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4B60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9463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0FE40D-5587-69E0-D478-4D29AC2C7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436921-6B22-BBC8-C90B-FA9F4A6F8BA6}"/>
              </a:ext>
            </a:extLst>
          </p:cNvPr>
          <p:cNvSpPr txBox="1"/>
          <p:nvPr/>
        </p:nvSpPr>
        <p:spPr>
          <a:xfrm>
            <a:off x="66502" y="2019823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How do we leverage these differences to understand 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what works</a:t>
            </a: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and 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where it works?</a:t>
            </a:r>
          </a:p>
        </p:txBody>
      </p:sp>
    </p:spTree>
    <p:extLst>
      <p:ext uri="{BB962C8B-B14F-4D97-AF65-F5344CB8AC3E}">
        <p14:creationId xmlns:p14="http://schemas.microsoft.com/office/powerpoint/2010/main" val="1895512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B5AB32-FEF9-96E1-E913-70AA7BEDC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7120E0CB-E3EA-C800-1EE9-8C6477B95E08}"/>
              </a:ext>
            </a:extLst>
          </p:cNvPr>
          <p:cNvSpPr/>
          <p:nvPr/>
        </p:nvSpPr>
        <p:spPr>
          <a:xfrm>
            <a:off x="6803064" y="3595255"/>
            <a:ext cx="2377440" cy="2377440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Improved Data Sharing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C643AA3C-EC37-89C7-9489-9CA0E7F50323}"/>
              </a:ext>
            </a:extLst>
          </p:cNvPr>
          <p:cNvSpPr/>
          <p:nvPr/>
        </p:nvSpPr>
        <p:spPr>
          <a:xfrm>
            <a:off x="5584218" y="1527067"/>
            <a:ext cx="2377440" cy="2377440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Using micro data across countries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7A17050B-0906-A41D-8513-A5BE5C426C55}"/>
              </a:ext>
            </a:extLst>
          </p:cNvPr>
          <p:cNvSpPr/>
          <p:nvPr/>
        </p:nvSpPr>
        <p:spPr>
          <a:xfrm>
            <a:off x="7943999" y="1500260"/>
            <a:ext cx="2377440" cy="2377440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More </a:t>
            </a:r>
          </a:p>
          <a:p>
            <a:pPr algn="ctr"/>
            <a:r>
              <a:rPr lang="en-US" b="1" i="1" dirty="0">
                <a:solidFill>
                  <a:schemeClr val="tx1"/>
                </a:solidFill>
              </a:rPr>
              <a:t>Data Linkage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F5F0C1C-D060-369D-E2D6-87D408003F83}"/>
              </a:ext>
            </a:extLst>
          </p:cNvPr>
          <p:cNvSpPr txBox="1">
            <a:spLocks/>
          </p:cNvSpPr>
          <p:nvPr/>
        </p:nvSpPr>
        <p:spPr>
          <a:xfrm>
            <a:off x="483325" y="2325512"/>
            <a:ext cx="4609798" cy="38955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300" b="1" dirty="0"/>
              <a:t>Can we use detailed patient level data from within countries to understand more about care delivery across countries? </a:t>
            </a:r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ECC6DEF6-341B-8FD1-D3B8-FEF439B929CF}"/>
              </a:ext>
            </a:extLst>
          </p:cNvPr>
          <p:cNvSpPr/>
          <p:nvPr/>
        </p:nvSpPr>
        <p:spPr>
          <a:xfrm>
            <a:off x="7470562" y="2943775"/>
            <a:ext cx="982191" cy="818918"/>
          </a:xfrm>
          <a:custGeom>
            <a:avLst/>
            <a:gdLst/>
            <a:ahLst/>
            <a:cxnLst/>
            <a:rect l="l" t="t" r="r" b="b"/>
            <a:pathLst>
              <a:path w="4472609" h="4114800">
                <a:moveTo>
                  <a:pt x="0" y="0"/>
                </a:moveTo>
                <a:lnTo>
                  <a:pt x="4472608" y="0"/>
                </a:lnTo>
                <a:lnTo>
                  <a:pt x="44726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71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E48CE9D-391D-51D1-C805-EFABC0D00A93}"/>
              </a:ext>
            </a:extLst>
          </p:cNvPr>
          <p:cNvSpPr txBox="1">
            <a:spLocks/>
          </p:cNvSpPr>
          <p:nvPr/>
        </p:nvSpPr>
        <p:spPr>
          <a:xfrm>
            <a:off x="0" y="1393464"/>
            <a:ext cx="12192000" cy="11513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300" b="1" dirty="0"/>
              <a:t>There are large barriers to </a:t>
            </a:r>
            <a:r>
              <a:rPr lang="en-US" sz="3300" b="1" dirty="0">
                <a:solidFill>
                  <a:srgbClr val="C00000"/>
                </a:solidFill>
              </a:rPr>
              <a:t>comparing</a:t>
            </a:r>
            <a:r>
              <a:rPr lang="en-US" sz="3300" b="1" dirty="0"/>
              <a:t> health systems.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D39736-1429-F644-A09C-B98B4BCE4971}"/>
              </a:ext>
            </a:extLst>
          </p:cNvPr>
          <p:cNvSpPr txBox="1"/>
          <p:nvPr/>
        </p:nvSpPr>
        <p:spPr>
          <a:xfrm>
            <a:off x="1237387" y="5060761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Comparability of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4EF303-E2D5-ECD2-7178-D43A758DC4AF}"/>
              </a:ext>
            </a:extLst>
          </p:cNvPr>
          <p:cNvSpPr txBox="1"/>
          <p:nvPr/>
        </p:nvSpPr>
        <p:spPr>
          <a:xfrm>
            <a:off x="4983355" y="5066196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Harmonization of data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17859F-BFA8-DFEA-9230-79E0DF415922}"/>
              </a:ext>
            </a:extLst>
          </p:cNvPr>
          <p:cNvSpPr txBox="1"/>
          <p:nvPr/>
        </p:nvSpPr>
        <p:spPr>
          <a:xfrm>
            <a:off x="8367970" y="5053133"/>
            <a:ext cx="285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Incorporating different values</a:t>
            </a: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28452BDB-E063-34D3-D48E-376F89CA8E41}"/>
              </a:ext>
            </a:extLst>
          </p:cNvPr>
          <p:cNvSpPr/>
          <p:nvPr/>
        </p:nvSpPr>
        <p:spPr>
          <a:xfrm>
            <a:off x="1237387" y="2658037"/>
            <a:ext cx="2263670" cy="1938303"/>
          </a:xfrm>
          <a:custGeom>
            <a:avLst/>
            <a:gdLst/>
            <a:ahLst/>
            <a:cxnLst/>
            <a:rect l="l" t="t" r="r" b="b"/>
            <a:pathLst>
              <a:path w="5312535" h="4114800">
                <a:moveTo>
                  <a:pt x="0" y="0"/>
                </a:moveTo>
                <a:lnTo>
                  <a:pt x="5312535" y="0"/>
                </a:lnTo>
                <a:lnTo>
                  <a:pt x="5312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07E635A-6B18-8EFF-E902-8829E5369463}"/>
              </a:ext>
            </a:extLst>
          </p:cNvPr>
          <p:cNvSpPr/>
          <p:nvPr/>
        </p:nvSpPr>
        <p:spPr>
          <a:xfrm>
            <a:off x="8403231" y="3226118"/>
            <a:ext cx="2118719" cy="1555426"/>
          </a:xfrm>
          <a:custGeom>
            <a:avLst/>
            <a:gdLst/>
            <a:ahLst/>
            <a:cxnLst/>
            <a:rect l="l" t="t" r="r" b="b"/>
            <a:pathLst>
              <a:path w="2666880" h="1920154">
                <a:moveTo>
                  <a:pt x="0" y="0"/>
                </a:moveTo>
                <a:lnTo>
                  <a:pt x="2666880" y="0"/>
                </a:lnTo>
                <a:lnTo>
                  <a:pt x="2666880" y="1920154"/>
                </a:lnTo>
                <a:lnTo>
                  <a:pt x="0" y="19201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BE2745-01CF-461D-558E-4F34CAE50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8444" y="2530315"/>
            <a:ext cx="2715112" cy="2715112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F750523-682B-D18D-7798-F29CF7DC4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80" y="74256"/>
            <a:ext cx="1218769" cy="4805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210F51-AD0A-C89E-9F24-90874755D1BE}"/>
              </a:ext>
            </a:extLst>
          </p:cNvPr>
          <p:cNvSpPr txBox="1"/>
          <p:nvPr/>
        </p:nvSpPr>
        <p:spPr>
          <a:xfrm>
            <a:off x="483930" y="5674762"/>
            <a:ext cx="37705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Requires an understanding of different </a:t>
            </a:r>
          </a:p>
          <a:p>
            <a:pPr algn="ctr"/>
            <a:r>
              <a:rPr lang="en-US" b="1" dirty="0">
                <a:latin typeface="Arial Narrow" panose="020B0606020202030204" pitchFamily="34" charset="0"/>
              </a:rPr>
              <a:t>trajectories of care / practice variation / </a:t>
            </a:r>
          </a:p>
          <a:p>
            <a:pPr algn="ctr"/>
            <a:r>
              <a:rPr lang="en-US" b="1" dirty="0">
                <a:latin typeface="Arial Narrow" panose="020B0606020202030204" pitchFamily="34" charset="0"/>
              </a:rPr>
              <a:t>organizational structures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1A5056-CAB7-53D7-DAEB-2ED251EB5BC9}"/>
              </a:ext>
            </a:extLst>
          </p:cNvPr>
          <p:cNvSpPr txBox="1"/>
          <p:nvPr/>
        </p:nvSpPr>
        <p:spPr>
          <a:xfrm>
            <a:off x="4683892" y="5674762"/>
            <a:ext cx="3173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Requires the creation of detailed cross-walks and guides to ensure ‘apples to apples’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CD53A4-4F17-BA0E-D10B-80FEF4972459}"/>
              </a:ext>
            </a:extLst>
          </p:cNvPr>
          <p:cNvSpPr txBox="1"/>
          <p:nvPr/>
        </p:nvSpPr>
        <p:spPr>
          <a:xfrm>
            <a:off x="8367970" y="5674762"/>
            <a:ext cx="3015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Requires an understanding of local policy/ values/ perceptions/ status-quo differs</a:t>
            </a:r>
          </a:p>
        </p:txBody>
      </p:sp>
    </p:spTree>
    <p:extLst>
      <p:ext uri="{BB962C8B-B14F-4D97-AF65-F5344CB8AC3E}">
        <p14:creationId xmlns:p14="http://schemas.microsoft.com/office/powerpoint/2010/main" val="102926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8" grpId="0" animBg="1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D340FC-F569-FE31-CCB9-A6F08A40E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F95AAA9-03CA-31A7-FD6E-69F8F3C105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224260"/>
              </p:ext>
            </p:extLst>
          </p:nvPr>
        </p:nvGraphicFramePr>
        <p:xfrm>
          <a:off x="1279634" y="1497724"/>
          <a:ext cx="9632731" cy="4691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15560A7-5446-F348-A4E6-6549CE6AA3E9}"/>
              </a:ext>
            </a:extLst>
          </p:cNvPr>
          <p:cNvSpPr txBox="1"/>
          <p:nvPr/>
        </p:nvSpPr>
        <p:spPr>
          <a:xfrm>
            <a:off x="2412124" y="3167654"/>
            <a:ext cx="1103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61% say too long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E7E43-665D-51C7-FA42-E53960C0DAB2}"/>
              </a:ext>
            </a:extLst>
          </p:cNvPr>
          <p:cNvSpPr txBox="1"/>
          <p:nvPr/>
        </p:nvSpPr>
        <p:spPr>
          <a:xfrm>
            <a:off x="4648200" y="2758965"/>
            <a:ext cx="1103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66% say too long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F9BB6D-F563-BC08-823D-CD542D66CADC}"/>
              </a:ext>
            </a:extLst>
          </p:cNvPr>
          <p:cNvSpPr txBox="1"/>
          <p:nvPr/>
        </p:nvSpPr>
        <p:spPr>
          <a:xfrm>
            <a:off x="6884276" y="2420006"/>
            <a:ext cx="1103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79% say too long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295433-60AF-17EF-A72A-C1119FDD18D1}"/>
              </a:ext>
            </a:extLst>
          </p:cNvPr>
          <p:cNvSpPr txBox="1"/>
          <p:nvPr/>
        </p:nvSpPr>
        <p:spPr>
          <a:xfrm>
            <a:off x="8568559" y="1743302"/>
            <a:ext cx="1103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65% say too long</a:t>
            </a:r>
          </a:p>
        </p:txBody>
      </p:sp>
    </p:spTree>
    <p:extLst>
      <p:ext uri="{BB962C8B-B14F-4D97-AF65-F5344CB8AC3E}">
        <p14:creationId xmlns:p14="http://schemas.microsoft.com/office/powerpoint/2010/main" val="274157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Arial"/>
        <a:ea typeface=""/>
        <a:cs typeface=""/>
      </a:majorFont>
      <a:minorFont>
        <a:latin typeface="Lo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Arial"/>
        <a:ea typeface=""/>
        <a:cs typeface=""/>
      </a:majorFont>
      <a:minorFont>
        <a:latin typeface="Lo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rown Primary and Secondaries">
    <a:dk1>
      <a:srgbClr val="000000"/>
    </a:dk1>
    <a:lt1>
      <a:srgbClr val="FFFFFF"/>
    </a:lt1>
    <a:dk2>
      <a:srgbClr val="523429"/>
    </a:dk2>
    <a:lt2>
      <a:srgbClr val="ED1C24"/>
    </a:lt2>
    <a:accent1>
      <a:srgbClr val="93A3AC"/>
    </a:accent1>
    <a:accent2>
      <a:srgbClr val="0095C8"/>
    </a:accent2>
    <a:accent3>
      <a:srgbClr val="3AC9E7"/>
    </a:accent3>
    <a:accent4>
      <a:srgbClr val="00AF9A"/>
    </a:accent4>
    <a:accent5>
      <a:srgbClr val="003C6F"/>
    </a:accent5>
    <a:accent6>
      <a:srgbClr val="B9AF9C"/>
    </a:accent6>
    <a:hlink>
      <a:srgbClr val="ED1B24"/>
    </a:hlink>
    <a:folHlink>
      <a:srgbClr val="82828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20503</TotalTime>
  <Words>422</Words>
  <Application>Microsoft Macintosh PowerPoint</Application>
  <PresentationFormat>Widescreen</PresentationFormat>
  <Paragraphs>84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Lora</vt:lpstr>
      <vt:lpstr>Source Sans Pro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Center for Health System Sustainability</dc:title>
  <dc:creator>Sawaya, Tania</dc:creator>
  <cp:lastModifiedBy>Papanicolas,IN</cp:lastModifiedBy>
  <cp:revision>219</cp:revision>
  <dcterms:created xsi:type="dcterms:W3CDTF">2023-11-02T18:20:20Z</dcterms:created>
  <dcterms:modified xsi:type="dcterms:W3CDTF">2025-10-29T19:55:12Z</dcterms:modified>
</cp:coreProperties>
</file>