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24" r:id="rId2"/>
    <p:sldId id="470" r:id="rId3"/>
    <p:sldId id="283" r:id="rId4"/>
    <p:sldId id="539" r:id="rId5"/>
    <p:sldId id="731" r:id="rId6"/>
    <p:sldId id="541" r:id="rId7"/>
    <p:sldId id="542" r:id="rId8"/>
    <p:sldId id="734" r:id="rId9"/>
    <p:sldId id="735" r:id="rId10"/>
    <p:sldId id="732" r:id="rId11"/>
    <p:sldId id="736" r:id="rId12"/>
    <p:sldId id="737" r:id="rId13"/>
    <p:sldId id="469" r:id="rId14"/>
    <p:sldId id="733" r:id="rId1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gie Padek" initials="MP" lastIdx="6" clrIdx="0"/>
  <p:cmAuthor id="2" name="Nageen Mir" initials="NM"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341" autoAdjust="0"/>
  </p:normalViewPr>
  <p:slideViewPr>
    <p:cSldViewPr>
      <p:cViewPr varScale="1">
        <p:scale>
          <a:sx n="78" d="100"/>
          <a:sy n="78" d="100"/>
        </p:scale>
        <p:origin x="1752" y="96"/>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469265"/>
          </a:xfrm>
          <a:prstGeom prst="rect">
            <a:avLst/>
          </a:prstGeom>
        </p:spPr>
        <p:txBody>
          <a:bodyPr vert="horz" lIns="94188" tIns="47094" rIns="94188" bIns="47094" rtlCol="0"/>
          <a:lstStyle>
            <a:lvl1pPr algn="l">
              <a:defRPr sz="1200"/>
            </a:lvl1pPr>
          </a:lstStyle>
          <a:p>
            <a:endParaRPr lang="en-US"/>
          </a:p>
        </p:txBody>
      </p:sp>
      <p:sp>
        <p:nvSpPr>
          <p:cNvPr id="3" name="Date Placeholder 2"/>
          <p:cNvSpPr>
            <a:spLocks noGrp="1"/>
          </p:cNvSpPr>
          <p:nvPr>
            <p:ph type="dt" idx="1"/>
          </p:nvPr>
        </p:nvSpPr>
        <p:spPr>
          <a:xfrm>
            <a:off x="4021294" y="0"/>
            <a:ext cx="3076364" cy="469265"/>
          </a:xfrm>
          <a:prstGeom prst="rect">
            <a:avLst/>
          </a:prstGeom>
        </p:spPr>
        <p:txBody>
          <a:bodyPr vert="horz" lIns="94188" tIns="47094" rIns="94188" bIns="47094" rtlCol="0"/>
          <a:lstStyle>
            <a:lvl1pPr algn="r">
              <a:defRPr sz="1200"/>
            </a:lvl1pPr>
          </a:lstStyle>
          <a:p>
            <a:fld id="{9ABEFDD8-291D-4F2F-B36F-972608B46527}" type="datetimeFigureOut">
              <a:rPr lang="en-US" smtClean="0"/>
              <a:pPr/>
              <a:t>10/19/2025</a:t>
            </a:fld>
            <a:endParaRPr lang="en-US"/>
          </a:p>
        </p:txBody>
      </p:sp>
      <p:sp>
        <p:nvSpPr>
          <p:cNvPr id="4" name="Slide Image Placeholder 3"/>
          <p:cNvSpPr>
            <a:spLocks noGrp="1" noRot="1" noChangeAspect="1"/>
          </p:cNvSpPr>
          <p:nvPr>
            <p:ph type="sldImg" idx="2"/>
          </p:nvPr>
        </p:nvSpPr>
        <p:spPr>
          <a:xfrm>
            <a:off x="420688" y="703263"/>
            <a:ext cx="6257925" cy="3521075"/>
          </a:xfrm>
          <a:prstGeom prst="rect">
            <a:avLst/>
          </a:prstGeom>
          <a:noFill/>
          <a:ln w="12700">
            <a:solidFill>
              <a:prstClr val="black"/>
            </a:solidFill>
          </a:ln>
        </p:spPr>
        <p:txBody>
          <a:bodyPr vert="horz" lIns="94188" tIns="47094" rIns="94188" bIns="47094" rtlCol="0" anchor="ctr"/>
          <a:lstStyle/>
          <a:p>
            <a:endParaRPr lang="en-US"/>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88" tIns="47094" rIns="94188" bIns="470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6"/>
            <a:ext cx="3076364" cy="469265"/>
          </a:xfrm>
          <a:prstGeom prst="rect">
            <a:avLst/>
          </a:prstGeom>
        </p:spPr>
        <p:txBody>
          <a:bodyPr vert="horz" lIns="94188" tIns="47094" rIns="94188" bIns="47094"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6"/>
            <a:ext cx="3076364" cy="469265"/>
          </a:xfrm>
          <a:prstGeom prst="rect">
            <a:avLst/>
          </a:prstGeom>
        </p:spPr>
        <p:txBody>
          <a:bodyPr vert="horz" lIns="94188" tIns="47094" rIns="94188" bIns="47094" rtlCol="0" anchor="b"/>
          <a:lstStyle>
            <a:lvl1pPr algn="r">
              <a:defRPr sz="1200"/>
            </a:lvl1pPr>
          </a:lstStyle>
          <a:p>
            <a:fld id="{C1993EE5-120A-4051-82C3-6F739E0B9593}" type="slidenum">
              <a:rPr lang="en-US" smtClean="0"/>
              <a:pPr/>
              <a:t>‹#›</a:t>
            </a:fld>
            <a:endParaRPr lang="en-US"/>
          </a:p>
        </p:txBody>
      </p:sp>
    </p:spTree>
    <p:extLst>
      <p:ext uri="{BB962C8B-B14F-4D97-AF65-F5344CB8AC3E}">
        <p14:creationId xmlns:p14="http://schemas.microsoft.com/office/powerpoint/2010/main" val="308104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03263"/>
            <a:ext cx="6257925" cy="3521075"/>
          </a:xfrm>
        </p:spPr>
      </p:sp>
      <p:sp>
        <p:nvSpPr>
          <p:cNvPr id="3" name="Notes Placeholder 2"/>
          <p:cNvSpPr>
            <a:spLocks noGrp="1"/>
          </p:cNvSpPr>
          <p:nvPr>
            <p:ph type="body" idx="1"/>
          </p:nvPr>
        </p:nvSpPr>
        <p:spPr/>
        <p:txBody>
          <a:bodyPr/>
          <a:lstStyle/>
          <a:p>
            <a:r>
              <a:rPr lang="en-US" dirty="0"/>
              <a:t>Hard to know where to start, so much to cover!!</a:t>
            </a:r>
          </a:p>
          <a:p>
            <a:endParaRPr lang="en-US" dirty="0"/>
          </a:p>
          <a:p>
            <a:endParaRPr lang="en-US" dirty="0"/>
          </a:p>
          <a:p>
            <a:r>
              <a:rPr lang="en-US" dirty="0"/>
              <a:t>Big picture, poli sci studies of policy implementation around since the 1970s but the nexus between D&amp;I research and policy research is much younger, probably a teenager: sometimes a little lost, often changing, rebellious</a:t>
            </a:r>
          </a:p>
          <a:p>
            <a:endParaRPr lang="en-US" dirty="0"/>
          </a:p>
          <a:p>
            <a:r>
              <a:rPr lang="en-US" dirty="0"/>
              <a:t>Mine is a public health focus</a:t>
            </a:r>
          </a:p>
          <a:p>
            <a:endParaRPr lang="en-US" dirty="0"/>
          </a:p>
          <a:p>
            <a:r>
              <a:rPr lang="en-US" dirty="0"/>
              <a:t>Nearly an open training field, many opportunities for conducting research that will have impacts on population health and equity</a:t>
            </a:r>
          </a:p>
          <a:p>
            <a:endParaRPr lang="en-US" dirty="0"/>
          </a:p>
          <a:p>
            <a:endParaRPr lang="en-US" dirty="0"/>
          </a:p>
        </p:txBody>
      </p:sp>
      <p:sp>
        <p:nvSpPr>
          <p:cNvPr id="4" name="Slide Number Placeholder 3"/>
          <p:cNvSpPr>
            <a:spLocks noGrp="1"/>
          </p:cNvSpPr>
          <p:nvPr>
            <p:ph type="sldNum" sz="quarter" idx="10"/>
          </p:nvPr>
        </p:nvSpPr>
        <p:spPr/>
        <p:txBody>
          <a:bodyPr/>
          <a:lstStyle/>
          <a:p>
            <a:fld id="{688BA4D1-C044-45CE-8008-EA5037CAADB0}" type="slidenum">
              <a:rPr lang="en-US" smtClean="0"/>
              <a:pPr/>
              <a:t>1</a:t>
            </a:fld>
            <a:endParaRPr lang="en-US"/>
          </a:p>
        </p:txBody>
      </p:sp>
    </p:spTree>
    <p:extLst>
      <p:ext uri="{BB962C8B-B14F-4D97-AF65-F5344CB8AC3E}">
        <p14:creationId xmlns:p14="http://schemas.microsoft.com/office/powerpoint/2010/main" val="293811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DA7F0A8-0271-4953-A05F-C18193523A68}"/>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D7DEBB-3A15-40CC-89F0-BE81FD1A0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a:t>As you consider your audience, remember to keep ideology in mind, as it can drive dissemination preferences.</a:t>
            </a:r>
            <a:r>
              <a:rPr lang="en-US" b="0" baseline="0" dirty="0"/>
              <a:t> The bullets give examples of possible motivations for various segments among policy audiences.</a:t>
            </a:r>
          </a:p>
          <a:p>
            <a:endParaRPr lang="en-US" b="0" baseline="0" dirty="0"/>
          </a:p>
          <a:p>
            <a:r>
              <a:rPr lang="en-US" sz="1800" i="1" dirty="0">
                <a:effectLst/>
                <a:latin typeface="Arial" panose="020B0604020202020204" pitchFamily="34" charset="0"/>
                <a:ea typeface="Calibri" panose="020F0502020204030204" pitchFamily="34" charset="0"/>
              </a:rPr>
              <a:t>Demographic separation</a:t>
            </a:r>
            <a:r>
              <a:rPr lang="en-US" sz="1800" dirty="0">
                <a:effectLst/>
                <a:latin typeface="Arial" panose="020B0604020202020204" pitchFamily="34" charset="0"/>
                <a:ea typeface="Calibri" panose="020F0502020204030204" pitchFamily="34" charset="0"/>
              </a:rPr>
              <a:t> approaches involve stratifying a population of policymakers according to demographic variables and assessing differences in dissemination preferences, knowledge, attitudes, and behaviors across strata. </a:t>
            </a:r>
          </a:p>
          <a:p>
            <a:r>
              <a:rPr lang="en-US" sz="1800" i="1" dirty="0">
                <a:effectLst/>
                <a:latin typeface="Arial" panose="020B0604020202020204" pitchFamily="34" charset="0"/>
                <a:ea typeface="Calibri" panose="020F0502020204030204" pitchFamily="34" charset="0"/>
              </a:rPr>
              <a:t>Empirical clustering</a:t>
            </a:r>
            <a:r>
              <a:rPr lang="en-US" sz="1800" dirty="0">
                <a:effectLst/>
                <a:latin typeface="Arial" panose="020B0604020202020204" pitchFamily="34" charset="0"/>
                <a:ea typeface="Calibri" panose="020F0502020204030204" pitchFamily="34" charset="0"/>
              </a:rPr>
              <a:t> approaches to audience segmentation use statistical techniques such as </a:t>
            </a:r>
            <a:r>
              <a:rPr lang="en-US" sz="1800" b="1" dirty="0">
                <a:effectLst/>
                <a:latin typeface="Arial" panose="020B0604020202020204" pitchFamily="34" charset="0"/>
                <a:ea typeface="Calibri" panose="020F0502020204030204" pitchFamily="34" charset="0"/>
              </a:rPr>
              <a:t>latent class analysis and k-means clustering </a:t>
            </a:r>
            <a:r>
              <a:rPr lang="en-US" sz="1800" dirty="0">
                <a:effectLst/>
                <a:latin typeface="Arial" panose="020B0604020202020204" pitchFamily="34" charset="0"/>
                <a:ea typeface="Calibri" panose="020F0502020204030204" pitchFamily="34" charset="0"/>
              </a:rPr>
              <a:t>to identify patterns in relationships between multiple, and typically non-demographic, variables. </a:t>
            </a:r>
          </a:p>
          <a:p>
            <a:endParaRPr lang="en-US" sz="1800" dirty="0">
              <a:effectLst/>
              <a:latin typeface="Arial" panose="020B0604020202020204" pitchFamily="34" charset="0"/>
              <a:ea typeface="Calibri" panose="020F0502020204030204" pitchFamily="34" charset="0"/>
            </a:endParaRPr>
          </a:p>
          <a:p>
            <a:r>
              <a:rPr lang="en-US" sz="2800" dirty="0"/>
              <a:t>Legislators were grouped using latent class analysis based on how they prioritized 12 different characteristics of research (e.g., research is unbiased, presents data on cost-effectiveness, policy options are feasible)</a:t>
            </a:r>
            <a:endParaRPr lang="en-US" sz="1800" b="0" baseline="0" dirty="0">
              <a:effectLst/>
              <a:latin typeface="Arial" panose="020B0604020202020204" pitchFamily="34" charset="0"/>
            </a:endParaRPr>
          </a:p>
          <a:p>
            <a:r>
              <a:rPr lang="en-US" sz="2800" dirty="0"/>
              <a:t>(46% response rate)</a:t>
            </a:r>
          </a:p>
          <a:p>
            <a:endParaRPr lang="en-US" sz="1800" b="0" baseline="0" dirty="0">
              <a:effectLst/>
              <a:latin typeface="Arial" panose="020B0604020202020204" pitchFamily="34" charset="0"/>
            </a:endParaRPr>
          </a:p>
          <a:p>
            <a:r>
              <a:rPr lang="en-US" sz="1800" b="0" baseline="0" dirty="0">
                <a:effectLst/>
                <a:latin typeface="Arial" panose="020B0604020202020204" pitchFamily="34" charset="0"/>
              </a:rPr>
              <a:t>Natalie Smith analysis of one of our national surveys… This works builds on similar research that Jonathan in behavioral and mental health.</a:t>
            </a:r>
          </a:p>
          <a:p>
            <a:endParaRPr lang="en-US" b="0" baseline="0" dirty="0"/>
          </a:p>
          <a:p>
            <a:r>
              <a:rPr lang="en-US" dirty="0"/>
              <a:t>Pragmatic consumers (36%) prioritized research that was brief and concise, provided cost-effectiveness analyses, and was understandably written.</a:t>
            </a:r>
          </a:p>
          <a:p>
            <a:r>
              <a:rPr lang="en-US" dirty="0"/>
              <a:t>Uninterested skeptics (30%) generally did not place a high priority on any of the research characteristics. </a:t>
            </a:r>
          </a:p>
          <a:p>
            <a:r>
              <a:rPr lang="en-US" dirty="0"/>
              <a:t>Conversely, one-quarter of legislators (25%) belonged to the Highly Informed Supporters group that placed a high priority on most characteristics of research. </a:t>
            </a:r>
          </a:p>
          <a:p>
            <a:r>
              <a:rPr lang="en-US" dirty="0"/>
              <a:t>Finally, Constituent-Oriented Decision Makers (9%) prioritized research that was relevant to their constituents, delivered by someone they knew or trusted, available at the time decisions were made, and dealt with an issue that they felt was a priority for state legislative action.</a:t>
            </a:r>
            <a:endParaRPr lang="en-US" b="0" dirty="0"/>
          </a:p>
        </p:txBody>
      </p:sp>
      <p:sp>
        <p:nvSpPr>
          <p:cNvPr id="36868" name="Slide Number Placeholder 3">
            <a:extLst>
              <a:ext uri="{FF2B5EF4-FFF2-40B4-BE49-F238E27FC236}">
                <a16:creationId xmlns:a16="http://schemas.microsoft.com/office/drawing/2014/main" id="{C101CA44-90C1-46BF-8519-6F7C92D1E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10</a:t>
            </a:fld>
            <a:endParaRPr lang="en-US" altLang="en-US"/>
          </a:p>
        </p:txBody>
      </p:sp>
    </p:spTree>
    <p:extLst>
      <p:ext uri="{BB962C8B-B14F-4D97-AF65-F5344CB8AC3E}">
        <p14:creationId xmlns:p14="http://schemas.microsoft.com/office/powerpoint/2010/main" val="198055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5BC55-7078-875B-2362-76FFCDC65F74}"/>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7FEA0E60-4E09-98E8-A3C7-D6CDDE8D6E60}"/>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5BB4C08-CA1E-37F9-084E-CD32858251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800" dirty="0"/>
              <a:t>In a U.S. study (Brownson et al., 2014): </a:t>
            </a:r>
          </a:p>
          <a:p>
            <a:pPr lvl="1"/>
            <a:r>
              <a:rPr lang="en-US" sz="2400" dirty="0"/>
              <a:t>36.5% of state health department employees reported that programs </a:t>
            </a:r>
            <a:r>
              <a:rPr lang="en-US" sz="2400" b="1" dirty="0"/>
              <a:t>often or always end that should have continued</a:t>
            </a:r>
          </a:p>
          <a:p>
            <a:pPr lvl="1"/>
            <a:r>
              <a:rPr lang="en-US" sz="2400" dirty="0"/>
              <a:t>24.7% of respondents reported programs </a:t>
            </a:r>
            <a:r>
              <a:rPr lang="en-US" sz="2400" b="1" dirty="0"/>
              <a:t>often or always continue when they should have ended</a:t>
            </a:r>
          </a:p>
          <a:p>
            <a:r>
              <a:rPr lang="en-US" dirty="0"/>
              <a:t>Higher for obesity, physical activity, nutrition; lower for cancer programs</a:t>
            </a:r>
          </a:p>
          <a:p>
            <a:r>
              <a:rPr lang="en-US" altLang="en-US" dirty="0"/>
              <a:t>Higher in local PH than in state PH</a:t>
            </a:r>
          </a:p>
          <a:p>
            <a:endParaRPr lang="en-US" altLang="en-US" dirty="0"/>
          </a:p>
          <a:p>
            <a:r>
              <a:rPr lang="en-US" dirty="0"/>
              <a:t>Always involve funding decisions, which is small p policy.</a:t>
            </a:r>
          </a:p>
          <a:p>
            <a:endParaRPr lang="en-US" dirty="0"/>
          </a:p>
          <a:p>
            <a:endParaRPr lang="en-US" altLang="en-US" dirty="0"/>
          </a:p>
        </p:txBody>
      </p:sp>
      <p:sp>
        <p:nvSpPr>
          <p:cNvPr id="36868" name="Slide Number Placeholder 3">
            <a:extLst>
              <a:ext uri="{FF2B5EF4-FFF2-40B4-BE49-F238E27FC236}">
                <a16:creationId xmlns:a16="http://schemas.microsoft.com/office/drawing/2014/main" id="{D5ADF86C-9444-D69F-A005-70B6DF1556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11</a:t>
            </a:fld>
            <a:endParaRPr lang="en-US" altLang="en-US"/>
          </a:p>
        </p:txBody>
      </p:sp>
    </p:spTree>
    <p:extLst>
      <p:ext uri="{BB962C8B-B14F-4D97-AF65-F5344CB8AC3E}">
        <p14:creationId xmlns:p14="http://schemas.microsoft.com/office/powerpoint/2010/main" val="2101723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26A2-69E8-6FF0-6E8F-4FC2E7E68E45}"/>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9ACF46C-AC1B-651E-04F8-3D35811DFD1D}"/>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B8C772-E64C-FD78-B7EB-390470991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A computational simulation method in which individual entities (e.g., employees), their behaviors, and the environments in which they operate are explicitly (and typically, stochastically) modeled over time (36 months)</a:t>
            </a:r>
            <a:endParaRPr lang="en-US" sz="1800" dirty="0">
              <a:effectLst/>
              <a:latin typeface="Times New Roman" panose="02020603050405020304" pitchFamily="18" charset="0"/>
              <a:ea typeface="Times New Roman" panose="02020603050405020304" pitchFamily="18" charset="0"/>
            </a:endParaRPr>
          </a:p>
          <a:p>
            <a:endParaRPr lang="en-US" sz="2400" dirty="0"/>
          </a:p>
          <a:p>
            <a:r>
              <a:rPr lang="en-US" sz="2400" dirty="0"/>
              <a:t>Results were surprising!</a:t>
            </a:r>
          </a:p>
          <a:p>
            <a:endParaRPr lang="en-US" sz="2400" dirty="0"/>
          </a:p>
          <a:p>
            <a:pPr marL="342900" marR="0" lvl="0" indent="-342900">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Some of findings from cross sectional survey data were different in ABM (org layers)</a:t>
            </a: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anose="05050102010706020507" pitchFamily="18" charset="2"/>
              <a:buChar char=""/>
            </a:pPr>
            <a:r>
              <a:rPr lang="en-US" sz="1100" dirty="0">
                <a:effectLst/>
                <a:latin typeface="Arial" panose="020B0604020202020204" pitchFamily="34" charset="0"/>
                <a:ea typeface="Times New Roman" panose="02020603050405020304" pitchFamily="18" charset="0"/>
              </a:rPr>
              <a:t>Several key findings from ABM: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increasing either organizational evidence-based decision-making capacity (org climate/culture: innovation, participatory decision making, ability to take risks)</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or information sharing could reduce </a:t>
            </a:r>
            <a:r>
              <a:rPr lang="en-US" sz="1100" dirty="0" err="1">
                <a:effectLst/>
                <a:latin typeface="Arial" panose="020B0604020202020204" pitchFamily="34" charset="0"/>
                <a:ea typeface="Times New Roman" panose="02020603050405020304" pitchFamily="18" charset="0"/>
              </a:rPr>
              <a:t>misimplementation</a:t>
            </a:r>
            <a:r>
              <a:rPr lang="en-US" sz="1100" dirty="0">
                <a:effectLst/>
                <a:latin typeface="Arial" panose="020B0604020202020204" pitchFamily="34" charset="0"/>
                <a:ea typeface="Times New Roman" panose="02020603050405020304" pitchFamily="18" charset="0"/>
              </a:rPr>
              <a:t> (better communication)</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n-US" sz="1100" dirty="0">
                <a:effectLst/>
                <a:latin typeface="Arial" panose="020B0604020202020204" pitchFamily="34" charset="0"/>
                <a:ea typeface="Times New Roman" panose="02020603050405020304" pitchFamily="18" charset="0"/>
              </a:rPr>
              <a:t>Shifting leadership priorities to </a:t>
            </a:r>
            <a:r>
              <a:rPr lang="en-US" sz="1100" b="1" dirty="0">
                <a:effectLst/>
                <a:latin typeface="Arial" panose="020B0604020202020204" pitchFamily="34" charset="0"/>
                <a:ea typeface="Times New Roman" panose="02020603050405020304" pitchFamily="18" charset="0"/>
              </a:rPr>
              <a:t>emphasize effectiveness resulted in the largest reduction</a:t>
            </a:r>
            <a:endParaRPr lang="en-US" sz="1200" dirty="0">
              <a:effectLst/>
              <a:latin typeface="Times New Roman" panose="02020603050405020304" pitchFamily="18" charset="0"/>
              <a:ea typeface="Times New Roman" panose="02020603050405020304" pitchFamily="18" charset="0"/>
            </a:endParaRPr>
          </a:p>
          <a:p>
            <a:endParaRPr lang="en-US" sz="2400" dirty="0"/>
          </a:p>
          <a:p>
            <a:endParaRPr lang="en-US" sz="2400" dirty="0"/>
          </a:p>
          <a:p>
            <a:pPr lvl="1"/>
            <a:r>
              <a:rPr lang="en-US" sz="2400" dirty="0"/>
              <a:t>A priori, reasons to think that organizational restructuring would have large effects </a:t>
            </a:r>
          </a:p>
          <a:p>
            <a:pPr lvl="2"/>
            <a:r>
              <a:rPr lang="en-US" dirty="0"/>
              <a:t>Distributed decision-making in other contexts</a:t>
            </a:r>
          </a:p>
          <a:p>
            <a:pPr lvl="2"/>
            <a:r>
              <a:rPr lang="en-US" dirty="0"/>
              <a:t>Relationships observed in cross-sectional analyses (</a:t>
            </a:r>
            <a:r>
              <a:rPr lang="en-US" dirty="0" err="1"/>
              <a:t>Padek</a:t>
            </a:r>
            <a:r>
              <a:rPr lang="en-US" dirty="0"/>
              <a:t> et al., 2021)</a:t>
            </a:r>
          </a:p>
          <a:p>
            <a:pPr lvl="1"/>
            <a:r>
              <a:rPr lang="en-US" sz="2400" dirty="0"/>
              <a:t>Shifting organizational structure, capacity, culture much less effective than leadership decision-making process</a:t>
            </a:r>
          </a:p>
          <a:p>
            <a:endParaRPr lang="en-US" altLang="en-US" dirty="0"/>
          </a:p>
        </p:txBody>
      </p:sp>
      <p:sp>
        <p:nvSpPr>
          <p:cNvPr id="36868" name="Slide Number Placeholder 3">
            <a:extLst>
              <a:ext uri="{FF2B5EF4-FFF2-40B4-BE49-F238E27FC236}">
                <a16:creationId xmlns:a16="http://schemas.microsoft.com/office/drawing/2014/main" id="{39BCD0D0-E934-9A9F-5CA0-FDB5F4B1F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12</a:t>
            </a:fld>
            <a:endParaRPr lang="en-US" altLang="en-US"/>
          </a:p>
        </p:txBody>
      </p:sp>
    </p:spTree>
    <p:extLst>
      <p:ext uri="{BB962C8B-B14F-4D97-AF65-F5344CB8AC3E}">
        <p14:creationId xmlns:p14="http://schemas.microsoft.com/office/powerpoint/2010/main" val="322076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20688" y="703263"/>
            <a:ext cx="6257925" cy="3521075"/>
          </a:xfrm>
          <a:ln/>
        </p:spPr>
      </p:sp>
      <p:sp>
        <p:nvSpPr>
          <p:cNvPr id="37891" name="Notes Placeholder 2"/>
          <p:cNvSpPr>
            <a:spLocks noGrp="1"/>
          </p:cNvSpPr>
          <p:nvPr>
            <p:ph type="body" idx="1"/>
          </p:nvPr>
        </p:nvSpPr>
        <p:spPr>
          <a:noFill/>
          <a:ln/>
        </p:spPr>
        <p:txBody>
          <a:bodyPr/>
          <a:lstStyle/>
          <a:p>
            <a:r>
              <a:rPr lang="en-US" dirty="0"/>
              <a:t>Funding climate</a:t>
            </a:r>
          </a:p>
          <a:p>
            <a:r>
              <a:rPr lang="en-US" dirty="0"/>
              <a:t>Role of policy implementation (policy termination); policy mis-implementation; We need you more than ever before</a:t>
            </a:r>
          </a:p>
          <a:p>
            <a:endParaRPr lang="en-US" dirty="0"/>
          </a:p>
          <a:p>
            <a:r>
              <a:rPr lang="en-US" dirty="0"/>
              <a:t>Stay the course</a:t>
            </a:r>
          </a:p>
          <a:p>
            <a:endParaRPr lang="en-US" dirty="0"/>
          </a:p>
          <a:p>
            <a:r>
              <a:rPr lang="en-US" dirty="0"/>
              <a:t>Re-frame some issues (buzzwords, rural, PH issues with common ground, economic benefits of research)</a:t>
            </a:r>
          </a:p>
        </p:txBody>
      </p:sp>
      <p:sp>
        <p:nvSpPr>
          <p:cNvPr id="37892" name="Slide Number Placeholder 3"/>
          <p:cNvSpPr>
            <a:spLocks noGrp="1"/>
          </p:cNvSpPr>
          <p:nvPr>
            <p:ph type="sldNum" sz="quarter" idx="5"/>
          </p:nvPr>
        </p:nvSpPr>
        <p:spPr>
          <a:noFill/>
        </p:spPr>
        <p:txBody>
          <a:bodyPr/>
          <a:lstStyle/>
          <a:p>
            <a:fld id="{4809B5E6-3D60-4292-A62C-2C5BD63319B2}" type="slidenum">
              <a:rPr lang="en-US" smtClean="0"/>
              <a:pPr/>
              <a:t>13</a:t>
            </a:fld>
            <a:endParaRPr lang="en-US"/>
          </a:p>
        </p:txBody>
      </p:sp>
    </p:spTree>
    <p:extLst>
      <p:ext uri="{BB962C8B-B14F-4D97-AF65-F5344CB8AC3E}">
        <p14:creationId xmlns:p14="http://schemas.microsoft.com/office/powerpoint/2010/main" val="172825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420688" y="703263"/>
            <a:ext cx="6257925" cy="3521075"/>
          </a:xfrm>
          <a:ln/>
        </p:spPr>
      </p:sp>
      <p:sp>
        <p:nvSpPr>
          <p:cNvPr id="37891" name="Notes Placeholder 2"/>
          <p:cNvSpPr>
            <a:spLocks noGrp="1"/>
          </p:cNvSpPr>
          <p:nvPr>
            <p:ph type="body" idx="1"/>
          </p:nvPr>
        </p:nvSpPr>
        <p:spPr>
          <a:noFill/>
          <a:ln/>
        </p:spPr>
        <p:txBody>
          <a:bodyPr/>
          <a:lstStyle/>
          <a:p>
            <a:endParaRPr lang="en-US"/>
          </a:p>
        </p:txBody>
      </p:sp>
      <p:sp>
        <p:nvSpPr>
          <p:cNvPr id="37892" name="Slide Number Placeholder 3"/>
          <p:cNvSpPr>
            <a:spLocks noGrp="1"/>
          </p:cNvSpPr>
          <p:nvPr>
            <p:ph type="sldNum" sz="quarter" idx="5"/>
          </p:nvPr>
        </p:nvSpPr>
        <p:spPr>
          <a:noFill/>
        </p:spPr>
        <p:txBody>
          <a:bodyPr/>
          <a:lstStyle/>
          <a:p>
            <a:fld id="{4809B5E6-3D60-4292-A62C-2C5BD63319B2}" type="slidenum">
              <a:rPr lang="en-US" smtClean="0"/>
              <a:pPr/>
              <a:t>14</a:t>
            </a:fld>
            <a:endParaRPr lang="en-US"/>
          </a:p>
        </p:txBody>
      </p:sp>
    </p:spTree>
    <p:extLst>
      <p:ext uri="{BB962C8B-B14F-4D97-AF65-F5344CB8AC3E}">
        <p14:creationId xmlns:p14="http://schemas.microsoft.com/office/powerpoint/2010/main" val="84021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DA7F0A8-0271-4953-A05F-C18193523A68}"/>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D7DEBB-3A15-40CC-89F0-BE81FD1A0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As covered by Jonathan,…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I’ll give a few examples of the first two types of policy D&amp;I research</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A paradox</a:t>
            </a:r>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e.g., Large taxes on alcohol and cigarettes, modal shift in transport: how to get people to walk and cycle more, mitigation policies for COVID-19</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dirty="0"/>
              <a:t>BUT…different methods or designs doesn’t necessarily lead to weaker evidence, just more real world</a:t>
            </a:r>
          </a:p>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C101CA44-90C1-46BF-8519-6F7C92D1E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2</a:t>
            </a:fld>
            <a:endParaRPr lang="en-US" altLang="en-US"/>
          </a:p>
        </p:txBody>
      </p:sp>
    </p:spTree>
    <p:extLst>
      <p:ext uri="{BB962C8B-B14F-4D97-AF65-F5344CB8AC3E}">
        <p14:creationId xmlns:p14="http://schemas.microsoft.com/office/powerpoint/2010/main" val="1801346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2" name="Google Shape;80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3" name="Google Shape;80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4313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420688" y="703263"/>
            <a:ext cx="6257925" cy="3521075"/>
          </a:xfrm>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Typology of designs, there are many design options for your policy-related studies; types of designs and gaps are summarized in Mazzucca et al.</a:t>
            </a:r>
          </a:p>
          <a:p>
            <a:endParaRPr lang="en-US" dirty="0"/>
          </a:p>
          <a:p>
            <a:r>
              <a:rPr lang="en-US" dirty="0"/>
              <a:t>The sweet spot here is the strongest design for your research question, often triangulating various types of evidence</a:t>
            </a:r>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F3E13D-08D8-44A8-8B07-19CAE9BD4538}" type="slidenum">
              <a:rPr lang="en-US" smtClean="0">
                <a:latin typeface="Arial" pitchFamily="34" charset="0"/>
              </a:rPr>
              <a:pPr/>
              <a:t>4</a:t>
            </a:fld>
            <a:endParaRPr lang="en-US">
              <a:latin typeface="Arial" pitchFamily="34" charset="0"/>
            </a:endParaRPr>
          </a:p>
        </p:txBody>
      </p:sp>
    </p:spTree>
    <p:extLst>
      <p:ext uri="{BB962C8B-B14F-4D97-AF65-F5344CB8AC3E}">
        <p14:creationId xmlns:p14="http://schemas.microsoft.com/office/powerpoint/2010/main" val="764264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DA7F0A8-0271-4953-A05F-C18193523A68}"/>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D7DEBB-3A15-40CC-89F0-BE81FD1A0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Framing is often used in policy advocacy.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Death tax vs wealth tax</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For example, health taxes (e.g., on tobacco, alcohol, sugar-sweetened beverages) are an effective strategy to improve health and generate government revenue.</a:t>
            </a: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65</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As one might anticipate, the most common frame in support of health taxes involves health gains and revenue generation. Arguments against taxes are that they are regressive and can potentially damage the economy, eliminate jobs, or promote illicit trade.</a:t>
            </a:r>
            <a:r>
              <a:rPr lang="en-US" sz="1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65</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Framing can occur at multiple levels.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the macro-level, the focus is on big ideas and themes such as freedom, justice, community building, responsibility, or kindness to others (e.g., we want to live in a nurturing society for youth).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the intermediate or meso-level, a scientific advancement might connect with the bigger theme (e.g., diseases like childhood cancer can be cured).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And at the micro-level, a specific policy can be linked with the health issue (e.g., insurance should be required to cover proven treatments for childhood cancer).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spcBef>
                <a:spcPct val="0"/>
              </a:spcBef>
            </a:pPr>
            <a:endParaRPr lang="en-US" altLang="en-US" dirty="0"/>
          </a:p>
          <a:p>
            <a:r>
              <a:rPr lang="en-US" dirty="0">
                <a:latin typeface="Times" charset="0"/>
              </a:rPr>
              <a:t>Here’s the basic communication model: Source, message, channel, receiver.  It’s from 1949 by Shannon and Weaver, so it’s been around for over 70 years.</a:t>
            </a:r>
          </a:p>
          <a:p>
            <a:r>
              <a:rPr lang="en-US" dirty="0">
                <a:latin typeface="Times" charset="0"/>
              </a:rPr>
              <a:t>Really simplistic mechanically, but the blue boxes are still relevant, even today.</a:t>
            </a:r>
          </a:p>
          <a:p>
            <a:r>
              <a:rPr lang="en-US" dirty="0">
                <a:latin typeface="Times" charset="0"/>
              </a:rPr>
              <a:t>While there are lots of ways to communicate with others or to get information, especially in today</a:t>
            </a:r>
            <a:r>
              <a:rPr lang="en-US" altLang="en-US" dirty="0">
                <a:latin typeface="Times" charset="0"/>
              </a:rPr>
              <a:t>’</a:t>
            </a:r>
            <a:r>
              <a:rPr lang="en-US" dirty="0">
                <a:latin typeface="Times" charset="0"/>
              </a:rPr>
              <a:t>s media, and social environment, there still is a source of that information, there’s the message and the channel through which that information is shared, and there’s an audience or receiver of that message.  </a:t>
            </a:r>
          </a:p>
          <a:p>
            <a:r>
              <a:rPr lang="en-US" dirty="0"/>
              <a:t>Now that we know about the source, message, channel, and receiver, there are certain aspects of these that are important for us in health communication.  As we develop any given health message, what is our main goal?</a:t>
            </a:r>
          </a:p>
          <a:p>
            <a:r>
              <a:rPr lang="en-US" dirty="0"/>
              <a:t>That we are able to persuade the audience or receiver into paying attention to the message and to act upon that message.</a:t>
            </a:r>
          </a:p>
          <a:p>
            <a:endParaRPr lang="en-US" dirty="0"/>
          </a:p>
          <a:p>
            <a:r>
              <a:rPr lang="en-US" dirty="0"/>
              <a:t>NOTE:</a:t>
            </a:r>
            <a:r>
              <a:rPr lang="en-US" baseline="0" dirty="0"/>
              <a:t> the process is non-linear, iterative. Must consider source, message, audience, channel all at the same time—one will influence the other. </a:t>
            </a:r>
            <a:endParaRPr lang="en-US" dirty="0"/>
          </a:p>
          <a:p>
            <a:r>
              <a:rPr lang="en-US" dirty="0"/>
              <a:t>For example, the policy goal you want to achieve may determine your audience; but if your audience is fixed, that may inform what policy goals are achievable.</a:t>
            </a:r>
          </a:p>
          <a:p>
            <a:r>
              <a:rPr lang="en-US" dirty="0"/>
              <a:t>All of the parts of the model interact – so while we’re going to be talking today about a step-by-step</a:t>
            </a:r>
            <a:r>
              <a:rPr lang="en-US" baseline="0" dirty="0"/>
              <a:t> approach, the order of these steps may change.  For example,  you may be called on to address a particular audience and then are faced with crafting a message for that audience.  Or,  you might have the message and be looking for an audience, etc.</a:t>
            </a:r>
            <a:endParaRPr lang="en-US" dirty="0"/>
          </a:p>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C101CA44-90C1-46BF-8519-6F7C92D1E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5</a:t>
            </a:fld>
            <a:endParaRPr lang="en-US" altLang="en-US"/>
          </a:p>
        </p:txBody>
      </p:sp>
    </p:spTree>
    <p:extLst>
      <p:ext uri="{BB962C8B-B14F-4D97-AF65-F5344CB8AC3E}">
        <p14:creationId xmlns:p14="http://schemas.microsoft.com/office/powerpoint/2010/main" val="200678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DA7F0A8-0271-4953-A05F-C18193523A68}"/>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D7DEBB-3A15-40CC-89F0-BE81FD1A0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C101CA44-90C1-46BF-8519-6F7C92D1E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6</a:t>
            </a:fld>
            <a:endParaRPr lang="en-US" altLang="en-US"/>
          </a:p>
        </p:txBody>
      </p:sp>
    </p:spTree>
    <p:extLst>
      <p:ext uri="{BB962C8B-B14F-4D97-AF65-F5344CB8AC3E}">
        <p14:creationId xmlns:p14="http://schemas.microsoft.com/office/powerpoint/2010/main" val="86866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DA7F0A8-0271-4953-A05F-C18193523A68}"/>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6D7DEBB-3A15-40CC-89F0-BE81FD1A02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1/2</a:t>
            </a:r>
          </a:p>
          <a:p>
            <a:pPr eaLnBrk="1" hangingPunct="1">
              <a:spcBef>
                <a:spcPct val="0"/>
              </a:spcBef>
            </a:pPr>
            <a:endParaRPr lang="en-US" altLang="en-US" dirty="0"/>
          </a:p>
          <a:p>
            <a:pPr eaLnBrk="1" hangingPunct="1">
              <a:spcBef>
                <a:spcPct val="0"/>
              </a:spcBef>
            </a:pPr>
            <a:r>
              <a:rPr lang="en-US" altLang="en-US" dirty="0"/>
              <a:t>Still much we don’t know, for the most effective materials: format, content/framing, public health issue, policy maker attributes?</a:t>
            </a:r>
          </a:p>
          <a:p>
            <a:pPr eaLnBrk="1" hangingPunct="1">
              <a:spcBef>
                <a:spcPct val="0"/>
              </a:spcBef>
            </a:pPr>
            <a:endParaRPr lang="en-US" altLang="en-US" dirty="0"/>
          </a:p>
          <a:p>
            <a:pPr eaLnBrk="1" hangingPunct="1">
              <a:spcBef>
                <a:spcPct val="0"/>
              </a:spcBef>
            </a:pPr>
            <a:r>
              <a:rPr lang="en-US" altLang="en-US" dirty="0"/>
              <a:t>Policies such as innovative city planning</a:t>
            </a:r>
          </a:p>
          <a:p>
            <a:pPr eaLnBrk="1" hangingPunct="1">
              <a:spcBef>
                <a:spcPct val="0"/>
              </a:spcBef>
            </a:pPr>
            <a:endParaRPr lang="en-US" altLang="en-US" dirty="0"/>
          </a:p>
          <a:p>
            <a:pPr eaLnBrk="1" hangingPunct="1">
              <a:spcBef>
                <a:spcPct val="0"/>
              </a:spcBef>
            </a:pPr>
            <a:r>
              <a:rPr lang="en-US" altLang="en-US" dirty="0"/>
              <a:t>Outcomes derived in part from the early work of Carol Weiss + our previous work with state legislators/staffers. (</a:t>
            </a:r>
            <a:r>
              <a:rPr lang="en-US" altLang="en-US" dirty="0" err="1"/>
              <a:t>decisionistic</a:t>
            </a:r>
            <a:r>
              <a:rPr lang="en-US" altLang="en-US" dirty="0"/>
              <a:t> variables: </a:t>
            </a:r>
            <a:r>
              <a:rPr lang="en-US" sz="1800" dirty="0">
                <a:effectLst/>
                <a:latin typeface="Arial" panose="020B0604020202020204" pitchFamily="34" charset="0"/>
                <a:ea typeface="Times New Roman" panose="02020603050405020304" pitchFamily="18" charset="0"/>
              </a:rPr>
              <a:t>significant predictors of movement toward evidence-based policy)</a:t>
            </a:r>
          </a:p>
          <a:p>
            <a:pPr eaLnBrk="1" hangingPunct="1">
              <a:spcBef>
                <a:spcPct val="0"/>
              </a:spcBef>
            </a:pPr>
            <a:r>
              <a:rPr lang="en-US" sz="1800" u="sng" dirty="0">
                <a:effectLst/>
                <a:latin typeface="Arial" panose="020B0604020202020204" pitchFamily="34" charset="0"/>
                <a:ea typeface="Times New Roman" panose="02020603050405020304" pitchFamily="18" charset="0"/>
              </a:rPr>
              <a:t>four parts</a:t>
            </a:r>
            <a:r>
              <a:rPr lang="en-US" sz="1800" dirty="0">
                <a:effectLst/>
                <a:latin typeface="Arial" panose="020B0604020202020204" pitchFamily="34" charset="0"/>
                <a:ea typeface="Times New Roman" panose="02020603050405020304" pitchFamily="18" charset="0"/>
              </a:rPr>
              <a:t>: understanding, policy context, use, and source credibility. </a:t>
            </a:r>
            <a:endParaRPr lang="en-US" altLang="en-US" sz="1800" dirty="0">
              <a:effectLst/>
              <a:latin typeface="Arial" panose="020B0604020202020204" pitchFamily="34" charset="0"/>
            </a:endParaRPr>
          </a:p>
          <a:p>
            <a:pPr eaLnBrk="1" hangingPunct="1">
              <a:spcBef>
                <a:spcPct val="0"/>
              </a:spcBef>
            </a:pPr>
            <a:endParaRPr lang="en-US" altLang="en-US" dirty="0"/>
          </a:p>
          <a:p>
            <a:pPr eaLnBrk="1" hangingPunct="1">
              <a:spcBef>
                <a:spcPct val="0"/>
              </a:spcBef>
            </a:pPr>
            <a:r>
              <a:rPr lang="en-US" altLang="en-US" dirty="0"/>
              <a:t>Some preliminary findings:</a:t>
            </a:r>
            <a:br>
              <a:rPr lang="en-US" altLang="en-US" dirty="0"/>
            </a:br>
            <a:r>
              <a:rPr lang="en-US" altLang="en-US" dirty="0"/>
              <a:t>All briefs performed relatively well. </a:t>
            </a:r>
          </a:p>
          <a:p>
            <a:pPr eaLnBrk="1" hangingPunct="1">
              <a:spcBef>
                <a:spcPct val="0"/>
              </a:spcBef>
            </a:pPr>
            <a:r>
              <a:rPr lang="en-US" altLang="en-US" dirty="0"/>
              <a:t>Differences for cognitive vs. affective understanding</a:t>
            </a:r>
          </a:p>
          <a:p>
            <a:pPr eaLnBrk="1" hangingPunct="1">
              <a:spcBef>
                <a:spcPct val="0"/>
              </a:spcBef>
            </a:pPr>
            <a:endParaRPr lang="en-US" altLang="en-US" dirty="0"/>
          </a:p>
          <a:p>
            <a:pPr eaLnBrk="1" hangingPunct="1">
              <a:spcBef>
                <a:spcPct val="0"/>
              </a:spcBef>
            </a:pPr>
            <a:r>
              <a:rPr lang="en-US" altLang="en-US" dirty="0"/>
              <a:t>The strongest predictors by far appears to be the use of local data in the brief, ironically not one of our four cells.</a:t>
            </a:r>
          </a:p>
        </p:txBody>
      </p:sp>
      <p:sp>
        <p:nvSpPr>
          <p:cNvPr id="36868" name="Slide Number Placeholder 3">
            <a:extLst>
              <a:ext uri="{FF2B5EF4-FFF2-40B4-BE49-F238E27FC236}">
                <a16:creationId xmlns:a16="http://schemas.microsoft.com/office/drawing/2014/main" id="{C101CA44-90C1-46BF-8519-6F7C92D1E8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7</a:t>
            </a:fld>
            <a:endParaRPr lang="en-US" altLang="en-US"/>
          </a:p>
        </p:txBody>
      </p:sp>
    </p:spTree>
    <p:extLst>
      <p:ext uri="{BB962C8B-B14F-4D97-AF65-F5344CB8AC3E}">
        <p14:creationId xmlns:p14="http://schemas.microsoft.com/office/powerpoint/2010/main" val="294916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2C157-F564-0359-77BE-9B2175ADA34D}"/>
            </a:ext>
          </a:extLst>
        </p:cNvPr>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0277A68-AEEC-7092-F48D-22CF86861DB6}"/>
              </a:ext>
            </a:extLst>
          </p:cNvPr>
          <p:cNvSpPr>
            <a:spLocks noGrp="1" noRot="1" noChangeAspect="1" noTextEdit="1"/>
          </p:cNvSpPr>
          <p:nvPr>
            <p:ph type="sldImg"/>
          </p:nvPr>
        </p:nvSpPr>
        <p:spPr>
          <a:xfrm>
            <a:off x="420688" y="703263"/>
            <a:ext cx="6257925" cy="3521075"/>
          </a:xfrm>
          <a:ln/>
        </p:spPr>
      </p:sp>
      <p:sp>
        <p:nvSpPr>
          <p:cNvPr id="37891" name="Notes Placeholder 2">
            <a:extLst>
              <a:ext uri="{FF2B5EF4-FFF2-40B4-BE49-F238E27FC236}">
                <a16:creationId xmlns:a16="http://schemas.microsoft.com/office/drawing/2014/main" id="{23122E00-0CC9-BFBB-731C-61D4A6300301}"/>
              </a:ext>
            </a:extLst>
          </p:cNvPr>
          <p:cNvSpPr>
            <a:spLocks noGrp="1"/>
          </p:cNvSpPr>
          <p:nvPr>
            <p:ph type="body" idx="1"/>
          </p:nvPr>
        </p:nvSpPr>
        <p:spPr>
          <a:noFill/>
          <a:ln/>
        </p:spPr>
        <p:txBody>
          <a:bodyPr/>
          <a:lstStyle/>
          <a:p>
            <a:endParaRPr lang="en-US"/>
          </a:p>
        </p:txBody>
      </p:sp>
      <p:sp>
        <p:nvSpPr>
          <p:cNvPr id="37892" name="Slide Number Placeholder 3">
            <a:extLst>
              <a:ext uri="{FF2B5EF4-FFF2-40B4-BE49-F238E27FC236}">
                <a16:creationId xmlns:a16="http://schemas.microsoft.com/office/drawing/2014/main" id="{8A87AA4D-6115-CA6A-7198-3A7B584C2A1F}"/>
              </a:ext>
            </a:extLst>
          </p:cNvPr>
          <p:cNvSpPr>
            <a:spLocks noGrp="1"/>
          </p:cNvSpPr>
          <p:nvPr>
            <p:ph type="sldNum" sz="quarter" idx="5"/>
          </p:nvPr>
        </p:nvSpPr>
        <p:spPr>
          <a:noFill/>
        </p:spPr>
        <p:txBody>
          <a:bodyPr/>
          <a:lstStyle/>
          <a:p>
            <a:fld id="{4809B5E6-3D60-4292-A62C-2C5BD63319B2}" type="slidenum">
              <a:rPr lang="en-US" smtClean="0"/>
              <a:pPr/>
              <a:t>8</a:t>
            </a:fld>
            <a:endParaRPr lang="en-US"/>
          </a:p>
        </p:txBody>
      </p:sp>
    </p:spTree>
    <p:extLst>
      <p:ext uri="{BB962C8B-B14F-4D97-AF65-F5344CB8AC3E}">
        <p14:creationId xmlns:p14="http://schemas.microsoft.com/office/powerpoint/2010/main" val="2702659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62321-1557-E8EB-2093-13FC30608026}"/>
            </a:ext>
          </a:extLst>
        </p:cNvPr>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F5E7A24-2BFC-7194-C775-5CD74C38D1E3}"/>
              </a:ext>
            </a:extLst>
          </p:cNvPr>
          <p:cNvSpPr>
            <a:spLocks noGrp="1" noRot="1" noChangeAspect="1" noTextEdit="1"/>
          </p:cNvSpPr>
          <p:nvPr>
            <p:ph type="sldImg"/>
          </p:nvPr>
        </p:nvSpPr>
        <p:spPr bwMode="auto">
          <a:xfrm>
            <a:off x="420688" y="703263"/>
            <a:ext cx="6257925" cy="3521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FAC2E78-6CBF-5DD6-3C8B-3FA21275F8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6868" name="Slide Number Placeholder 3">
            <a:extLst>
              <a:ext uri="{FF2B5EF4-FFF2-40B4-BE49-F238E27FC236}">
                <a16:creationId xmlns:a16="http://schemas.microsoft.com/office/drawing/2014/main" id="{F0A38EF5-8628-4B82-3483-5F51083B8A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39904" indent="-284578">
              <a:spcBef>
                <a:spcPct val="30000"/>
              </a:spcBef>
              <a:defRPr sz="1200">
                <a:solidFill>
                  <a:schemeClr val="tx1"/>
                </a:solidFill>
                <a:latin typeface="Calibri" panose="020F0502020204030204" pitchFamily="34" charset="0"/>
                <a:ea typeface="MS PGothic" panose="020B0600070205080204" pitchFamily="34" charset="-128"/>
              </a:defRPr>
            </a:lvl2pPr>
            <a:lvl3pPr marL="1138314" indent="-227663">
              <a:spcBef>
                <a:spcPct val="30000"/>
              </a:spcBef>
              <a:defRPr sz="1200">
                <a:solidFill>
                  <a:schemeClr val="tx1"/>
                </a:solidFill>
                <a:latin typeface="Calibri" panose="020F0502020204030204" pitchFamily="34" charset="0"/>
                <a:ea typeface="MS PGothic" panose="020B0600070205080204" pitchFamily="34" charset="-128"/>
              </a:defRPr>
            </a:lvl3pPr>
            <a:lvl4pPr marL="1593639" indent="-227663">
              <a:spcBef>
                <a:spcPct val="30000"/>
              </a:spcBef>
              <a:defRPr sz="1200">
                <a:solidFill>
                  <a:schemeClr val="tx1"/>
                </a:solidFill>
                <a:latin typeface="Calibri" panose="020F0502020204030204" pitchFamily="34" charset="0"/>
                <a:ea typeface="MS PGothic" panose="020B0600070205080204" pitchFamily="34" charset="-128"/>
              </a:defRPr>
            </a:lvl4pPr>
            <a:lvl5pPr marL="2048965" indent="-227663">
              <a:spcBef>
                <a:spcPct val="30000"/>
              </a:spcBef>
              <a:defRPr sz="1200">
                <a:solidFill>
                  <a:schemeClr val="tx1"/>
                </a:solidFill>
                <a:latin typeface="Calibri" panose="020F0502020204030204" pitchFamily="34" charset="0"/>
                <a:ea typeface="MS PGothic" panose="020B0600070205080204" pitchFamily="34" charset="-128"/>
              </a:defRPr>
            </a:lvl5pPr>
            <a:lvl6pPr marL="2504290"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59616"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14941"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70267" indent="-227663" defTabSz="4553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3777F9-93BC-472A-8F0E-F6C6CFCCB41F}" type="slidenum">
              <a:rPr lang="en-US" altLang="en-US"/>
              <a:pPr>
                <a:spcBef>
                  <a:spcPct val="0"/>
                </a:spcBef>
              </a:pPr>
              <a:t>9</a:t>
            </a:fld>
            <a:endParaRPr lang="en-US" altLang="en-US"/>
          </a:p>
        </p:txBody>
      </p:sp>
    </p:spTree>
    <p:extLst>
      <p:ext uri="{BB962C8B-B14F-4D97-AF65-F5344CB8AC3E}">
        <p14:creationId xmlns:p14="http://schemas.microsoft.com/office/powerpoint/2010/main" val="1151264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prcstl.wustl.edu/"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mailto:prcstl@wustl.edu"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2" name="Title 1"/>
          <p:cNvSpPr>
            <a:spLocks noGrp="1"/>
          </p:cNvSpPr>
          <p:nvPr>
            <p:ph type="ctrTitle"/>
          </p:nvPr>
        </p:nvSpPr>
        <p:spPr>
          <a:xfrm>
            <a:off x="914400" y="990601"/>
            <a:ext cx="10363200" cy="1470025"/>
          </a:xfrm>
        </p:spPr>
        <p:txBody>
          <a:bodyPr/>
          <a:lstStyle>
            <a:lvl1pPr>
              <a:defRPr b="1"/>
            </a:lvl1pPr>
          </a:lstStyle>
          <a:p>
            <a:r>
              <a:rPr lang="en-US"/>
              <a:t>Click to edit Master title style</a:t>
            </a:r>
            <a:endParaRPr lang="en-US" dirty="0"/>
          </a:p>
        </p:txBody>
      </p:sp>
      <p:sp>
        <p:nvSpPr>
          <p:cNvPr id="3" name="Subtitle 2"/>
          <p:cNvSpPr>
            <a:spLocks noGrp="1"/>
          </p:cNvSpPr>
          <p:nvPr>
            <p:ph type="subTitle" idx="1"/>
          </p:nvPr>
        </p:nvSpPr>
        <p:spPr>
          <a:xfrm>
            <a:off x="1828800" y="26670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a:xfrm>
            <a:off x="8940800" y="6248401"/>
            <a:ext cx="2844800" cy="365125"/>
          </a:xfrm>
        </p:spPr>
        <p:txBody>
          <a:bodyPr/>
          <a:lstStyle>
            <a:lvl1pPr>
              <a:defRPr/>
            </a:lvl1pPr>
          </a:lstStyle>
          <a:p>
            <a:pPr>
              <a:defRPr/>
            </a:pPr>
            <a:fld id="{D162A218-C8E1-4F7B-A075-3E2EFACDB059}" type="datetimeFigureOut">
              <a:rPr lang="en-US">
                <a:solidFill>
                  <a:srgbClr val="002060">
                    <a:tint val="75000"/>
                  </a:srgbClr>
                </a:solidFill>
              </a:rPr>
              <a:pPr>
                <a:defRPr/>
              </a:pPr>
              <a:t>10/19/2025</a:t>
            </a:fld>
            <a:endParaRPr lang="en-US" dirty="0">
              <a:solidFill>
                <a:srgbClr val="002060">
                  <a:tint val="75000"/>
                </a:srgbClr>
              </a:solidFill>
            </a:endParaRPr>
          </a:p>
        </p:txBody>
      </p:sp>
    </p:spTree>
    <p:extLst>
      <p:ext uri="{BB962C8B-B14F-4D97-AF65-F5344CB8AC3E}">
        <p14:creationId xmlns:p14="http://schemas.microsoft.com/office/powerpoint/2010/main" val="2378218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0E4D9A-2B61-4DD2-824B-449CF32474F1}"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41827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with Logo">
    <p:spTree>
      <p:nvGrpSpPr>
        <p:cNvPr id="1" name=""/>
        <p:cNvGrpSpPr/>
        <p:nvPr/>
      </p:nvGrpSpPr>
      <p:grpSpPr>
        <a:xfrm>
          <a:off x="0" y="0"/>
          <a:ext cx="0" cy="0"/>
          <a:chOff x="0" y="0"/>
          <a:chExt cx="0" cy="0"/>
        </a:xfrm>
      </p:grpSpPr>
      <p:pic>
        <p:nvPicPr>
          <p:cNvPr id="2"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B2469D02-C09C-4C39-B2B0-A10C8179BD01}"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98098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Contact Info Slide">
    <p:spTree>
      <p:nvGrpSpPr>
        <p:cNvPr id="1" name=""/>
        <p:cNvGrpSpPr/>
        <p:nvPr/>
      </p:nvGrpSpPr>
      <p:grpSpPr>
        <a:xfrm>
          <a:off x="0" y="0"/>
          <a:ext cx="0" cy="0"/>
          <a:chOff x="0" y="0"/>
          <a:chExt cx="0" cy="0"/>
        </a:xfrm>
      </p:grpSpPr>
      <p:pic>
        <p:nvPicPr>
          <p:cNvPr id="2"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3" name="TextBox 2"/>
          <p:cNvSpPr txBox="1"/>
          <p:nvPr userDrawn="1"/>
        </p:nvSpPr>
        <p:spPr>
          <a:xfrm>
            <a:off x="1828801" y="2743200"/>
            <a:ext cx="8343900" cy="1938338"/>
          </a:xfrm>
          <a:prstGeom prst="rect">
            <a:avLst/>
          </a:prstGeom>
          <a:noFill/>
        </p:spPr>
        <p:txBody>
          <a:bodyPr>
            <a:spAutoFit/>
          </a:bodyPr>
          <a:lstStyle/>
          <a:p>
            <a:pPr>
              <a:defRPr/>
            </a:pPr>
            <a:r>
              <a:rPr lang="en-US" sz="2400" dirty="0">
                <a:solidFill>
                  <a:srgbClr val="002060"/>
                </a:solidFill>
              </a:rPr>
              <a:t>PRC St. Louis Website: </a:t>
            </a:r>
            <a:r>
              <a:rPr lang="en-US" sz="2400" dirty="0">
                <a:solidFill>
                  <a:srgbClr val="002060"/>
                </a:solidFill>
                <a:hlinkClick r:id="rId3"/>
              </a:rPr>
              <a:t>http://prcstl.wustl.edu</a:t>
            </a:r>
            <a:endParaRPr lang="en-US" sz="2400" dirty="0">
              <a:solidFill>
                <a:srgbClr val="002060"/>
              </a:solidFill>
            </a:endParaRPr>
          </a:p>
          <a:p>
            <a:pPr>
              <a:defRPr/>
            </a:pPr>
            <a:endParaRPr lang="en-US" sz="2400" dirty="0">
              <a:solidFill>
                <a:srgbClr val="002060"/>
              </a:solidFill>
            </a:endParaRPr>
          </a:p>
          <a:p>
            <a:pPr>
              <a:defRPr/>
            </a:pPr>
            <a:r>
              <a:rPr lang="en-US" sz="2400" dirty="0">
                <a:solidFill>
                  <a:srgbClr val="002060"/>
                </a:solidFill>
              </a:rPr>
              <a:t>PRC St. Louis General Email: </a:t>
            </a:r>
            <a:r>
              <a:rPr lang="en-US" sz="2400" dirty="0">
                <a:solidFill>
                  <a:srgbClr val="002060"/>
                </a:solidFill>
                <a:hlinkClick r:id="rId4"/>
              </a:rPr>
              <a:t>prcstl@wustl.edu</a:t>
            </a:r>
            <a:endParaRPr lang="en-US" sz="2400" dirty="0">
              <a:solidFill>
                <a:srgbClr val="002060"/>
              </a:solidFill>
            </a:endParaRPr>
          </a:p>
          <a:p>
            <a:pPr>
              <a:defRPr/>
            </a:pPr>
            <a:endParaRPr lang="en-US" sz="2400" dirty="0">
              <a:solidFill>
                <a:srgbClr val="002060"/>
              </a:solidFill>
            </a:endParaRPr>
          </a:p>
          <a:p>
            <a:pPr>
              <a:defRPr/>
            </a:pPr>
            <a:r>
              <a:rPr lang="en-US" sz="2400" dirty="0">
                <a:solidFill>
                  <a:srgbClr val="002060"/>
                </a:solidFill>
              </a:rPr>
              <a:t>PRC St. Louis General Phone:  314-362-9643</a:t>
            </a:r>
          </a:p>
        </p:txBody>
      </p:sp>
      <p:sp>
        <p:nvSpPr>
          <p:cNvPr id="4" name="TextBox 3"/>
          <p:cNvSpPr txBox="1"/>
          <p:nvPr userDrawn="1"/>
        </p:nvSpPr>
        <p:spPr>
          <a:xfrm>
            <a:off x="609600" y="609601"/>
            <a:ext cx="10972800" cy="1446213"/>
          </a:xfrm>
          <a:prstGeom prst="rect">
            <a:avLst/>
          </a:prstGeom>
          <a:noFill/>
        </p:spPr>
        <p:txBody>
          <a:bodyPr>
            <a:spAutoFit/>
          </a:bodyPr>
          <a:lstStyle/>
          <a:p>
            <a:pPr algn="ctr">
              <a:defRPr/>
            </a:pPr>
            <a:r>
              <a:rPr lang="en-US" sz="4400" dirty="0">
                <a:solidFill>
                  <a:srgbClr val="002060"/>
                </a:solidFill>
                <a:latin typeface="Century Gothic"/>
              </a:rPr>
              <a:t>Contact the Prevention Research Center in St. Louis</a:t>
            </a:r>
          </a:p>
        </p:txBody>
      </p:sp>
      <p:sp>
        <p:nvSpPr>
          <p:cNvPr id="5" name="Date Placeholder 1"/>
          <p:cNvSpPr>
            <a:spLocks noGrp="1"/>
          </p:cNvSpPr>
          <p:nvPr>
            <p:ph type="dt" sz="half" idx="10"/>
          </p:nvPr>
        </p:nvSpPr>
        <p:spPr/>
        <p:txBody>
          <a:bodyPr/>
          <a:lstStyle>
            <a:lvl1pPr>
              <a:defRPr/>
            </a:lvl1pPr>
          </a:lstStyle>
          <a:p>
            <a:pPr>
              <a:defRPr/>
            </a:pPr>
            <a:fld id="{DC2E6A90-4209-4E42-A439-0B938E4461FC}"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200748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37600" y="6248401"/>
            <a:ext cx="2844800" cy="365125"/>
          </a:xfrm>
        </p:spPr>
        <p:txBody>
          <a:bodyPr/>
          <a:lstStyle>
            <a:lvl1pPr>
              <a:defRPr/>
            </a:lvl1pPr>
          </a:lstStyle>
          <a:p>
            <a:pPr>
              <a:defRPr/>
            </a:pPr>
            <a:fld id="{9259254C-BE36-4145-B83D-78D6056246F6}"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47320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and Logo">
    <p:spTree>
      <p:nvGrpSpPr>
        <p:cNvPr id="1" name=""/>
        <p:cNvGrpSpPr/>
        <p:nvPr/>
      </p:nvGrpSpPr>
      <p:grpSpPr>
        <a:xfrm>
          <a:off x="0" y="0"/>
          <a:ext cx="0" cy="0"/>
          <a:chOff x="0" y="0"/>
          <a:chExt cx="0" cy="0"/>
        </a:xfrm>
      </p:grpSpPr>
      <p:pic>
        <p:nvPicPr>
          <p:cNvPr id="5"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a:xfrm>
            <a:off x="8737600" y="6248401"/>
            <a:ext cx="2844800" cy="365125"/>
          </a:xfrm>
        </p:spPr>
        <p:txBody>
          <a:bodyPr/>
          <a:lstStyle>
            <a:lvl1pPr>
              <a:defRPr/>
            </a:lvl1pPr>
          </a:lstStyle>
          <a:p>
            <a:pPr>
              <a:defRPr/>
            </a:pPr>
            <a:fld id="{43A64A8B-BADD-4166-8391-F6B56E51B91C}"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61373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Rectangle 3"/>
          <p:cNvSpPr/>
          <p:nvPr userDrawn="1"/>
        </p:nvSpPr>
        <p:spPr>
          <a:xfrm>
            <a:off x="0" y="284164"/>
            <a:ext cx="12192000" cy="1133475"/>
          </a:xfrm>
          <a:prstGeom prst="rect">
            <a:avLst/>
          </a:prstGeom>
          <a:gradFill>
            <a:gsLst>
              <a:gs pos="0">
                <a:srgbClr val="0067B1"/>
              </a:gs>
              <a:gs pos="100000">
                <a:srgbClr val="0378BF"/>
              </a:gs>
            </a:gsLst>
            <a:lin ang="105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ＭＳ Ｐゴシック" pitchFamily="-48" charset="-128"/>
            </a:endParaRPr>
          </a:p>
        </p:txBody>
      </p:sp>
      <p:sp>
        <p:nvSpPr>
          <p:cNvPr id="2" name="Title 1"/>
          <p:cNvSpPr>
            <a:spLocks noGrp="1"/>
          </p:cNvSpPr>
          <p:nvPr>
            <p:ph type="title"/>
          </p:nvPr>
        </p:nvSpPr>
        <p:spPr>
          <a:xfrm>
            <a:off x="609600" y="284379"/>
            <a:ext cx="10972800" cy="1133259"/>
          </a:xfrm>
          <a:prstGeom prst="rect">
            <a:avLst/>
          </a:prstGeom>
        </p:spPr>
        <p:txBody>
          <a:bodyPr anchor="ctr"/>
          <a:lstStyle>
            <a:lvl1pPr>
              <a:defRPr sz="3000" cap="all">
                <a:solidFill>
                  <a:srgbClr val="FFFFFF"/>
                </a:solidFill>
              </a:defRPr>
            </a:lvl1pPr>
          </a:lstStyle>
          <a:p>
            <a:r>
              <a:rPr lang="en-CA" dirty="0"/>
              <a:t>Click to edit Master title style</a:t>
            </a:r>
            <a:endParaRPr lang="en-US" dirty="0"/>
          </a:p>
        </p:txBody>
      </p:sp>
      <p:sp>
        <p:nvSpPr>
          <p:cNvPr id="3" name="Content Placeholder 2"/>
          <p:cNvSpPr>
            <a:spLocks noGrp="1"/>
          </p:cNvSpPr>
          <p:nvPr>
            <p:ph idx="1"/>
          </p:nvPr>
        </p:nvSpPr>
        <p:spPr>
          <a:xfrm>
            <a:off x="609600" y="1600201"/>
            <a:ext cx="10972800" cy="3886201"/>
          </a:xfrm>
          <a:prstGeom prst="rect">
            <a:avLst/>
          </a:prstGeom>
        </p:spPr>
        <p:txBody>
          <a:bodyPr/>
          <a:lstStyle>
            <a:lvl1pPr>
              <a:buClr>
                <a:srgbClr val="FFCF01"/>
              </a:buClr>
              <a:defRPr sz="3000"/>
            </a:lvl1pPr>
            <a:lvl2pPr>
              <a:buClr>
                <a:srgbClr val="0067B1"/>
              </a:buClr>
              <a:buSzPct val="100000"/>
              <a:buFont typeface="Arial"/>
              <a:buChar char="•"/>
              <a:defRPr sz="2600"/>
            </a:lvl2pPr>
            <a:lvl3pPr>
              <a:buClr>
                <a:srgbClr val="D31145"/>
              </a:buClr>
              <a:defRPr/>
            </a:lvl3pPr>
            <a:lvl4pPr>
              <a:buClr>
                <a:srgbClr val="FFCF01"/>
              </a:buClr>
              <a:buFont typeface="Arial"/>
              <a:buChar char="•"/>
              <a:defRPr sz="2000"/>
            </a:lvl4pPr>
            <a:lvl5pPr>
              <a:buClr>
                <a:srgbClr val="0067B1"/>
              </a:buClr>
              <a:buFont typeface="Arial"/>
              <a:buChar char="•"/>
              <a:defRPr sz="1800"/>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357841B0-8167-4538-9464-8E9A09695F03}" type="datetime1">
              <a:rPr lang="en-US"/>
              <a:pPr>
                <a:defRPr/>
              </a:pPr>
              <a:t>10/19/2025</a:t>
            </a:fld>
            <a:endParaRPr lang="en-US"/>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315E54B3-13BB-4F5D-ADE2-4937ED55301E}" type="slidenum">
              <a:rPr lang="en-US"/>
              <a:pPr>
                <a:defRPr/>
              </a:pPr>
              <a:t>‹#›</a:t>
            </a:fld>
            <a:endParaRPr lang="en-US"/>
          </a:p>
        </p:txBody>
      </p:sp>
    </p:spTree>
    <p:extLst>
      <p:ext uri="{BB962C8B-B14F-4D97-AF65-F5344CB8AC3E}">
        <p14:creationId xmlns:p14="http://schemas.microsoft.com/office/powerpoint/2010/main" val="387716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tro - Bullets">
  <p:cSld name="Intro - Bullets">
    <p:spTree>
      <p:nvGrpSpPr>
        <p:cNvPr id="1" name="Shape 95"/>
        <p:cNvGrpSpPr/>
        <p:nvPr/>
      </p:nvGrpSpPr>
      <p:grpSpPr>
        <a:xfrm>
          <a:off x="0" y="0"/>
          <a:ext cx="0" cy="0"/>
          <a:chOff x="0" y="0"/>
          <a:chExt cx="0" cy="0"/>
        </a:xfrm>
      </p:grpSpPr>
      <p:sp>
        <p:nvSpPr>
          <p:cNvPr id="96" name="Google Shape;96;p73"/>
          <p:cNvSpPr txBox="1">
            <a:spLocks noGrp="1"/>
          </p:cNvSpPr>
          <p:nvPr>
            <p:ph type="body" idx="1"/>
          </p:nvPr>
        </p:nvSpPr>
        <p:spPr>
          <a:xfrm>
            <a:off x="3048000" y="1955800"/>
            <a:ext cx="6096000" cy="3568700"/>
          </a:xfrm>
          <a:prstGeom prst="rect">
            <a:avLst/>
          </a:prstGeom>
          <a:noFill/>
          <a:ln>
            <a:noFill/>
          </a:ln>
        </p:spPr>
        <p:txBody>
          <a:bodyPr spcFirstLastPara="1" wrap="square" lIns="91425" tIns="45700" rIns="91425" bIns="45700" anchor="t" anchorCtr="0">
            <a:noAutofit/>
          </a:bodyPr>
          <a:lstStyle>
            <a:lvl1pPr marL="304815" marR="0" lvl="0" indent="-279414" algn="l" rtl="0">
              <a:lnSpc>
                <a:spcPct val="114000"/>
              </a:lnSpc>
              <a:spcBef>
                <a:spcPts val="808"/>
              </a:spcBef>
              <a:spcAft>
                <a:spcPts val="0"/>
              </a:spcAft>
              <a:buClr>
                <a:srgbClr val="172752"/>
              </a:buClr>
              <a:buSzPts val="3000"/>
              <a:buFont typeface="Arial"/>
              <a:buChar char="•"/>
              <a:defRPr sz="2000" b="0" i="0" u="none" strike="noStrike" cap="none">
                <a:solidFill>
                  <a:srgbClr val="3C3C3C"/>
                </a:solidFill>
                <a:latin typeface="Poppins"/>
                <a:ea typeface="Poppins"/>
                <a:cs typeface="Poppins"/>
                <a:sym typeface="Poppins"/>
              </a:defRPr>
            </a:lvl1pPr>
            <a:lvl2pPr marL="609630" marR="0" lvl="1" indent="-266713" algn="l" rtl="0">
              <a:lnSpc>
                <a:spcPct val="114000"/>
              </a:lnSpc>
              <a:spcBef>
                <a:spcPts val="800"/>
              </a:spcBef>
              <a:spcAft>
                <a:spcPts val="0"/>
              </a:spcAft>
              <a:buClr>
                <a:srgbClr val="2F3D64"/>
              </a:buClr>
              <a:buSzPts val="2700"/>
              <a:buFont typeface="Courier New"/>
              <a:buChar char="o"/>
              <a:defRPr sz="1800" b="0" i="0" u="none" strike="noStrike" cap="none">
                <a:solidFill>
                  <a:srgbClr val="3C3C3C"/>
                </a:solidFill>
                <a:latin typeface="Poppins"/>
                <a:ea typeface="Poppins"/>
                <a:cs typeface="Poppins"/>
                <a:sym typeface="Poppins"/>
              </a:defRPr>
            </a:lvl2pPr>
            <a:lvl3pPr marL="914446" marR="0" lvl="2" indent="-254013" algn="l" rtl="0">
              <a:lnSpc>
                <a:spcPct val="114000"/>
              </a:lnSpc>
              <a:spcBef>
                <a:spcPts val="800"/>
              </a:spcBef>
              <a:spcAft>
                <a:spcPts val="0"/>
              </a:spcAft>
              <a:buClr>
                <a:srgbClr val="2F3D64"/>
              </a:buClr>
              <a:buSzPts val="2400"/>
              <a:buFont typeface="Noto Sans Symbols"/>
              <a:buChar char="▪"/>
              <a:defRPr sz="1600" b="0" i="0" u="none" strike="noStrike" cap="none">
                <a:solidFill>
                  <a:srgbClr val="3C3C3C"/>
                </a:solidFill>
                <a:latin typeface="Poppins"/>
                <a:ea typeface="Poppins"/>
                <a:cs typeface="Poppins"/>
                <a:sym typeface="Poppins"/>
              </a:defRPr>
            </a:lvl3pPr>
            <a:lvl4pPr marL="1219261" marR="0" lvl="3" indent="-241312" algn="l" rtl="0">
              <a:lnSpc>
                <a:spcPct val="114000"/>
              </a:lnSpc>
              <a:spcBef>
                <a:spcPts val="800"/>
              </a:spcBef>
              <a:spcAft>
                <a:spcPts val="0"/>
              </a:spcAft>
              <a:buClr>
                <a:srgbClr val="2F3D64"/>
              </a:buClr>
              <a:buSzPts val="2100"/>
              <a:buFont typeface="Arial"/>
              <a:buChar char="•"/>
              <a:defRPr sz="1400" b="0" i="0" u="none" strike="noStrike" cap="none">
                <a:solidFill>
                  <a:srgbClr val="3C3C3C"/>
                </a:solidFill>
                <a:latin typeface="Poppins"/>
                <a:ea typeface="Poppins"/>
                <a:cs typeface="Poppins"/>
                <a:sym typeface="Poppins"/>
              </a:defRPr>
            </a:lvl4pPr>
            <a:lvl5pPr marL="1524076" marR="0" lvl="4" indent="-152408" algn="l" rtl="0">
              <a:lnSpc>
                <a:spcPct val="90000"/>
              </a:lnSpc>
              <a:spcBef>
                <a:spcPts val="800"/>
              </a:spcBef>
              <a:spcAft>
                <a:spcPts val="0"/>
              </a:spcAft>
              <a:buClr>
                <a:srgbClr val="005F85"/>
              </a:buClr>
              <a:buSzPts val="2182"/>
              <a:buFont typeface="Arial"/>
              <a:buNone/>
              <a:defRPr sz="1455" b="0" i="0" u="none" strike="noStrike" cap="none">
                <a:solidFill>
                  <a:schemeClr val="dk1"/>
                </a:solidFill>
                <a:latin typeface="Poppins"/>
                <a:ea typeface="Poppins"/>
                <a:cs typeface="Poppins"/>
                <a:sym typeface="Poppins"/>
              </a:defRPr>
            </a:lvl5pPr>
            <a:lvl6pPr marL="1828891" marR="0" lvl="5" indent="-244784" algn="l" rtl="0">
              <a:lnSpc>
                <a:spcPct val="90000"/>
              </a:lnSpc>
              <a:spcBef>
                <a:spcPts val="404"/>
              </a:spcBef>
              <a:spcAft>
                <a:spcPts val="0"/>
              </a:spcAft>
              <a:buClr>
                <a:schemeClr val="dk1"/>
              </a:buClr>
              <a:buSzPts val="2182"/>
              <a:buFont typeface="Arial"/>
              <a:buChar char="•"/>
              <a:defRPr sz="1455" b="0" i="0" u="none" strike="noStrike" cap="none">
                <a:solidFill>
                  <a:schemeClr val="dk1"/>
                </a:solidFill>
                <a:latin typeface="Calibri"/>
                <a:ea typeface="Calibri"/>
                <a:cs typeface="Calibri"/>
                <a:sym typeface="Calibri"/>
              </a:defRPr>
            </a:lvl6pPr>
            <a:lvl7pPr marL="2133707" marR="0" lvl="6" indent="-244784" algn="l" rtl="0">
              <a:lnSpc>
                <a:spcPct val="90000"/>
              </a:lnSpc>
              <a:spcBef>
                <a:spcPts val="404"/>
              </a:spcBef>
              <a:spcAft>
                <a:spcPts val="0"/>
              </a:spcAft>
              <a:buClr>
                <a:schemeClr val="dk1"/>
              </a:buClr>
              <a:buSzPts val="2182"/>
              <a:buFont typeface="Arial"/>
              <a:buChar char="•"/>
              <a:defRPr sz="1455" b="0" i="0" u="none" strike="noStrike" cap="none">
                <a:solidFill>
                  <a:schemeClr val="dk1"/>
                </a:solidFill>
                <a:latin typeface="Calibri"/>
                <a:ea typeface="Calibri"/>
                <a:cs typeface="Calibri"/>
                <a:sym typeface="Calibri"/>
              </a:defRPr>
            </a:lvl7pPr>
            <a:lvl8pPr marL="2438522" marR="0" lvl="7" indent="-244784" algn="l" rtl="0">
              <a:lnSpc>
                <a:spcPct val="90000"/>
              </a:lnSpc>
              <a:spcBef>
                <a:spcPts val="404"/>
              </a:spcBef>
              <a:spcAft>
                <a:spcPts val="0"/>
              </a:spcAft>
              <a:buClr>
                <a:schemeClr val="dk1"/>
              </a:buClr>
              <a:buSzPts val="2182"/>
              <a:buFont typeface="Arial"/>
              <a:buChar char="•"/>
              <a:defRPr sz="1455" b="0" i="0" u="none" strike="noStrike" cap="none">
                <a:solidFill>
                  <a:schemeClr val="dk1"/>
                </a:solidFill>
                <a:latin typeface="Calibri"/>
                <a:ea typeface="Calibri"/>
                <a:cs typeface="Calibri"/>
                <a:sym typeface="Calibri"/>
              </a:defRPr>
            </a:lvl8pPr>
            <a:lvl9pPr marL="2743337" marR="0" lvl="8" indent="-244784" algn="l" rtl="0">
              <a:lnSpc>
                <a:spcPct val="90000"/>
              </a:lnSpc>
              <a:spcBef>
                <a:spcPts val="404"/>
              </a:spcBef>
              <a:spcAft>
                <a:spcPts val="0"/>
              </a:spcAft>
              <a:buClr>
                <a:schemeClr val="dk1"/>
              </a:buClr>
              <a:buSzPts val="2182"/>
              <a:buFont typeface="Arial"/>
              <a:buChar char="•"/>
              <a:defRPr sz="1455" b="0" i="0" u="none" strike="noStrike" cap="none">
                <a:solidFill>
                  <a:schemeClr val="dk1"/>
                </a:solidFill>
                <a:latin typeface="Calibri"/>
                <a:ea typeface="Calibri"/>
                <a:cs typeface="Calibri"/>
                <a:sym typeface="Calibri"/>
              </a:defRPr>
            </a:lvl9pPr>
          </a:lstStyle>
          <a:p>
            <a:endParaRPr dirty="0"/>
          </a:p>
        </p:txBody>
      </p:sp>
      <p:sp>
        <p:nvSpPr>
          <p:cNvPr id="97" name="Google Shape;97;p73"/>
          <p:cNvSpPr txBox="1">
            <a:spLocks noGrp="1"/>
          </p:cNvSpPr>
          <p:nvPr>
            <p:ph type="title"/>
          </p:nvPr>
        </p:nvSpPr>
        <p:spPr>
          <a:xfrm>
            <a:off x="615696" y="316992"/>
            <a:ext cx="11332464" cy="100922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73"/>
          <p:cNvSpPr txBox="1">
            <a:spLocks noGrp="1"/>
          </p:cNvSpPr>
          <p:nvPr>
            <p:ph type="sldNum" idx="12"/>
          </p:nvPr>
        </p:nvSpPr>
        <p:spPr>
          <a:xfrm>
            <a:off x="9448800" y="6553200"/>
            <a:ext cx="2743200" cy="30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a:lvl1pPr>
            <a:lvl2pPr marL="0" marR="0" lvl="1" indent="0" algn="r">
              <a:lnSpc>
                <a:spcPct val="100000"/>
              </a:lnSpc>
              <a:spcBef>
                <a:spcPts val="0"/>
              </a:spcBef>
              <a:spcAft>
                <a:spcPts val="0"/>
              </a:spcAft>
              <a:buClr>
                <a:srgbClr val="000000"/>
              </a:buClr>
              <a:buSzPts val="1800"/>
              <a:buFont typeface="Arial"/>
              <a:buNone/>
              <a:defRPr/>
            </a:lvl2pPr>
            <a:lvl3pPr marL="0" marR="0" lvl="2" indent="0" algn="r">
              <a:lnSpc>
                <a:spcPct val="100000"/>
              </a:lnSpc>
              <a:spcBef>
                <a:spcPts val="0"/>
              </a:spcBef>
              <a:spcAft>
                <a:spcPts val="0"/>
              </a:spcAft>
              <a:buClr>
                <a:srgbClr val="000000"/>
              </a:buClr>
              <a:buSzPts val="1800"/>
              <a:buFont typeface="Arial"/>
              <a:buNone/>
              <a:defRPr/>
            </a:lvl3pPr>
            <a:lvl4pPr marL="0" marR="0" lvl="3" indent="0" algn="r">
              <a:lnSpc>
                <a:spcPct val="100000"/>
              </a:lnSpc>
              <a:spcBef>
                <a:spcPts val="0"/>
              </a:spcBef>
              <a:spcAft>
                <a:spcPts val="0"/>
              </a:spcAft>
              <a:buClr>
                <a:srgbClr val="000000"/>
              </a:buClr>
              <a:buSzPts val="1800"/>
              <a:buFont typeface="Arial"/>
              <a:buNone/>
              <a:defRPr/>
            </a:lvl4pPr>
            <a:lvl5pPr marL="0" marR="0" lvl="4" indent="0" algn="r">
              <a:lnSpc>
                <a:spcPct val="100000"/>
              </a:lnSpc>
              <a:spcBef>
                <a:spcPts val="0"/>
              </a:spcBef>
              <a:spcAft>
                <a:spcPts val="0"/>
              </a:spcAft>
              <a:buClr>
                <a:srgbClr val="000000"/>
              </a:buClr>
              <a:buSzPts val="1800"/>
              <a:buFont typeface="Arial"/>
              <a:buNone/>
              <a:defRPr/>
            </a:lvl5pPr>
            <a:lvl6pPr marL="0" marR="0" lvl="5" indent="0" algn="r">
              <a:lnSpc>
                <a:spcPct val="100000"/>
              </a:lnSpc>
              <a:spcBef>
                <a:spcPts val="0"/>
              </a:spcBef>
              <a:spcAft>
                <a:spcPts val="0"/>
              </a:spcAft>
              <a:buClr>
                <a:srgbClr val="000000"/>
              </a:buClr>
              <a:buSzPts val="1800"/>
              <a:buFont typeface="Arial"/>
              <a:buNone/>
              <a:defRPr/>
            </a:lvl6pPr>
            <a:lvl7pPr marL="0" marR="0" lvl="6" indent="0" algn="r">
              <a:lnSpc>
                <a:spcPct val="100000"/>
              </a:lnSpc>
              <a:spcBef>
                <a:spcPts val="0"/>
              </a:spcBef>
              <a:spcAft>
                <a:spcPts val="0"/>
              </a:spcAft>
              <a:buClr>
                <a:srgbClr val="000000"/>
              </a:buClr>
              <a:buSzPts val="1800"/>
              <a:buFont typeface="Arial"/>
              <a:buNone/>
              <a:defRPr/>
            </a:lvl7pPr>
            <a:lvl8pPr marL="0" marR="0" lvl="7" indent="0" algn="r">
              <a:lnSpc>
                <a:spcPct val="100000"/>
              </a:lnSpc>
              <a:spcBef>
                <a:spcPts val="0"/>
              </a:spcBef>
              <a:spcAft>
                <a:spcPts val="0"/>
              </a:spcAft>
              <a:buClr>
                <a:srgbClr val="000000"/>
              </a:buClr>
              <a:buSzPts val="1800"/>
              <a:buFont typeface="Arial"/>
              <a:buNone/>
              <a:defRPr/>
            </a:lvl8pPr>
            <a:lvl9pPr marL="0" marR="0" lvl="8" indent="0" algn="r">
              <a:lnSpc>
                <a:spcPct val="100000"/>
              </a:lnSpc>
              <a:spcBef>
                <a:spcPts val="0"/>
              </a:spcBef>
              <a:spcAft>
                <a:spcPts val="0"/>
              </a:spcAft>
              <a:buClr>
                <a:srgbClr val="000000"/>
              </a:buClr>
              <a:buSzPts val="1800"/>
              <a:buFont typeface="Arial"/>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5719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F33F41A-7218-4791-B4D7-4B0B0D5421B0}"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256609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with Logo">
    <p:spTree>
      <p:nvGrpSpPr>
        <p:cNvPr id="1" name=""/>
        <p:cNvGrpSpPr/>
        <p:nvPr/>
      </p:nvGrpSpPr>
      <p:grpSpPr>
        <a:xfrm>
          <a:off x="0" y="0"/>
          <a:ext cx="0" cy="0"/>
          <a:chOff x="0" y="0"/>
          <a:chExt cx="0" cy="0"/>
        </a:xfrm>
      </p:grpSpPr>
      <p:pic>
        <p:nvPicPr>
          <p:cNvPr id="4"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2"/>
            <a:ext cx="10972800" cy="4343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8737600" y="6172201"/>
            <a:ext cx="2844800" cy="365125"/>
          </a:xfrm>
        </p:spPr>
        <p:txBody>
          <a:bodyPr/>
          <a:lstStyle>
            <a:lvl1pPr>
              <a:defRPr/>
            </a:lvl1pPr>
          </a:lstStyle>
          <a:p>
            <a:pPr>
              <a:defRPr/>
            </a:pPr>
            <a:fld id="{F250D637-B248-4C03-BFAD-84704750CD30}"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340776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71AF6DD-7122-4EA9-980C-94C32E32A77A}"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226375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with Logo">
    <p:spTree>
      <p:nvGrpSpPr>
        <p:cNvPr id="1" name=""/>
        <p:cNvGrpSpPr/>
        <p:nvPr/>
      </p:nvGrpSpPr>
      <p:grpSpPr>
        <a:xfrm>
          <a:off x="0" y="0"/>
          <a:ext cx="0" cy="0"/>
          <a:chOff x="0" y="0"/>
          <a:chExt cx="0" cy="0"/>
        </a:xfrm>
      </p:grpSpPr>
      <p:pic>
        <p:nvPicPr>
          <p:cNvPr id="5"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343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25C20EDA-BA14-49A3-8BC4-F3FE56DCE639}"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36231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18BFC8A-2A05-4AD8-BC9E-39647F0BCB99}"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7323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with Logo">
    <p:spTree>
      <p:nvGrpSpPr>
        <p:cNvPr id="1" name=""/>
        <p:cNvGrpSpPr/>
        <p:nvPr/>
      </p:nvGrpSpPr>
      <p:grpSpPr>
        <a:xfrm>
          <a:off x="0" y="0"/>
          <a:ext cx="0" cy="0"/>
          <a:chOff x="0" y="0"/>
          <a:chExt cx="0" cy="0"/>
        </a:xfrm>
      </p:grpSpPr>
      <p:pic>
        <p:nvPicPr>
          <p:cNvPr id="7"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fld id="{850C65CF-AE8D-43A6-B0B1-726D6E9F9896}"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349425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5EE3C1BD-8C6C-4EAC-93BA-C1B1610D1D02}"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13920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with Logo">
    <p:spTree>
      <p:nvGrpSpPr>
        <p:cNvPr id="1" name=""/>
        <p:cNvGrpSpPr/>
        <p:nvPr/>
      </p:nvGrpSpPr>
      <p:grpSpPr>
        <a:xfrm>
          <a:off x="0" y="0"/>
          <a:ext cx="0" cy="0"/>
          <a:chOff x="0" y="0"/>
          <a:chExt cx="0" cy="0"/>
        </a:xfrm>
      </p:grpSpPr>
      <p:pic>
        <p:nvPicPr>
          <p:cNvPr id="3" name="Picture 4" descr="PRC_Logo_Use.jpg"/>
          <p:cNvPicPr>
            <a:picLocks noChangeAspect="1"/>
          </p:cNvPicPr>
          <p:nvPr userDrawn="1"/>
        </p:nvPicPr>
        <p:blipFill>
          <a:blip r:embed="rId2" cstate="print"/>
          <a:srcRect/>
          <a:stretch>
            <a:fillRect/>
          </a:stretch>
        </p:blipFill>
        <p:spPr bwMode="auto">
          <a:xfrm>
            <a:off x="0" y="6016626"/>
            <a:ext cx="7010400" cy="841375"/>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A559EA54-62A9-4F69-91A4-8F90DAE2C546}"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224468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10000"/>
                <a:lumOff val="90000"/>
              </a:schemeClr>
            </a:gs>
            <a:gs pos="50000">
              <a:schemeClr val="bg1"/>
            </a:gs>
          </a:gsLst>
          <a:lin ang="5400000" scaled="0"/>
          <a:tileRect/>
        </a:gra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609600" y="1600200"/>
            <a:ext cx="10972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737600" y="632460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789BB16-4BFD-4B15-9472-D5F7DB6DDB70}" type="datetimeFigureOut">
              <a:rPr lang="en-US">
                <a:solidFill>
                  <a:srgbClr val="002060">
                    <a:tint val="75000"/>
                  </a:srgbClr>
                </a:solidFill>
              </a:rPr>
              <a:pPr>
                <a:defRPr/>
              </a:pPr>
              <a:t>10/19/2025</a:t>
            </a:fld>
            <a:endParaRPr lang="en-US">
              <a:solidFill>
                <a:srgbClr val="002060">
                  <a:tint val="75000"/>
                </a:srgbClr>
              </a:solidFill>
            </a:endParaRPr>
          </a:p>
        </p:txBody>
      </p:sp>
    </p:spTree>
    <p:extLst>
      <p:ext uri="{BB962C8B-B14F-4D97-AF65-F5344CB8AC3E}">
        <p14:creationId xmlns:p14="http://schemas.microsoft.com/office/powerpoint/2010/main" val="1909371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7" r:id="rId15"/>
    <p:sldLayoutId id="2147483688" r:id="rId1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entury Gothic" pitchFamily="34" charset="0"/>
        </a:defRPr>
      </a:lvl2pPr>
      <a:lvl3pPr algn="ctr" rtl="0" eaLnBrk="0" fontAlgn="base" hangingPunct="0">
        <a:spcBef>
          <a:spcPct val="0"/>
        </a:spcBef>
        <a:spcAft>
          <a:spcPct val="0"/>
        </a:spcAft>
        <a:defRPr sz="4400">
          <a:solidFill>
            <a:schemeClr val="tx1"/>
          </a:solidFill>
          <a:latin typeface="Century Gothic" pitchFamily="34" charset="0"/>
        </a:defRPr>
      </a:lvl3pPr>
      <a:lvl4pPr algn="ctr" rtl="0" eaLnBrk="0" fontAlgn="base" hangingPunct="0">
        <a:spcBef>
          <a:spcPct val="0"/>
        </a:spcBef>
        <a:spcAft>
          <a:spcPct val="0"/>
        </a:spcAft>
        <a:defRPr sz="4400">
          <a:solidFill>
            <a:schemeClr val="tx1"/>
          </a:solidFill>
          <a:latin typeface="Century Gothic" pitchFamily="34" charset="0"/>
        </a:defRPr>
      </a:lvl4pPr>
      <a:lvl5pPr algn="ctr" rtl="0" eaLnBrk="0" fontAlgn="base" hangingPunct="0">
        <a:spcBef>
          <a:spcPct val="0"/>
        </a:spcBef>
        <a:spcAft>
          <a:spcPct val="0"/>
        </a:spcAft>
        <a:defRPr sz="4400">
          <a:solidFill>
            <a:schemeClr val="tx1"/>
          </a:solidFill>
          <a:latin typeface="Century Gothic" pitchFamily="34" charset="0"/>
        </a:defRPr>
      </a:lvl5pPr>
      <a:lvl6pPr marL="457200" algn="ctr" rtl="0" fontAlgn="base">
        <a:spcBef>
          <a:spcPct val="0"/>
        </a:spcBef>
        <a:spcAft>
          <a:spcPct val="0"/>
        </a:spcAft>
        <a:defRPr sz="4400">
          <a:solidFill>
            <a:schemeClr val="tx1"/>
          </a:solidFill>
          <a:latin typeface="Century Gothic" pitchFamily="34" charset="0"/>
        </a:defRPr>
      </a:lvl6pPr>
      <a:lvl7pPr marL="914400" algn="ctr" rtl="0" fontAlgn="base">
        <a:spcBef>
          <a:spcPct val="0"/>
        </a:spcBef>
        <a:spcAft>
          <a:spcPct val="0"/>
        </a:spcAft>
        <a:defRPr sz="4400">
          <a:solidFill>
            <a:schemeClr val="tx1"/>
          </a:solidFill>
          <a:latin typeface="Century Gothic" pitchFamily="34" charset="0"/>
        </a:defRPr>
      </a:lvl7pPr>
      <a:lvl8pPr marL="1371600" algn="ctr" rtl="0" fontAlgn="base">
        <a:spcBef>
          <a:spcPct val="0"/>
        </a:spcBef>
        <a:spcAft>
          <a:spcPct val="0"/>
        </a:spcAft>
        <a:defRPr sz="4400">
          <a:solidFill>
            <a:schemeClr val="tx1"/>
          </a:solidFill>
          <a:latin typeface="Century Gothic" pitchFamily="34" charset="0"/>
        </a:defRPr>
      </a:lvl8pPr>
      <a:lvl9pPr marL="1828800" algn="ctr" rtl="0" fontAlgn="base">
        <a:spcBef>
          <a:spcPct val="0"/>
        </a:spcBef>
        <a:spcAft>
          <a:spcPct val="0"/>
        </a:spcAft>
        <a:defRPr sz="4400">
          <a:solidFill>
            <a:schemeClr val="tx1"/>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10886"/>
            <a:ext cx="11582400" cy="5018314"/>
          </a:xfrm>
        </p:spPr>
        <p:txBody>
          <a:bodyPr>
            <a:normAutofit fontScale="55000" lnSpcReduction="20000"/>
          </a:bodyPr>
          <a:lstStyle/>
          <a:p>
            <a:pPr marL="0" algn="ctr">
              <a:lnSpc>
                <a:spcPct val="120000"/>
              </a:lnSpc>
            </a:pPr>
            <a:endParaRPr lang="en-US" sz="5900" i="1" dirty="0">
              <a:latin typeface="+mj-lt"/>
            </a:endParaRPr>
          </a:p>
          <a:p>
            <a:pPr marL="0" indent="0" algn="ctr">
              <a:lnSpc>
                <a:spcPct val="120000"/>
              </a:lnSpc>
              <a:buNone/>
            </a:pPr>
            <a:r>
              <a:rPr lang="en-US" sz="9000" b="1" i="1" dirty="0">
                <a:latin typeface="+mj-lt"/>
              </a:rPr>
              <a:t>Public health policy research from an implementation science vantage</a:t>
            </a:r>
          </a:p>
          <a:p>
            <a:pPr marL="0" algn="ctr">
              <a:lnSpc>
                <a:spcPct val="120000"/>
              </a:lnSpc>
            </a:pPr>
            <a:endParaRPr lang="en-US" sz="3500" i="1" dirty="0">
              <a:latin typeface="+mj-lt"/>
            </a:endParaRPr>
          </a:p>
          <a:p>
            <a:pPr marL="0" indent="0" algn="ctr">
              <a:buNone/>
            </a:pPr>
            <a:endParaRPr lang="en-US" sz="5100" dirty="0">
              <a:latin typeface="+mj-lt"/>
            </a:endParaRPr>
          </a:p>
          <a:p>
            <a:pPr algn="ctr"/>
            <a:endParaRPr lang="en-US" sz="5000" dirty="0">
              <a:latin typeface="+mj-lt"/>
            </a:endParaRPr>
          </a:p>
          <a:p>
            <a:pPr marL="0" indent="0" algn="ctr">
              <a:buNone/>
            </a:pPr>
            <a:r>
              <a:rPr lang="en-US" sz="6000" b="1" dirty="0">
                <a:latin typeface="+mj-lt"/>
              </a:rPr>
              <a:t>Science of Health Systems Conference</a:t>
            </a:r>
          </a:p>
          <a:p>
            <a:pPr marL="0" indent="0" algn="ctr">
              <a:buNone/>
            </a:pPr>
            <a:r>
              <a:rPr lang="en-US" sz="6000" b="1" dirty="0">
                <a:latin typeface="+mj-lt"/>
              </a:rPr>
              <a:t>October 29, 2025</a:t>
            </a:r>
          </a:p>
          <a:p>
            <a:pPr marL="0" algn="ctr">
              <a:lnSpc>
                <a:spcPct val="120000"/>
              </a:lnSpc>
            </a:pPr>
            <a:endParaRPr lang="en-US" sz="13500" i="1" dirty="0">
              <a:solidFill>
                <a:schemeClr val="accent4">
                  <a:lumMod val="50000"/>
                </a:schemeClr>
              </a:solidFill>
            </a:endParaRPr>
          </a:p>
          <a:p>
            <a:pPr marL="0" algn="ctr">
              <a:lnSpc>
                <a:spcPct val="120000"/>
              </a:lnSpc>
            </a:pPr>
            <a:endParaRPr lang="en-US" sz="2800" dirty="0">
              <a:solidFill>
                <a:schemeClr val="accent4">
                  <a:lumMod val="50000"/>
                </a:schemeClr>
              </a:solidFill>
            </a:endParaRPr>
          </a:p>
          <a:p>
            <a:pPr marL="0" algn="ctr"/>
            <a:endParaRPr lang="en-US" sz="2800" dirty="0">
              <a:solidFill>
                <a:schemeClr val="accent4">
                  <a:lumMod val="50000"/>
                </a:schemeClr>
              </a:solidFill>
            </a:endParaRPr>
          </a:p>
        </p:txBody>
      </p:sp>
      <p:sp>
        <p:nvSpPr>
          <p:cNvPr id="10" name="TextBox 9"/>
          <p:cNvSpPr txBox="1"/>
          <p:nvPr/>
        </p:nvSpPr>
        <p:spPr>
          <a:xfrm>
            <a:off x="6096000" y="5334000"/>
            <a:ext cx="5943600" cy="1292662"/>
          </a:xfrm>
          <a:prstGeom prst="rect">
            <a:avLst/>
          </a:prstGeom>
          <a:noFill/>
        </p:spPr>
        <p:txBody>
          <a:bodyPr wrap="square" rtlCol="0">
            <a:spAutoFit/>
          </a:bodyPr>
          <a:lstStyle/>
          <a:p>
            <a:pPr algn="r"/>
            <a:r>
              <a:rPr lang="en-US" sz="2600" b="1" dirty="0">
                <a:latin typeface="+mj-lt"/>
              </a:rPr>
              <a:t>Ross C. Brownson</a:t>
            </a:r>
          </a:p>
          <a:p>
            <a:pPr algn="r"/>
            <a:r>
              <a:rPr lang="en-US" sz="2600" b="1" dirty="0">
                <a:latin typeface="+mj-lt"/>
              </a:rPr>
              <a:t>School of Public Health</a:t>
            </a:r>
          </a:p>
          <a:p>
            <a:pPr algn="r"/>
            <a:r>
              <a:rPr lang="en-US" sz="2600" b="1" dirty="0">
                <a:latin typeface="+mj-lt"/>
              </a:rPr>
              <a:t>Washington University in St. Louis</a:t>
            </a:r>
          </a:p>
        </p:txBody>
      </p:sp>
      <p:pic>
        <p:nvPicPr>
          <p:cNvPr id="5" name="Picture 2">
            <a:extLst>
              <a:ext uri="{FF2B5EF4-FFF2-40B4-BE49-F238E27FC236}">
                <a16:creationId xmlns:a16="http://schemas.microsoft.com/office/drawing/2014/main" id="{8065A3BE-5667-4633-A127-40AA346BB778}"/>
              </a:ext>
            </a:extLst>
          </p:cNvPr>
          <p:cNvPicPr>
            <a:picLocks noChangeAspect="1" noChangeArrowheads="1"/>
          </p:cNvPicPr>
          <p:nvPr/>
        </p:nvPicPr>
        <p:blipFill>
          <a:blip r:embed="rId3" cstate="print"/>
          <a:srcRect/>
          <a:stretch>
            <a:fillRect/>
          </a:stretch>
        </p:blipFill>
        <p:spPr bwMode="auto">
          <a:xfrm>
            <a:off x="152399" y="5562600"/>
            <a:ext cx="5632307" cy="1169550"/>
          </a:xfrm>
          <a:prstGeom prst="rect">
            <a:avLst/>
          </a:prstGeom>
          <a:noFill/>
          <a:ln w="9525">
            <a:noFill/>
            <a:miter lim="800000"/>
            <a:headEnd/>
            <a:tailEnd/>
          </a:ln>
        </p:spPr>
      </p:pic>
    </p:spTree>
    <p:extLst>
      <p:ext uri="{BB962C8B-B14F-4D97-AF65-F5344CB8AC3E}">
        <p14:creationId xmlns:p14="http://schemas.microsoft.com/office/powerpoint/2010/main" val="286534228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8DA3C8-3D4C-4637-AFCE-2F630AA5059C}"/>
              </a:ext>
            </a:extLst>
          </p:cNvPr>
          <p:cNvSpPr txBox="1">
            <a:spLocks/>
          </p:cNvSpPr>
          <p:nvPr/>
        </p:nvSpPr>
        <p:spPr>
          <a:xfrm>
            <a:off x="571500" y="101025"/>
            <a:ext cx="11049000" cy="58477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u="sng" dirty="0">
                <a:latin typeface="+mj-lt"/>
              </a:rPr>
              <a:t>Example 2</a:t>
            </a:r>
            <a:r>
              <a:rPr lang="en-US" altLang="en-US" sz="3800" b="1" dirty="0">
                <a:latin typeface="+mj-lt"/>
              </a:rPr>
              <a:t>: audience segmentation (framing)</a:t>
            </a:r>
          </a:p>
        </p:txBody>
      </p:sp>
      <p:sp>
        <p:nvSpPr>
          <p:cNvPr id="5" name="Content Placeholder 2">
            <a:extLst>
              <a:ext uri="{FF2B5EF4-FFF2-40B4-BE49-F238E27FC236}">
                <a16:creationId xmlns:a16="http://schemas.microsoft.com/office/drawing/2014/main" id="{C8EC472B-11DE-724C-B5B4-95FC3A07078A}"/>
              </a:ext>
            </a:extLst>
          </p:cNvPr>
          <p:cNvSpPr txBox="1">
            <a:spLocks/>
          </p:cNvSpPr>
          <p:nvPr/>
        </p:nvSpPr>
        <p:spPr>
          <a:xfrm>
            <a:off x="838200" y="914400"/>
            <a:ext cx="10668000" cy="5257800"/>
          </a:xfrm>
          <a:prstGeom prst="rect">
            <a:avLst/>
          </a:prstGeom>
        </p:spPr>
        <p:txBody>
          <a:bodyPr/>
          <a:lstStyle>
            <a:lvl1pPr marL="342900" indent="-342900" algn="l" rtl="0" eaLnBrk="0" fontAlgn="base" hangingPunct="0">
              <a:spcBef>
                <a:spcPct val="20000"/>
              </a:spcBef>
              <a:spcAft>
                <a:spcPct val="0"/>
              </a:spcAft>
              <a:buClr>
                <a:srgbClr val="691638"/>
              </a:buClr>
              <a:buChar char="•"/>
              <a:defRPr sz="3200">
                <a:solidFill>
                  <a:schemeClr val="tx1"/>
                </a:solidFill>
                <a:latin typeface="Eras Demi ITC"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DC5A21"/>
              </a:buClr>
              <a:buFont typeface="Times" charset="0"/>
              <a:buChar char="•"/>
              <a:defRPr sz="2800">
                <a:solidFill>
                  <a:schemeClr val="tx1"/>
                </a:solidFill>
                <a:latin typeface="Eras Demi ITC" pitchFamily="34" charset="0"/>
                <a:ea typeface="ＭＳ Ｐゴシック" charset="0"/>
              </a:defRPr>
            </a:lvl2pPr>
            <a:lvl3pPr marL="1143000" indent="-228600" algn="l" rtl="0" eaLnBrk="0" fontAlgn="base" hangingPunct="0">
              <a:spcBef>
                <a:spcPct val="20000"/>
              </a:spcBef>
              <a:spcAft>
                <a:spcPct val="0"/>
              </a:spcAft>
              <a:buClr>
                <a:srgbClr val="87ADB0"/>
              </a:buClr>
              <a:buChar char="•"/>
              <a:defRPr sz="2400">
                <a:solidFill>
                  <a:schemeClr val="tx1"/>
                </a:solidFill>
                <a:latin typeface="Eras Demi ITC"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buFont typeface="Arial" panose="020B0604020202020204" pitchFamily="34" charset="0"/>
              <a:buChar char="•"/>
              <a:defRPr/>
            </a:pPr>
            <a:r>
              <a:rPr lang="en-US" sz="2800" dirty="0">
                <a:latin typeface="+mj-lt"/>
              </a:rPr>
              <a:t>One size does NOT fit all</a:t>
            </a:r>
          </a:p>
          <a:p>
            <a:pPr lvl="1">
              <a:buClrTx/>
              <a:buFont typeface="Century Gothic" panose="020B0502020202020204" pitchFamily="34" charset="0"/>
              <a:buChar char="−"/>
              <a:defRPr/>
            </a:pPr>
            <a:r>
              <a:rPr lang="en-US" sz="2000" dirty="0">
                <a:latin typeface="+mj-lt"/>
              </a:rPr>
              <a:t>In general</a:t>
            </a:r>
          </a:p>
          <a:p>
            <a:pPr lvl="2">
              <a:buClrTx/>
              <a:buFont typeface="Century Gothic" panose="020B0502020202020204" pitchFamily="34" charset="0"/>
              <a:buChar char="−"/>
              <a:defRPr/>
            </a:pPr>
            <a:r>
              <a:rPr lang="en-US" sz="1600" dirty="0">
                <a:latin typeface="+mj-lt"/>
              </a:rPr>
              <a:t>The more conservative legislators trust industry more</a:t>
            </a:r>
          </a:p>
          <a:p>
            <a:pPr lvl="2">
              <a:buClrTx/>
              <a:buFont typeface="Century Gothic" panose="020B0502020202020204" pitchFamily="34" charset="0"/>
              <a:buChar char="−"/>
              <a:defRPr/>
            </a:pPr>
            <a:r>
              <a:rPr lang="en-US" sz="1600" dirty="0">
                <a:latin typeface="+mj-lt"/>
              </a:rPr>
              <a:t>Fiscally liberal legislator have a preference for evidence-informed stories</a:t>
            </a:r>
          </a:p>
          <a:p>
            <a:pPr>
              <a:buClrTx/>
              <a:buFont typeface="Arial" panose="020B0604020202020204" pitchFamily="34" charset="0"/>
              <a:buChar char="•"/>
              <a:defRPr/>
            </a:pPr>
            <a:r>
              <a:rPr lang="en-US" sz="2800" dirty="0">
                <a:latin typeface="+mj-lt"/>
              </a:rPr>
              <a:t>Study on effective dissemination</a:t>
            </a:r>
          </a:p>
          <a:p>
            <a:pPr lvl="1">
              <a:buClrTx/>
              <a:buFont typeface="Century Gothic" panose="020B0502020202020204" pitchFamily="34" charset="0"/>
              <a:buChar char="−"/>
            </a:pPr>
            <a:r>
              <a:rPr lang="en-GB" sz="2000" dirty="0">
                <a:latin typeface="+mj-lt"/>
              </a:rPr>
              <a:t>Cross-sectional data on 862 state legislators</a:t>
            </a:r>
          </a:p>
          <a:p>
            <a:pPr lvl="1">
              <a:buClrTx/>
              <a:buFont typeface="Century Gothic" panose="020B0502020202020204" pitchFamily="34" charset="0"/>
              <a:buChar char="−"/>
            </a:pPr>
            <a:r>
              <a:rPr lang="en-GB" sz="2000" dirty="0">
                <a:latin typeface="+mj-lt"/>
              </a:rPr>
              <a:t>High preference for data as</a:t>
            </a:r>
          </a:p>
          <a:p>
            <a:pPr lvl="2">
              <a:buClrTx/>
              <a:buFont typeface="Century Gothic" panose="020B0502020202020204" pitchFamily="34" charset="0"/>
              <a:buChar char="−"/>
            </a:pPr>
            <a:r>
              <a:rPr lang="en-GB" sz="1600" dirty="0">
                <a:latin typeface="+mj-lt"/>
              </a:rPr>
              <a:t>Understandable</a:t>
            </a:r>
          </a:p>
          <a:p>
            <a:pPr lvl="2">
              <a:buClrTx/>
              <a:buFont typeface="Century Gothic" panose="020B0502020202020204" pitchFamily="34" charset="0"/>
              <a:buChar char="−"/>
            </a:pPr>
            <a:r>
              <a:rPr lang="en-GB" sz="1600" dirty="0">
                <a:latin typeface="+mj-lt"/>
              </a:rPr>
              <a:t>Unbiased</a:t>
            </a:r>
          </a:p>
          <a:p>
            <a:pPr lvl="2">
              <a:buClrTx/>
              <a:buFont typeface="Century Gothic" panose="020B0502020202020204" pitchFamily="34" charset="0"/>
              <a:buChar char="−"/>
            </a:pPr>
            <a:r>
              <a:rPr lang="en-GB" sz="1600" dirty="0">
                <a:latin typeface="+mj-lt"/>
              </a:rPr>
              <a:t>Timely</a:t>
            </a:r>
          </a:p>
          <a:p>
            <a:pPr lvl="1">
              <a:buClrTx/>
              <a:buFont typeface="Century Gothic" panose="020B0502020202020204" pitchFamily="34" charset="0"/>
              <a:buChar char="−"/>
            </a:pPr>
            <a:r>
              <a:rPr lang="en-GB" sz="2000" dirty="0">
                <a:latin typeface="+mj-lt"/>
              </a:rPr>
              <a:t>Four segments based on latent class analysis</a:t>
            </a:r>
          </a:p>
          <a:p>
            <a:pPr lvl="2">
              <a:buClrTx/>
              <a:buFont typeface="Century Gothic" panose="020B0502020202020204" pitchFamily="34" charset="0"/>
              <a:buChar char="−"/>
            </a:pPr>
            <a:r>
              <a:rPr lang="en-GB" sz="1600" dirty="0">
                <a:latin typeface="+mj-lt"/>
              </a:rPr>
              <a:t>Pragmatic consumers (36%)</a:t>
            </a:r>
          </a:p>
          <a:p>
            <a:pPr lvl="2">
              <a:buClrTx/>
              <a:buFont typeface="Century Gothic" panose="020B0502020202020204" pitchFamily="34" charset="0"/>
              <a:buChar char="−"/>
            </a:pPr>
            <a:r>
              <a:rPr lang="en-GB" sz="1600" dirty="0">
                <a:latin typeface="+mj-lt"/>
              </a:rPr>
              <a:t>Uninterested </a:t>
            </a:r>
            <a:r>
              <a:rPr lang="en-GB" sz="1600" dirty="0" err="1">
                <a:latin typeface="+mj-lt"/>
              </a:rPr>
              <a:t>skeptics</a:t>
            </a:r>
            <a:r>
              <a:rPr lang="en-GB" sz="1600" dirty="0">
                <a:latin typeface="+mj-lt"/>
              </a:rPr>
              <a:t> (30%)</a:t>
            </a:r>
          </a:p>
          <a:p>
            <a:pPr lvl="2">
              <a:buClrTx/>
              <a:buFont typeface="Century Gothic" panose="020B0502020202020204" pitchFamily="34" charset="0"/>
              <a:buChar char="−"/>
            </a:pPr>
            <a:r>
              <a:rPr lang="en-GB" sz="1600" dirty="0">
                <a:latin typeface="+mj-lt"/>
              </a:rPr>
              <a:t>Highly-informed supporters (25%)</a:t>
            </a:r>
          </a:p>
          <a:p>
            <a:pPr lvl="2">
              <a:buClrTx/>
              <a:buFont typeface="Century Gothic" panose="020B0502020202020204" pitchFamily="34" charset="0"/>
              <a:buChar char="−"/>
            </a:pPr>
            <a:r>
              <a:rPr lang="en-GB" sz="1600" dirty="0">
                <a:latin typeface="+mj-lt"/>
              </a:rPr>
              <a:t>Constituent-oriented decision makers (9%)</a:t>
            </a:r>
          </a:p>
        </p:txBody>
      </p:sp>
      <p:sp>
        <p:nvSpPr>
          <p:cNvPr id="6" name="Rectangle 1">
            <a:extLst>
              <a:ext uri="{FF2B5EF4-FFF2-40B4-BE49-F238E27FC236}">
                <a16:creationId xmlns:a16="http://schemas.microsoft.com/office/drawing/2014/main" id="{F1E226F2-31AD-E96B-E2FC-FA15CF4F6E28}"/>
              </a:ext>
            </a:extLst>
          </p:cNvPr>
          <p:cNvSpPr>
            <a:spLocks noChangeArrowheads="1"/>
          </p:cNvSpPr>
          <p:nvPr/>
        </p:nvSpPr>
        <p:spPr bwMode="auto">
          <a:xfrm>
            <a:off x="381000" y="6304003"/>
            <a:ext cx="11430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latin typeface="Arial Narrow" panose="020B0606020202030204" pitchFamily="34" charset="0"/>
                <a:ea typeface="Calibri" panose="020F0502020204030204" pitchFamily="34" charset="0"/>
                <a:cs typeface="Times New Roman" panose="02020603050405020304" pitchFamily="18" charset="0"/>
              </a:rPr>
              <a:t>Smith NR, et al. Opportunities to improve policy dissemination by tailoring communication materials to the research priorities of legislators. </a:t>
            </a:r>
            <a:r>
              <a:rPr lang="en-US" sz="1400" i="1" dirty="0">
                <a:latin typeface="Arial Narrow" panose="020B0606020202030204" pitchFamily="34" charset="0"/>
                <a:ea typeface="Calibri" panose="020F0502020204030204" pitchFamily="34" charset="0"/>
                <a:cs typeface="Times New Roman" panose="02020603050405020304" pitchFamily="18" charset="0"/>
              </a:rPr>
              <a:t>Implement Sci </a:t>
            </a:r>
            <a:r>
              <a:rPr lang="en-US" sz="1400" i="1" dirty="0" err="1">
                <a:latin typeface="Arial Narrow" panose="020B0606020202030204" pitchFamily="34" charset="0"/>
                <a:ea typeface="Calibri" panose="020F0502020204030204" pitchFamily="34" charset="0"/>
                <a:cs typeface="Times New Roman" panose="02020603050405020304" pitchFamily="18" charset="0"/>
              </a:rPr>
              <a:t>Commun</a:t>
            </a:r>
            <a:r>
              <a:rPr lang="en-US" sz="1400" dirty="0">
                <a:latin typeface="Arial Narrow" panose="020B0606020202030204" pitchFamily="34" charset="0"/>
                <a:ea typeface="Calibri" panose="020F0502020204030204" pitchFamily="34" charset="0"/>
                <a:cs typeface="Times New Roman" panose="02020603050405020304" pitchFamily="18" charset="0"/>
              </a:rPr>
              <a:t>. Mar 4 2022;3(1):24.</a:t>
            </a:r>
            <a:endParaRPr lang="en-US" sz="1400" dirty="0">
              <a:latin typeface="Arial Narrow" panose="020B0606020202030204" pitchFamily="34" charset="0"/>
              <a:cs typeface="Arial" pitchFamily="34" charset="0"/>
            </a:endParaRPr>
          </a:p>
        </p:txBody>
      </p:sp>
    </p:spTree>
    <p:extLst>
      <p:ext uri="{BB962C8B-B14F-4D97-AF65-F5344CB8AC3E}">
        <p14:creationId xmlns:p14="http://schemas.microsoft.com/office/powerpoint/2010/main" val="420742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71257-F6B4-7F78-7ED8-3E6723114796}"/>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BF6D1A07-10F7-D55E-61BD-0DA56A2DC6B0}"/>
              </a:ext>
            </a:extLst>
          </p:cNvPr>
          <p:cNvSpPr txBox="1">
            <a:spLocks/>
          </p:cNvSpPr>
          <p:nvPr/>
        </p:nvSpPr>
        <p:spPr>
          <a:xfrm>
            <a:off x="1560936" y="1"/>
            <a:ext cx="8839200" cy="58477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u="sng" dirty="0">
                <a:latin typeface="+mj-lt"/>
              </a:rPr>
              <a:t>Example 3</a:t>
            </a:r>
            <a:r>
              <a:rPr lang="en-US" altLang="en-US" sz="3800" b="1" dirty="0">
                <a:latin typeface="+mj-lt"/>
              </a:rPr>
              <a:t>: diffusion of small p policy</a:t>
            </a:r>
          </a:p>
        </p:txBody>
      </p:sp>
      <p:sp>
        <p:nvSpPr>
          <p:cNvPr id="6" name="Rectangle 1">
            <a:extLst>
              <a:ext uri="{FF2B5EF4-FFF2-40B4-BE49-F238E27FC236}">
                <a16:creationId xmlns:a16="http://schemas.microsoft.com/office/drawing/2014/main" id="{1BD4EDFE-70CF-802E-7BAC-EAA2A1F6533C}"/>
              </a:ext>
            </a:extLst>
          </p:cNvPr>
          <p:cNvSpPr>
            <a:spLocks noChangeArrowheads="1"/>
          </p:cNvSpPr>
          <p:nvPr/>
        </p:nvSpPr>
        <p:spPr bwMode="auto">
          <a:xfrm>
            <a:off x="381000" y="5817482"/>
            <a:ext cx="11430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spcAft>
                <a:spcPts val="800"/>
              </a:spcAft>
            </a:pPr>
            <a:r>
              <a:rPr lang="en-US" sz="1600" kern="100" dirty="0" err="1">
                <a:effectLst/>
                <a:latin typeface="Arial" panose="020B0604020202020204" pitchFamily="34" charset="0"/>
                <a:ea typeface="Aptos" panose="020B0004020202020204" pitchFamily="34" charset="0"/>
                <a:cs typeface="Arial" panose="020B0604020202020204" pitchFamily="34" charset="0"/>
              </a:rPr>
              <a:t>Kasman</a:t>
            </a:r>
            <a:r>
              <a:rPr lang="en-US" sz="1600" kern="100" dirty="0">
                <a:effectLst/>
                <a:latin typeface="Arial" panose="020B0604020202020204" pitchFamily="34" charset="0"/>
                <a:ea typeface="Aptos" panose="020B0004020202020204" pitchFamily="34" charset="0"/>
                <a:cs typeface="Arial" panose="020B0604020202020204" pitchFamily="34" charset="0"/>
              </a:rPr>
              <a:t> M, Hammond RA, Purcell R, et al. Understanding </a:t>
            </a:r>
            <a:r>
              <a:rPr lang="en-US" sz="1600" kern="100" dirty="0" err="1">
                <a:effectLst/>
                <a:latin typeface="Arial" panose="020B0604020202020204" pitchFamily="34" charset="0"/>
                <a:ea typeface="Aptos" panose="020B0004020202020204" pitchFamily="34" charset="0"/>
                <a:cs typeface="Arial" panose="020B0604020202020204" pitchFamily="34" charset="0"/>
              </a:rPr>
              <a:t>Misimplementation</a:t>
            </a:r>
            <a:r>
              <a:rPr lang="en-US" sz="1600" kern="100" dirty="0">
                <a:effectLst/>
                <a:latin typeface="Arial" panose="020B0604020202020204" pitchFamily="34" charset="0"/>
                <a:ea typeface="Aptos" panose="020B0004020202020204" pitchFamily="34" charset="0"/>
                <a:cs typeface="Arial" panose="020B0604020202020204" pitchFamily="34" charset="0"/>
              </a:rPr>
              <a:t> in U.S. State Health Departments: An Agent-Based Model. </a:t>
            </a:r>
            <a:r>
              <a:rPr lang="en-US" sz="1600" i="1" kern="100" dirty="0">
                <a:effectLst/>
                <a:latin typeface="Arial" panose="020B0604020202020204" pitchFamily="34" charset="0"/>
                <a:ea typeface="Aptos" panose="020B0004020202020204" pitchFamily="34" charset="0"/>
                <a:cs typeface="Arial" panose="020B0604020202020204" pitchFamily="34" charset="0"/>
              </a:rPr>
              <a:t>Am J Prev Med</a:t>
            </a:r>
            <a:r>
              <a:rPr lang="en-US" sz="1600" kern="100" dirty="0">
                <a:effectLst/>
                <a:latin typeface="Arial" panose="020B0604020202020204" pitchFamily="34" charset="0"/>
                <a:ea typeface="Aptos" panose="020B0004020202020204" pitchFamily="34" charset="0"/>
                <a:cs typeface="Arial" panose="020B0604020202020204" pitchFamily="34" charset="0"/>
              </a:rPr>
              <a:t>. Apr 2023;64(4):525-534.</a:t>
            </a:r>
          </a:p>
        </p:txBody>
      </p:sp>
      <p:pic>
        <p:nvPicPr>
          <p:cNvPr id="2" name="Content Placeholder 6">
            <a:extLst>
              <a:ext uri="{FF2B5EF4-FFF2-40B4-BE49-F238E27FC236}">
                <a16:creationId xmlns:a16="http://schemas.microsoft.com/office/drawing/2014/main" id="{B9300236-292A-A140-FEB4-F01FE63AE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7941" y="889040"/>
            <a:ext cx="8234260" cy="4985523"/>
          </a:xfrm>
          <a:prstGeom prst="rect">
            <a:avLst/>
          </a:prstGeom>
        </p:spPr>
      </p:pic>
      <p:sp>
        <p:nvSpPr>
          <p:cNvPr id="7" name="TextBox 6">
            <a:extLst>
              <a:ext uri="{FF2B5EF4-FFF2-40B4-BE49-F238E27FC236}">
                <a16:creationId xmlns:a16="http://schemas.microsoft.com/office/drawing/2014/main" id="{E9EC8C38-E6EE-D971-D161-094C5442ACAE}"/>
              </a:ext>
            </a:extLst>
          </p:cNvPr>
          <p:cNvSpPr txBox="1"/>
          <p:nvPr/>
        </p:nvSpPr>
        <p:spPr>
          <a:xfrm>
            <a:off x="392430" y="6457890"/>
            <a:ext cx="6093500" cy="400110"/>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https://prcstl.wustl.edu/items/public-health-in-action/</a:t>
            </a:r>
          </a:p>
        </p:txBody>
      </p:sp>
      <p:sp>
        <p:nvSpPr>
          <p:cNvPr id="8" name="TextBox 7">
            <a:extLst>
              <a:ext uri="{FF2B5EF4-FFF2-40B4-BE49-F238E27FC236}">
                <a16:creationId xmlns:a16="http://schemas.microsoft.com/office/drawing/2014/main" id="{2FBC43E7-7AE3-3A08-9533-32EA0FEBE592}"/>
              </a:ext>
            </a:extLst>
          </p:cNvPr>
          <p:cNvSpPr txBox="1"/>
          <p:nvPr/>
        </p:nvSpPr>
        <p:spPr>
          <a:xfrm>
            <a:off x="6553200" y="2631891"/>
            <a:ext cx="1590307" cy="369332"/>
          </a:xfrm>
          <a:prstGeom prst="rect">
            <a:avLst/>
          </a:prstGeom>
          <a:noFill/>
        </p:spPr>
        <p:txBody>
          <a:bodyPr wrap="none" rtlCol="0">
            <a:spAutoFit/>
          </a:bodyPr>
          <a:lstStyle/>
          <a:p>
            <a:r>
              <a:rPr lang="en-US" dirty="0">
                <a:solidFill>
                  <a:srgbClr val="C00000"/>
                </a:solidFill>
              </a:rPr>
              <a:t>Mis-termination</a:t>
            </a:r>
          </a:p>
        </p:txBody>
      </p:sp>
      <p:sp>
        <p:nvSpPr>
          <p:cNvPr id="9" name="TextBox 8">
            <a:extLst>
              <a:ext uri="{FF2B5EF4-FFF2-40B4-BE49-F238E27FC236}">
                <a16:creationId xmlns:a16="http://schemas.microsoft.com/office/drawing/2014/main" id="{0455CAF3-D65E-65D5-8F22-E98E87F6D909}"/>
              </a:ext>
            </a:extLst>
          </p:cNvPr>
          <p:cNvSpPr txBox="1"/>
          <p:nvPr/>
        </p:nvSpPr>
        <p:spPr>
          <a:xfrm>
            <a:off x="4038600" y="4724400"/>
            <a:ext cx="1645002" cy="369332"/>
          </a:xfrm>
          <a:prstGeom prst="rect">
            <a:avLst/>
          </a:prstGeom>
          <a:noFill/>
        </p:spPr>
        <p:txBody>
          <a:bodyPr wrap="none" rtlCol="0">
            <a:spAutoFit/>
          </a:bodyPr>
          <a:lstStyle/>
          <a:p>
            <a:r>
              <a:rPr lang="en-US" dirty="0">
                <a:solidFill>
                  <a:srgbClr val="C00000"/>
                </a:solidFill>
              </a:rPr>
              <a:t>Mis-continuation</a:t>
            </a:r>
          </a:p>
        </p:txBody>
      </p:sp>
    </p:spTree>
    <p:extLst>
      <p:ext uri="{BB962C8B-B14F-4D97-AF65-F5344CB8AC3E}">
        <p14:creationId xmlns:p14="http://schemas.microsoft.com/office/powerpoint/2010/main" val="89098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642A4-CC43-5DBA-FFE1-33876438159F}"/>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0F678B6F-3C44-B63F-D7F8-535FF23AB13A}"/>
              </a:ext>
            </a:extLst>
          </p:cNvPr>
          <p:cNvSpPr txBox="1">
            <a:spLocks/>
          </p:cNvSpPr>
          <p:nvPr/>
        </p:nvSpPr>
        <p:spPr>
          <a:xfrm>
            <a:off x="1676400" y="101025"/>
            <a:ext cx="8839200" cy="58477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dirty="0">
                <a:latin typeface="+mj-lt"/>
              </a:rPr>
              <a:t>Methods and findings</a:t>
            </a:r>
          </a:p>
        </p:txBody>
      </p:sp>
      <p:sp>
        <p:nvSpPr>
          <p:cNvPr id="5" name="Content Placeholder 2">
            <a:extLst>
              <a:ext uri="{FF2B5EF4-FFF2-40B4-BE49-F238E27FC236}">
                <a16:creationId xmlns:a16="http://schemas.microsoft.com/office/drawing/2014/main" id="{2F736E46-8D59-1DFD-8EE2-53A8854923AB}"/>
              </a:ext>
            </a:extLst>
          </p:cNvPr>
          <p:cNvSpPr txBox="1">
            <a:spLocks/>
          </p:cNvSpPr>
          <p:nvPr/>
        </p:nvSpPr>
        <p:spPr>
          <a:xfrm>
            <a:off x="457200" y="914400"/>
            <a:ext cx="11582400" cy="5257800"/>
          </a:xfrm>
          <a:prstGeom prst="rect">
            <a:avLst/>
          </a:prstGeom>
        </p:spPr>
        <p:txBody>
          <a:bodyPr/>
          <a:lstStyle>
            <a:lvl1pPr marL="342900" indent="-342900" algn="l" rtl="0" eaLnBrk="0" fontAlgn="base" hangingPunct="0">
              <a:spcBef>
                <a:spcPct val="20000"/>
              </a:spcBef>
              <a:spcAft>
                <a:spcPct val="0"/>
              </a:spcAft>
              <a:buClr>
                <a:srgbClr val="691638"/>
              </a:buClr>
              <a:buChar char="•"/>
              <a:defRPr sz="3200">
                <a:solidFill>
                  <a:schemeClr val="tx1"/>
                </a:solidFill>
                <a:latin typeface="Eras Demi ITC"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DC5A21"/>
              </a:buClr>
              <a:buFont typeface="Times" charset="0"/>
              <a:buChar char="•"/>
              <a:defRPr sz="2800">
                <a:solidFill>
                  <a:schemeClr val="tx1"/>
                </a:solidFill>
                <a:latin typeface="Eras Demi ITC" pitchFamily="34" charset="0"/>
                <a:ea typeface="ＭＳ Ｐゴシック" charset="0"/>
              </a:defRPr>
            </a:lvl2pPr>
            <a:lvl3pPr marL="1143000" indent="-228600" algn="l" rtl="0" eaLnBrk="0" fontAlgn="base" hangingPunct="0">
              <a:spcBef>
                <a:spcPct val="20000"/>
              </a:spcBef>
              <a:spcAft>
                <a:spcPct val="0"/>
              </a:spcAft>
              <a:buClr>
                <a:srgbClr val="87ADB0"/>
              </a:buClr>
              <a:buChar char="•"/>
              <a:defRPr sz="2400">
                <a:solidFill>
                  <a:schemeClr val="tx1"/>
                </a:solidFill>
                <a:latin typeface="Eras Demi ITC"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pPr>
            <a:r>
              <a:rPr lang="en-US" sz="2400" dirty="0">
                <a:latin typeface="+mj-lt"/>
              </a:rPr>
              <a:t>Intra-organizational dynamics</a:t>
            </a:r>
          </a:p>
          <a:p>
            <a:pPr lvl="1">
              <a:buClrTx/>
              <a:buFont typeface="Century Gothic" panose="020B0502020202020204" pitchFamily="34" charset="0"/>
              <a:buChar char="–"/>
            </a:pPr>
            <a:r>
              <a:rPr lang="en-US" sz="2400" u="sng" dirty="0">
                <a:latin typeface="+mj-lt"/>
              </a:rPr>
              <a:t>Benefit</a:t>
            </a:r>
            <a:r>
              <a:rPr lang="en-US" sz="2400" dirty="0">
                <a:latin typeface="+mj-lt"/>
              </a:rPr>
              <a:t>: actionable</a:t>
            </a:r>
          </a:p>
          <a:p>
            <a:pPr lvl="1">
              <a:buClrTx/>
              <a:buFont typeface="Century Gothic" panose="020B0502020202020204" pitchFamily="34" charset="0"/>
              <a:buChar char="–"/>
            </a:pPr>
            <a:r>
              <a:rPr lang="en-US" sz="2400" u="sng" dirty="0">
                <a:latin typeface="+mj-lt"/>
              </a:rPr>
              <a:t>Challenges</a:t>
            </a:r>
            <a:r>
              <a:rPr lang="en-US" sz="2400" dirty="0">
                <a:latin typeface="+mj-lt"/>
              </a:rPr>
              <a:t>: employees’ affecting one another and changing over time</a:t>
            </a:r>
          </a:p>
          <a:p>
            <a:pPr lvl="2">
              <a:buClrTx/>
            </a:pPr>
            <a:r>
              <a:rPr lang="en-US" dirty="0">
                <a:latin typeface="+mj-lt"/>
              </a:rPr>
              <a:t>Very difficult to analyze with traditional statistical approaches</a:t>
            </a:r>
          </a:p>
          <a:p>
            <a:pPr>
              <a:buClrTx/>
            </a:pPr>
            <a:r>
              <a:rPr lang="en-US" sz="2400" dirty="0">
                <a:latin typeface="+mj-lt"/>
              </a:rPr>
              <a:t>Agent-based modeling (ABM)</a:t>
            </a:r>
          </a:p>
          <a:p>
            <a:pPr lvl="1">
              <a:buClrTx/>
              <a:buFont typeface="Century Gothic" panose="020B0502020202020204" pitchFamily="34" charset="0"/>
              <a:buChar char="–"/>
            </a:pPr>
            <a:r>
              <a:rPr lang="en-US" sz="2400" dirty="0">
                <a:latin typeface="+mj-lt"/>
              </a:rPr>
              <a:t>Explicitly represents individuals situated within an environment as well as their interactions with one another over time</a:t>
            </a:r>
          </a:p>
          <a:p>
            <a:pPr lvl="1">
              <a:buClrTx/>
              <a:buFont typeface="Century Gothic" panose="020B0502020202020204" pitchFamily="34" charset="0"/>
              <a:buChar char="–"/>
            </a:pPr>
            <a:r>
              <a:rPr lang="en-US" sz="2400" dirty="0">
                <a:latin typeface="+mj-lt"/>
              </a:rPr>
              <a:t>Can handle interdependence, adaptation, heterogeneity</a:t>
            </a:r>
          </a:p>
          <a:p>
            <a:pPr>
              <a:buClrTx/>
            </a:pPr>
            <a:r>
              <a:rPr lang="en-US" sz="2400" dirty="0">
                <a:latin typeface="+mj-lt"/>
              </a:rPr>
              <a:t>Evidence that plausible intra-organizational processes can explain observed mis-implementation patterns</a:t>
            </a:r>
          </a:p>
          <a:p>
            <a:pPr lvl="1">
              <a:buClrTx/>
              <a:buFont typeface="Century Gothic" panose="020B0502020202020204" pitchFamily="34" charset="0"/>
              <a:buChar char="–"/>
            </a:pPr>
            <a:r>
              <a:rPr lang="en-US" sz="2400" dirty="0">
                <a:latin typeface="+mj-lt"/>
              </a:rPr>
              <a:t>Who has information</a:t>
            </a:r>
          </a:p>
          <a:p>
            <a:pPr lvl="1">
              <a:buClrTx/>
              <a:buFont typeface="Century Gothic" panose="020B0502020202020204" pitchFamily="34" charset="0"/>
              <a:buChar char="–"/>
            </a:pPr>
            <a:r>
              <a:rPr lang="en-US" sz="2400" dirty="0">
                <a:latin typeface="+mj-lt"/>
              </a:rPr>
              <a:t>Who shares information with whom</a:t>
            </a:r>
          </a:p>
          <a:p>
            <a:pPr lvl="1">
              <a:buClrTx/>
              <a:buFont typeface="Century Gothic" panose="020B0502020202020204" pitchFamily="34" charset="0"/>
              <a:buChar char="–"/>
            </a:pPr>
            <a:r>
              <a:rPr lang="en-US" sz="2400" dirty="0">
                <a:latin typeface="+mj-lt"/>
              </a:rPr>
              <a:t>How information is used to make decisions</a:t>
            </a:r>
          </a:p>
          <a:p>
            <a:pPr marL="457200" lvl="1" indent="0">
              <a:buClrTx/>
              <a:buNone/>
            </a:pPr>
            <a:endParaRPr lang="en-US" sz="2400" dirty="0">
              <a:latin typeface="+mj-lt"/>
            </a:endParaRPr>
          </a:p>
          <a:p>
            <a:pPr lvl="2">
              <a:buClrTx/>
              <a:buFont typeface="Century Gothic" panose="020B0502020202020204" pitchFamily="34" charset="0"/>
              <a:buChar char="−"/>
            </a:pPr>
            <a:endParaRPr lang="en-GB" sz="1600" dirty="0">
              <a:latin typeface="+mj-lt"/>
            </a:endParaRPr>
          </a:p>
        </p:txBody>
      </p:sp>
    </p:spTree>
    <p:extLst>
      <p:ext uri="{BB962C8B-B14F-4D97-AF65-F5344CB8AC3E}">
        <p14:creationId xmlns:p14="http://schemas.microsoft.com/office/powerpoint/2010/main" val="44089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2057400" y="152400"/>
            <a:ext cx="7772400" cy="685800"/>
          </a:xfrm>
        </p:spPr>
        <p:txBody>
          <a:bodyPr/>
          <a:lstStyle/>
          <a:p>
            <a:r>
              <a:rPr lang="en-US" b="1" dirty="0"/>
              <a:t>Big picture endings</a:t>
            </a:r>
          </a:p>
        </p:txBody>
      </p:sp>
      <p:sp>
        <p:nvSpPr>
          <p:cNvPr id="366595" name="Rectangle 3"/>
          <p:cNvSpPr>
            <a:spLocks noGrp="1" noChangeArrowheads="1"/>
          </p:cNvSpPr>
          <p:nvPr>
            <p:ph type="body" idx="1"/>
          </p:nvPr>
        </p:nvSpPr>
        <p:spPr>
          <a:xfrm>
            <a:off x="381000" y="1219200"/>
            <a:ext cx="11430000" cy="5334000"/>
          </a:xfrm>
        </p:spPr>
        <p:txBody>
          <a:bodyPr/>
          <a:lstStyle/>
          <a:p>
            <a:pPr marL="457200" indent="-457200">
              <a:buFont typeface="+mj-lt"/>
              <a:buAutoNum type="arabicPeriod"/>
            </a:pPr>
            <a:r>
              <a:rPr lang="en-US" dirty="0">
                <a:latin typeface="+mj-lt"/>
              </a:rPr>
              <a:t>We likely need some new framing in the current political environment</a:t>
            </a:r>
          </a:p>
          <a:p>
            <a:pPr marL="857250" lvl="1" indent="-457200">
              <a:buFont typeface="Century Gothic" panose="020B0502020202020204" pitchFamily="34" charset="0"/>
              <a:buChar char="–"/>
            </a:pPr>
            <a:r>
              <a:rPr lang="en-US" dirty="0">
                <a:latin typeface="+mj-lt"/>
              </a:rPr>
              <a:t>Equity, disparities, social justice </a:t>
            </a:r>
            <a:r>
              <a:rPr lang="en-US" i="1" dirty="0">
                <a:latin typeface="+mj-lt"/>
              </a:rPr>
              <a:t>versus</a:t>
            </a:r>
            <a:r>
              <a:rPr lang="en-US" dirty="0">
                <a:latin typeface="+mj-lt"/>
              </a:rPr>
              <a:t> fairness, access, economic benefits</a:t>
            </a:r>
          </a:p>
          <a:p>
            <a:pPr marL="457200" indent="-457200">
              <a:buFont typeface="+mj-lt"/>
              <a:buAutoNum type="arabicPeriod"/>
            </a:pPr>
            <a:r>
              <a:rPr lang="en-US" dirty="0">
                <a:latin typeface="+mj-lt"/>
              </a:rPr>
              <a:t>High likelihood of multiple types of mis-implementation</a:t>
            </a:r>
          </a:p>
          <a:p>
            <a:pPr marL="857250" lvl="1" indent="-457200">
              <a:buFont typeface="Century Gothic" panose="020B0502020202020204" pitchFamily="34" charset="0"/>
              <a:buChar char="–"/>
            </a:pPr>
            <a:r>
              <a:rPr lang="en-US" dirty="0">
                <a:latin typeface="+mj-lt"/>
              </a:rPr>
              <a:t>Greater need for policy termination</a:t>
            </a:r>
          </a:p>
          <a:p>
            <a:pPr marL="457200" indent="-457200">
              <a:buFont typeface="+mj-lt"/>
              <a:buAutoNum type="arabicPeriod"/>
            </a:pPr>
            <a:r>
              <a:rPr lang="en-US" dirty="0">
                <a:latin typeface="+mj-lt"/>
              </a:rPr>
              <a:t>Many gaps in our knowledge of dissemination and implementation of policy</a:t>
            </a:r>
          </a:p>
          <a:p>
            <a:pPr marL="457200" indent="-457200">
              <a:buFont typeface="+mj-lt"/>
              <a:buAutoNum type="arabicPeriod"/>
            </a:pPr>
            <a:r>
              <a:rPr lang="en-US" dirty="0">
                <a:latin typeface="+mj-lt"/>
              </a:rPr>
              <a:t>Look to a broad range of funders</a:t>
            </a:r>
          </a:p>
          <a:p>
            <a:pPr marL="457200" indent="-457200">
              <a:buFont typeface="+mj-lt"/>
              <a:buAutoNum type="arabicPeriod"/>
            </a:pPr>
            <a:r>
              <a:rPr lang="en-US" dirty="0">
                <a:latin typeface="+mj-lt"/>
              </a:rPr>
              <a:t>Stay the course!!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14DD32-69CA-D86E-1F8C-EB3E30837C42}"/>
              </a:ext>
            </a:extLst>
          </p:cNvPr>
          <p:cNvPicPr>
            <a:picLocks noChangeAspect="1"/>
          </p:cNvPicPr>
          <p:nvPr/>
        </p:nvPicPr>
        <p:blipFill>
          <a:blip r:embed="rId3"/>
          <a:stretch>
            <a:fillRect/>
          </a:stretch>
        </p:blipFill>
        <p:spPr>
          <a:xfrm>
            <a:off x="1504507" y="0"/>
            <a:ext cx="9163493" cy="6858000"/>
          </a:xfrm>
          <a:prstGeom prst="rect">
            <a:avLst/>
          </a:prstGeom>
        </p:spPr>
      </p:pic>
    </p:spTree>
    <p:extLst>
      <p:ext uri="{BB962C8B-B14F-4D97-AF65-F5344CB8AC3E}">
        <p14:creationId xmlns:p14="http://schemas.microsoft.com/office/powerpoint/2010/main" val="221589283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84E5F32-BB89-4041-B767-8F7333EFCF25}"/>
              </a:ext>
            </a:extLst>
          </p:cNvPr>
          <p:cNvSpPr txBox="1">
            <a:spLocks/>
          </p:cNvSpPr>
          <p:nvPr/>
        </p:nvSpPr>
        <p:spPr>
          <a:xfrm>
            <a:off x="342900" y="1524000"/>
            <a:ext cx="11506200" cy="5105400"/>
          </a:xfrm>
          <a:prstGeom prst="rect">
            <a:avLst/>
          </a:prstGeom>
        </p:spPr>
        <p:txBody>
          <a:bodyPr/>
          <a:lstStyle>
            <a:lvl1pPr marL="342900" indent="-342900" algn="l" rtl="0" eaLnBrk="0" fontAlgn="base" hangingPunct="0">
              <a:spcBef>
                <a:spcPct val="20000"/>
              </a:spcBef>
              <a:spcAft>
                <a:spcPct val="0"/>
              </a:spcAft>
              <a:buClr>
                <a:srgbClr val="691638"/>
              </a:buClr>
              <a:buChar char="•"/>
              <a:defRPr sz="3200">
                <a:solidFill>
                  <a:schemeClr val="tx1"/>
                </a:solidFill>
                <a:latin typeface="Eras Demi ITC"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DC5A21"/>
              </a:buClr>
              <a:buFont typeface="Times" charset="0"/>
              <a:buChar char="•"/>
              <a:defRPr sz="2800">
                <a:solidFill>
                  <a:schemeClr val="tx1"/>
                </a:solidFill>
                <a:latin typeface="Eras Demi ITC" pitchFamily="34" charset="0"/>
                <a:ea typeface="ＭＳ Ｐゴシック" charset="0"/>
              </a:defRPr>
            </a:lvl2pPr>
            <a:lvl3pPr marL="1143000" indent="-228600" algn="l" rtl="0" eaLnBrk="0" fontAlgn="base" hangingPunct="0">
              <a:spcBef>
                <a:spcPct val="20000"/>
              </a:spcBef>
              <a:spcAft>
                <a:spcPct val="0"/>
              </a:spcAft>
              <a:buClr>
                <a:srgbClr val="87ADB0"/>
              </a:buClr>
              <a:buChar char="•"/>
              <a:defRPr sz="2400">
                <a:solidFill>
                  <a:schemeClr val="tx1"/>
                </a:solidFill>
                <a:latin typeface="Eras Demi ITC"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buFont typeface="Arial" panose="020B0604020202020204" pitchFamily="34" charset="0"/>
              <a:buChar char="•"/>
              <a:defRPr/>
            </a:pPr>
            <a:r>
              <a:rPr lang="en-US" sz="2800" dirty="0">
                <a:latin typeface="+mj-lt"/>
              </a:rPr>
              <a:t>Various forms of policy D&amp;I research</a:t>
            </a:r>
          </a:p>
          <a:p>
            <a:pPr marL="914400" lvl="1" indent="-457200">
              <a:buClrTx/>
              <a:buFont typeface="+mj-lt"/>
              <a:buAutoNum type="arabicPeriod"/>
              <a:defRPr/>
            </a:pPr>
            <a:r>
              <a:rPr lang="en-US" sz="2000" dirty="0">
                <a:solidFill>
                  <a:srgbClr val="FF0000"/>
                </a:solidFill>
                <a:latin typeface="+mj-lt"/>
              </a:rPr>
              <a:t>Formative audience research studies</a:t>
            </a:r>
          </a:p>
          <a:p>
            <a:pPr marL="914400" lvl="1" indent="-457200">
              <a:buClrTx/>
              <a:buFont typeface="+mj-lt"/>
              <a:buAutoNum type="arabicPeriod"/>
              <a:defRPr/>
            </a:pPr>
            <a:r>
              <a:rPr lang="en-US" sz="2000" dirty="0">
                <a:solidFill>
                  <a:srgbClr val="FF0000"/>
                </a:solidFill>
                <a:latin typeface="+mj-lt"/>
              </a:rPr>
              <a:t>Audience segmentation studies</a:t>
            </a:r>
          </a:p>
          <a:p>
            <a:pPr marL="914400" lvl="1" indent="-457200">
              <a:buClrTx/>
              <a:buFont typeface="+mj-lt"/>
              <a:buAutoNum type="arabicPeriod"/>
              <a:defRPr/>
            </a:pPr>
            <a:r>
              <a:rPr lang="en-US" sz="2000" dirty="0">
                <a:latin typeface="+mj-lt"/>
              </a:rPr>
              <a:t>Dissemination effectiveness studies</a:t>
            </a:r>
          </a:p>
          <a:p>
            <a:pPr marL="914400" lvl="1" indent="-457200">
              <a:buClrTx/>
              <a:buFont typeface="+mj-lt"/>
              <a:buAutoNum type="arabicPeriod"/>
              <a:defRPr/>
            </a:pPr>
            <a:r>
              <a:rPr lang="en-US" sz="2000" dirty="0">
                <a:latin typeface="+mj-lt"/>
              </a:rPr>
              <a:t>Studies of research use in policymaking</a:t>
            </a:r>
          </a:p>
          <a:p>
            <a:pPr marL="914400" lvl="1" indent="-457200">
              <a:buClrTx/>
              <a:buFont typeface="+mj-lt"/>
              <a:buAutoNum type="arabicPeriod"/>
              <a:defRPr/>
            </a:pPr>
            <a:r>
              <a:rPr lang="en-US" sz="2000" dirty="0">
                <a:solidFill>
                  <a:srgbClr val="FF0000"/>
                </a:solidFill>
                <a:latin typeface="+mj-lt"/>
              </a:rPr>
              <a:t>Policy diffusion studies</a:t>
            </a:r>
          </a:p>
          <a:p>
            <a:pPr>
              <a:buClrTx/>
              <a:buFont typeface="Arial" panose="020B0604020202020204" pitchFamily="34" charset="0"/>
              <a:buChar char="•"/>
              <a:defRPr/>
            </a:pPr>
            <a:r>
              <a:rPr lang="en-US" sz="2800" dirty="0">
                <a:latin typeface="+mj-lt"/>
              </a:rPr>
              <a:t>The paradox of policy, the inverse evidence law</a:t>
            </a:r>
          </a:p>
          <a:p>
            <a:pPr lvl="1">
              <a:buClrTx/>
              <a:buFont typeface="Century Gothic" panose="020B0502020202020204" pitchFamily="34" charset="0"/>
              <a:buChar char="−"/>
            </a:pPr>
            <a:r>
              <a:rPr lang="en-GB" sz="2000" dirty="0">
                <a:latin typeface="+mj-lt"/>
              </a:rPr>
              <a:t>We have more, “weaker” evidence (using conventional hierarchies/metrics) about many of the wider social, economic, and environmental determinants of health (policies) that have the greatest impact on health</a:t>
            </a:r>
          </a:p>
        </p:txBody>
      </p:sp>
      <p:sp>
        <p:nvSpPr>
          <p:cNvPr id="3" name="Title 4">
            <a:extLst>
              <a:ext uri="{FF2B5EF4-FFF2-40B4-BE49-F238E27FC236}">
                <a16:creationId xmlns:a16="http://schemas.microsoft.com/office/drawing/2014/main" id="{F38DA3C8-3D4C-4637-AFCE-2F630AA5059C}"/>
              </a:ext>
            </a:extLst>
          </p:cNvPr>
          <p:cNvSpPr txBox="1">
            <a:spLocks/>
          </p:cNvSpPr>
          <p:nvPr/>
        </p:nvSpPr>
        <p:spPr>
          <a:xfrm>
            <a:off x="1676400" y="381000"/>
            <a:ext cx="8839200" cy="838200"/>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dirty="0">
                <a:latin typeface="+mj-lt"/>
              </a:rPr>
              <a:t>Big picture beginnings</a:t>
            </a:r>
          </a:p>
        </p:txBody>
      </p:sp>
    </p:spTree>
    <p:extLst>
      <p:ext uri="{BB962C8B-B14F-4D97-AF65-F5344CB8AC3E}">
        <p14:creationId xmlns:p14="http://schemas.microsoft.com/office/powerpoint/2010/main" val="348778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28"/>
          <p:cNvSpPr txBox="1">
            <a:spLocks noGrp="1"/>
          </p:cNvSpPr>
          <p:nvPr>
            <p:ph type="body" idx="1"/>
          </p:nvPr>
        </p:nvSpPr>
        <p:spPr>
          <a:xfrm>
            <a:off x="762000" y="1828800"/>
            <a:ext cx="6477000" cy="3568700"/>
          </a:xfrm>
          <a:prstGeom prst="rect">
            <a:avLst/>
          </a:prstGeom>
          <a:noFill/>
          <a:ln>
            <a:noFill/>
          </a:ln>
        </p:spPr>
        <p:txBody>
          <a:bodyPr spcFirstLastPara="1" vert="horz" wrap="square" lIns="60950" tIns="30467" rIns="60950" bIns="30467" numCol="1" anchor="t" anchorCtr="0" compatLnSpc="1">
            <a:prstTxWarp prst="textNoShape">
              <a:avLst/>
            </a:prstTxWarp>
            <a:noAutofit/>
          </a:bodyPr>
          <a:lstStyle/>
          <a:p>
            <a:pPr indent="-304815">
              <a:spcBef>
                <a:spcPts val="0"/>
              </a:spcBef>
              <a:buClr>
                <a:srgbClr val="2F3D64"/>
              </a:buClr>
              <a:buSzPts val="3200"/>
            </a:pPr>
            <a:r>
              <a:rPr lang="en-US" sz="2400" dirty="0">
                <a:latin typeface="+mj-lt"/>
                <a:cs typeface="Poppins Medium" pitchFamily="2" charset="77"/>
              </a:rPr>
              <a:t>Examples</a:t>
            </a:r>
            <a:endParaRPr dirty="0">
              <a:latin typeface="+mj-lt"/>
              <a:cs typeface="Poppins Medium" pitchFamily="2" charset="77"/>
            </a:endParaRPr>
          </a:p>
          <a:p>
            <a:pPr marL="712367" lvl="1" indent="-342900">
              <a:spcBef>
                <a:spcPts val="1204"/>
              </a:spcBef>
              <a:buSzPts val="3200"/>
              <a:buFont typeface="Century Gothic" panose="020B0502020202020204" pitchFamily="34" charset="0"/>
              <a:buChar char="–"/>
            </a:pPr>
            <a:r>
              <a:rPr lang="en-US" sz="2000" dirty="0">
                <a:latin typeface="+mj-lt"/>
              </a:rPr>
              <a:t>Vaccination</a:t>
            </a:r>
            <a:endParaRPr sz="2000" dirty="0">
              <a:latin typeface="+mj-lt"/>
            </a:endParaRPr>
          </a:p>
          <a:p>
            <a:pPr marL="712367" lvl="1" indent="-342900">
              <a:spcBef>
                <a:spcPts val="1204"/>
              </a:spcBef>
              <a:buSzPts val="3200"/>
              <a:buFont typeface="Century Gothic" panose="020B0502020202020204" pitchFamily="34" charset="0"/>
              <a:buChar char="–"/>
            </a:pPr>
            <a:r>
              <a:rPr lang="en-US" sz="2000" dirty="0">
                <a:latin typeface="+mj-lt"/>
              </a:rPr>
              <a:t>Road and vehicle safety</a:t>
            </a:r>
            <a:endParaRPr sz="2000" dirty="0">
              <a:latin typeface="+mj-lt"/>
            </a:endParaRPr>
          </a:p>
          <a:p>
            <a:pPr marL="712367" lvl="1" indent="-342900">
              <a:spcBef>
                <a:spcPts val="1204"/>
              </a:spcBef>
              <a:buSzPts val="3200"/>
              <a:buFont typeface="Century Gothic" panose="020B0502020202020204" pitchFamily="34" charset="0"/>
              <a:buChar char="–"/>
            </a:pPr>
            <a:r>
              <a:rPr lang="en-US" sz="2000" dirty="0">
                <a:latin typeface="+mj-lt"/>
              </a:rPr>
              <a:t>Safer water and sanitation</a:t>
            </a:r>
            <a:endParaRPr sz="2000" dirty="0">
              <a:latin typeface="+mj-lt"/>
            </a:endParaRPr>
          </a:p>
          <a:p>
            <a:pPr marL="712367" lvl="1" indent="-342900">
              <a:spcBef>
                <a:spcPts val="1204"/>
              </a:spcBef>
              <a:buSzPts val="3200"/>
              <a:buFont typeface="Century Gothic" panose="020B0502020202020204" pitchFamily="34" charset="0"/>
              <a:buChar char="–"/>
            </a:pPr>
            <a:r>
              <a:rPr lang="en-US" sz="2000" dirty="0">
                <a:latin typeface="+mj-lt"/>
              </a:rPr>
              <a:t>Control of neglected tropical diseases</a:t>
            </a:r>
            <a:endParaRPr sz="2000" dirty="0">
              <a:latin typeface="+mj-lt"/>
            </a:endParaRPr>
          </a:p>
          <a:p>
            <a:pPr marL="712367" lvl="1" indent="-342900">
              <a:spcBef>
                <a:spcPts val="1204"/>
              </a:spcBef>
              <a:buSzPts val="3200"/>
              <a:buFont typeface="Century Gothic" panose="020B0502020202020204" pitchFamily="34" charset="0"/>
              <a:buChar char="–"/>
            </a:pPr>
            <a:r>
              <a:rPr lang="en-US" sz="2000" dirty="0">
                <a:latin typeface="+mj-lt"/>
              </a:rPr>
              <a:t>Tobacco control</a:t>
            </a:r>
          </a:p>
          <a:p>
            <a:pPr marL="369466" lvl="1" indent="0">
              <a:spcBef>
                <a:spcPts val="1204"/>
              </a:spcBef>
              <a:buSzPts val="3200"/>
              <a:buNone/>
            </a:pPr>
            <a:endParaRPr sz="2000" dirty="0">
              <a:latin typeface="+mj-lt"/>
            </a:endParaRPr>
          </a:p>
          <a:p>
            <a:pPr indent="-304815">
              <a:spcBef>
                <a:spcPts val="1608"/>
              </a:spcBef>
              <a:buClr>
                <a:srgbClr val="2F3D64"/>
              </a:buClr>
              <a:buSzPts val="3200"/>
            </a:pPr>
            <a:r>
              <a:rPr lang="en-US" sz="2400" dirty="0">
                <a:latin typeface="+mj-lt"/>
              </a:rPr>
              <a:t>Each of these advances involved policy (+ something else)</a:t>
            </a:r>
            <a:endParaRPr sz="2400" dirty="0">
              <a:latin typeface="+mj-lt"/>
            </a:endParaRPr>
          </a:p>
        </p:txBody>
      </p:sp>
      <p:sp>
        <p:nvSpPr>
          <p:cNvPr id="806" name="Google Shape;806;p28"/>
          <p:cNvSpPr txBox="1">
            <a:spLocks noGrp="1"/>
          </p:cNvSpPr>
          <p:nvPr>
            <p:ph type="title"/>
          </p:nvPr>
        </p:nvSpPr>
        <p:spPr>
          <a:xfrm>
            <a:off x="629551" y="259640"/>
            <a:ext cx="11332464" cy="1009227"/>
          </a:xfrm>
          <a:prstGeom prst="rect">
            <a:avLst/>
          </a:prstGeom>
          <a:noFill/>
          <a:ln>
            <a:noFill/>
          </a:ln>
        </p:spPr>
        <p:txBody>
          <a:bodyPr spcFirstLastPara="1" vert="horz" wrap="square" lIns="60950" tIns="30467" rIns="60950" bIns="30467" numCol="1" anchor="ctr" anchorCtr="0" compatLnSpc="1">
            <a:prstTxWarp prst="textNoShape">
              <a:avLst/>
            </a:prstTxWarp>
            <a:noAutofit/>
          </a:bodyPr>
          <a:lstStyle/>
          <a:p>
            <a:r>
              <a:rPr lang="en-US" sz="3600" b="1" dirty="0"/>
              <a:t>Top 10 Public Health Achievements (global)</a:t>
            </a:r>
            <a:endParaRPr sz="3600" b="1" dirty="0"/>
          </a:p>
        </p:txBody>
      </p:sp>
      <p:pic>
        <p:nvPicPr>
          <p:cNvPr id="807" name="Google Shape;807;p28"/>
          <p:cNvPicPr preferRelativeResize="0"/>
          <p:nvPr/>
        </p:nvPicPr>
        <p:blipFill rotWithShape="1">
          <a:blip r:embed="rId3">
            <a:alphaModFix/>
          </a:blip>
          <a:srcRect/>
          <a:stretch/>
        </p:blipFill>
        <p:spPr>
          <a:xfrm>
            <a:off x="7582766" y="1524000"/>
            <a:ext cx="4379249" cy="2463327"/>
          </a:xfrm>
          <a:prstGeom prst="rect">
            <a:avLst/>
          </a:prstGeom>
          <a:noFill/>
          <a:ln>
            <a:noFill/>
          </a:ln>
        </p:spPr>
      </p:pic>
    </p:spTree>
    <p:extLst>
      <p:ext uri="{BB962C8B-B14F-4D97-AF65-F5344CB8AC3E}">
        <p14:creationId xmlns:p14="http://schemas.microsoft.com/office/powerpoint/2010/main" val="276433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04800" y="812513"/>
            <a:ext cx="10667999" cy="5334000"/>
          </a:xfrm>
        </p:spPr>
        <p:txBody>
          <a:bodyPr>
            <a:normAutofit fontScale="85000" lnSpcReduction="20000"/>
          </a:bodyPr>
          <a:lstStyle/>
          <a:p>
            <a:pPr>
              <a:defRPr/>
            </a:pPr>
            <a:r>
              <a:rPr lang="en-US" dirty="0">
                <a:latin typeface="+mj-lt"/>
              </a:rPr>
              <a:t>Actual</a:t>
            </a:r>
          </a:p>
          <a:p>
            <a:pPr lvl="1">
              <a:defRPr/>
            </a:pPr>
            <a:r>
              <a:rPr lang="en-US" sz="2600" dirty="0">
                <a:latin typeface="+mj-lt"/>
              </a:rPr>
              <a:t>Retrospective</a:t>
            </a:r>
          </a:p>
          <a:p>
            <a:pPr lvl="2">
              <a:defRPr/>
            </a:pPr>
            <a:r>
              <a:rPr lang="en-US" dirty="0">
                <a:latin typeface="+mj-lt"/>
              </a:rPr>
              <a:t>Reliance on secondary data and recall for primary data</a:t>
            </a:r>
          </a:p>
          <a:p>
            <a:pPr lvl="1">
              <a:defRPr/>
            </a:pPr>
            <a:r>
              <a:rPr lang="en-US" sz="2600" dirty="0">
                <a:latin typeface="+mj-lt"/>
              </a:rPr>
              <a:t>Observational (longitudinal or cross-sectional)</a:t>
            </a:r>
          </a:p>
          <a:p>
            <a:pPr lvl="2">
              <a:defRPr/>
            </a:pPr>
            <a:r>
              <a:rPr lang="en-US" dirty="0">
                <a:latin typeface="+mj-lt"/>
              </a:rPr>
              <a:t>Primary and secondary data</a:t>
            </a:r>
          </a:p>
          <a:p>
            <a:pPr lvl="1">
              <a:defRPr/>
            </a:pPr>
            <a:r>
              <a:rPr lang="en-US" sz="2600" dirty="0">
                <a:latin typeface="+mj-lt"/>
              </a:rPr>
              <a:t>Experimental or quasi-experimental</a:t>
            </a:r>
          </a:p>
          <a:p>
            <a:pPr lvl="2">
              <a:defRPr/>
            </a:pPr>
            <a:r>
              <a:rPr lang="en-US" dirty="0">
                <a:latin typeface="+mj-lt"/>
              </a:rPr>
              <a:t>Primary and secondary data</a:t>
            </a:r>
          </a:p>
          <a:p>
            <a:pPr lvl="1">
              <a:defRPr/>
            </a:pPr>
            <a:r>
              <a:rPr lang="en-US" sz="2600" dirty="0">
                <a:latin typeface="+mj-lt"/>
              </a:rPr>
              <a:t>Hybrid</a:t>
            </a:r>
          </a:p>
          <a:p>
            <a:pPr lvl="2">
              <a:defRPr/>
            </a:pPr>
            <a:r>
              <a:rPr lang="en-US" dirty="0">
                <a:latin typeface="+mj-lt"/>
              </a:rPr>
              <a:t>Blend effectiveness and implementation outcomes</a:t>
            </a:r>
          </a:p>
          <a:p>
            <a:pPr lvl="1">
              <a:defRPr/>
            </a:pPr>
            <a:endParaRPr lang="en-US" dirty="0">
              <a:latin typeface="+mj-lt"/>
            </a:endParaRPr>
          </a:p>
          <a:p>
            <a:pPr lvl="1">
              <a:defRPr/>
            </a:pPr>
            <a:endParaRPr lang="en-US" dirty="0">
              <a:latin typeface="+mj-lt"/>
            </a:endParaRPr>
          </a:p>
          <a:p>
            <a:pPr marL="0" indent="0">
              <a:defRPr/>
            </a:pPr>
            <a:r>
              <a:rPr lang="en-US" dirty="0">
                <a:latin typeface="+mj-lt"/>
              </a:rPr>
              <a:t>   Modeling/Simulation</a:t>
            </a:r>
          </a:p>
          <a:p>
            <a:pPr marL="400050" lvl="1" indent="0">
              <a:defRPr/>
            </a:pPr>
            <a:r>
              <a:rPr lang="en-US" dirty="0">
                <a:latin typeface="+mj-lt"/>
              </a:rPr>
              <a:t> </a:t>
            </a:r>
            <a:r>
              <a:rPr lang="en-US" sz="2400" dirty="0">
                <a:latin typeface="+mj-lt"/>
              </a:rPr>
              <a:t>Agent-based modeling</a:t>
            </a:r>
          </a:p>
          <a:p>
            <a:pPr marL="400050" lvl="1" indent="0">
              <a:defRPr/>
            </a:pPr>
            <a:r>
              <a:rPr lang="en-US" sz="2400" dirty="0">
                <a:latin typeface="+mj-lt"/>
              </a:rPr>
              <a:t> System dynamics modeling</a:t>
            </a:r>
          </a:p>
          <a:p>
            <a:pPr marL="400050" lvl="1" indent="0">
              <a:defRPr/>
            </a:pPr>
            <a:r>
              <a:rPr lang="en-US" sz="2400" dirty="0">
                <a:latin typeface="+mj-lt"/>
              </a:rPr>
              <a:t> Social network analysis</a:t>
            </a:r>
          </a:p>
        </p:txBody>
      </p:sp>
      <p:sp>
        <p:nvSpPr>
          <p:cNvPr id="3" name="Title 2"/>
          <p:cNvSpPr>
            <a:spLocks noGrp="1"/>
          </p:cNvSpPr>
          <p:nvPr>
            <p:ph type="title"/>
          </p:nvPr>
        </p:nvSpPr>
        <p:spPr>
          <a:xfrm>
            <a:off x="2514600" y="152399"/>
            <a:ext cx="7561262" cy="724917"/>
          </a:xfrm>
        </p:spPr>
        <p:txBody>
          <a:bodyPr>
            <a:noAutofit/>
          </a:bodyPr>
          <a:lstStyle/>
          <a:p>
            <a:pPr>
              <a:defRPr/>
            </a:pPr>
            <a:r>
              <a:rPr lang="en-US" b="1" dirty="0"/>
              <a:t>Design options</a:t>
            </a:r>
          </a:p>
        </p:txBody>
      </p:sp>
      <p:sp>
        <p:nvSpPr>
          <p:cNvPr id="4" name="TextBox 3"/>
          <p:cNvSpPr txBox="1">
            <a:spLocks noChangeArrowheads="1"/>
          </p:cNvSpPr>
          <p:nvPr/>
        </p:nvSpPr>
        <p:spPr bwMode="auto">
          <a:xfrm>
            <a:off x="9331459" y="2427850"/>
            <a:ext cx="2441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itchFamily="34" charset="0"/>
                <a:cs typeface="Arial" charset="0"/>
              </a:defRPr>
            </a:lvl1pPr>
            <a:lvl2pPr marL="742950" indent="-285750" eaLnBrk="0" hangingPunct="0">
              <a:defRPr>
                <a:solidFill>
                  <a:schemeClr val="tx1"/>
                </a:solidFill>
                <a:latin typeface="Arial Narrow" pitchFamily="34" charset="0"/>
                <a:cs typeface="Arial" charset="0"/>
              </a:defRPr>
            </a:lvl2pPr>
            <a:lvl3pPr marL="1143000" indent="-228600" eaLnBrk="0" hangingPunct="0">
              <a:defRPr>
                <a:solidFill>
                  <a:schemeClr val="tx1"/>
                </a:solidFill>
                <a:latin typeface="Arial Narrow" pitchFamily="34" charset="0"/>
                <a:cs typeface="Arial" charset="0"/>
              </a:defRPr>
            </a:lvl3pPr>
            <a:lvl4pPr marL="1600200" indent="-228600" eaLnBrk="0" hangingPunct="0">
              <a:defRPr>
                <a:solidFill>
                  <a:schemeClr val="tx1"/>
                </a:solidFill>
                <a:latin typeface="Arial Narrow" pitchFamily="34" charset="0"/>
                <a:cs typeface="Arial" charset="0"/>
              </a:defRPr>
            </a:lvl4pPr>
            <a:lvl5pPr marL="2057400" indent="-228600" eaLnBrk="0" hangingPunct="0">
              <a:defRPr>
                <a:solidFill>
                  <a:schemeClr val="tx1"/>
                </a:solidFill>
                <a:latin typeface="Arial Narrow" pitchFamily="34" charset="0"/>
                <a:cs typeface="Arial" charset="0"/>
              </a:defRPr>
            </a:lvl5pPr>
            <a:lvl6pPr marL="2514600" indent="-228600" algn="ctr" eaLnBrk="0" fontAlgn="base" hangingPunct="0">
              <a:spcBef>
                <a:spcPct val="0"/>
              </a:spcBef>
              <a:spcAft>
                <a:spcPct val="0"/>
              </a:spcAft>
              <a:defRPr>
                <a:solidFill>
                  <a:schemeClr val="tx1"/>
                </a:solidFill>
                <a:latin typeface="Arial Narrow" pitchFamily="34" charset="0"/>
                <a:cs typeface="Arial" charset="0"/>
              </a:defRPr>
            </a:lvl6pPr>
            <a:lvl7pPr marL="2971800" indent="-228600" algn="ctr" eaLnBrk="0" fontAlgn="base" hangingPunct="0">
              <a:spcBef>
                <a:spcPct val="0"/>
              </a:spcBef>
              <a:spcAft>
                <a:spcPct val="0"/>
              </a:spcAft>
              <a:defRPr>
                <a:solidFill>
                  <a:schemeClr val="tx1"/>
                </a:solidFill>
                <a:latin typeface="Arial Narrow" pitchFamily="34" charset="0"/>
                <a:cs typeface="Arial" charset="0"/>
              </a:defRPr>
            </a:lvl7pPr>
            <a:lvl8pPr marL="3429000" indent="-228600" algn="ctr" eaLnBrk="0" fontAlgn="base" hangingPunct="0">
              <a:spcBef>
                <a:spcPct val="0"/>
              </a:spcBef>
              <a:spcAft>
                <a:spcPct val="0"/>
              </a:spcAft>
              <a:defRPr>
                <a:solidFill>
                  <a:schemeClr val="tx1"/>
                </a:solidFill>
                <a:latin typeface="Arial Narrow" pitchFamily="34" charset="0"/>
                <a:cs typeface="Arial" charset="0"/>
              </a:defRPr>
            </a:lvl8pPr>
            <a:lvl9pPr marL="3886200" indent="-228600" algn="ctr" eaLnBrk="0" fontAlgn="base" hangingPunct="0">
              <a:spcBef>
                <a:spcPct val="0"/>
              </a:spcBef>
              <a:spcAft>
                <a:spcPct val="0"/>
              </a:spcAft>
              <a:defRPr>
                <a:solidFill>
                  <a:schemeClr val="tx1"/>
                </a:solidFill>
                <a:latin typeface="Arial Narrow" pitchFamily="34" charset="0"/>
                <a:cs typeface="Arial" charset="0"/>
              </a:defRPr>
            </a:lvl9pPr>
          </a:lstStyle>
          <a:p>
            <a:pPr algn="ctr" eaLnBrk="1" hangingPunct="1"/>
            <a:r>
              <a:rPr lang="en-US" b="1" i="1" dirty="0"/>
              <a:t>It’s not a hierarchy,</a:t>
            </a:r>
          </a:p>
          <a:p>
            <a:pPr algn="ctr" eaLnBrk="1" hangingPunct="1"/>
            <a:r>
              <a:rPr lang="en-US" b="1" i="1" dirty="0"/>
              <a:t> it’s an ecosystem</a:t>
            </a:r>
          </a:p>
        </p:txBody>
      </p:sp>
      <p:sp>
        <p:nvSpPr>
          <p:cNvPr id="5" name="Rectangle 4"/>
          <p:cNvSpPr/>
          <p:nvPr/>
        </p:nvSpPr>
        <p:spPr>
          <a:xfrm>
            <a:off x="7010400" y="4365086"/>
            <a:ext cx="4205501" cy="1123384"/>
          </a:xfrm>
          <a:prstGeom prst="rect">
            <a:avLst/>
          </a:prstGeom>
        </p:spPr>
        <p:txBody>
          <a:bodyPr wrap="square">
            <a:spAutoFit/>
          </a:bodyPr>
          <a:lstStyle/>
          <a:p>
            <a:pPr marL="342900" indent="-342900">
              <a:buFont typeface="Arial" panose="020B0604020202020204" pitchFamily="34" charset="0"/>
              <a:buChar char="•"/>
              <a:defRPr/>
            </a:pPr>
            <a:r>
              <a:rPr lang="en-US" sz="2700" dirty="0">
                <a:latin typeface="+mj-lt"/>
              </a:rPr>
              <a:t>Case Study</a:t>
            </a:r>
          </a:p>
          <a:p>
            <a:pPr marL="800100" lvl="1" indent="-342900">
              <a:buFont typeface="Tw Cen MT" panose="020B0602020104020603" pitchFamily="34" charset="0"/>
              <a:buChar char="–"/>
              <a:defRPr/>
            </a:pPr>
            <a:r>
              <a:rPr lang="en-US" sz="2000" dirty="0">
                <a:latin typeface="+mj-lt"/>
              </a:rPr>
              <a:t>Detailed contextual analysis of a real-life study</a:t>
            </a:r>
          </a:p>
        </p:txBody>
      </p:sp>
      <p:sp>
        <p:nvSpPr>
          <p:cNvPr id="6" name="Rectangle 5">
            <a:extLst>
              <a:ext uri="{FF2B5EF4-FFF2-40B4-BE49-F238E27FC236}">
                <a16:creationId xmlns:a16="http://schemas.microsoft.com/office/drawing/2014/main" id="{1B9306A7-4B95-473A-862D-702AD40D356E}"/>
              </a:ext>
            </a:extLst>
          </p:cNvPr>
          <p:cNvSpPr/>
          <p:nvPr/>
        </p:nvSpPr>
        <p:spPr>
          <a:xfrm>
            <a:off x="9447347" y="2168441"/>
            <a:ext cx="2209800"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768A999-95F9-BFE9-0259-E7948967CE28}"/>
              </a:ext>
            </a:extLst>
          </p:cNvPr>
          <p:cNvSpPr txBox="1"/>
          <p:nvPr/>
        </p:nvSpPr>
        <p:spPr>
          <a:xfrm>
            <a:off x="304800" y="6273226"/>
            <a:ext cx="11582400" cy="584775"/>
          </a:xfrm>
          <a:prstGeom prst="rect">
            <a:avLst/>
          </a:prstGeom>
          <a:noFill/>
        </p:spPr>
        <p:txBody>
          <a:bodyPr wrap="square">
            <a:spAutoFit/>
          </a:bodyPr>
          <a:lstStyle/>
          <a:p>
            <a:r>
              <a:rPr lang="en-US" sz="1600" dirty="0">
                <a:latin typeface="Arial Narrow" panose="020B0606020202030204" pitchFamily="34" charset="0"/>
                <a:ea typeface="Calibri" panose="020F0502020204030204" pitchFamily="34" charset="0"/>
                <a:cs typeface="Times New Roman" panose="02020603050405020304" pitchFamily="18" charset="0"/>
              </a:rPr>
              <a:t>Mazzucca S, Tabak RG, Pilar M, et al. Variation in Research Designs Used to Test the Effectiveness of Dissemination and Implementation Strategies: A Review. </a:t>
            </a:r>
            <a:r>
              <a:rPr lang="en-US" sz="1600" i="1" dirty="0">
                <a:latin typeface="Arial Narrow" panose="020B0606020202030204" pitchFamily="34" charset="0"/>
                <a:ea typeface="Calibri" panose="020F0502020204030204" pitchFamily="34" charset="0"/>
                <a:cs typeface="Times New Roman" panose="02020603050405020304" pitchFamily="18" charset="0"/>
              </a:rPr>
              <a:t>Front Public Health</a:t>
            </a:r>
            <a:r>
              <a:rPr lang="en-US" sz="1600" dirty="0">
                <a:latin typeface="Arial Narrow" panose="020B0606020202030204" pitchFamily="34" charset="0"/>
                <a:ea typeface="Calibri" panose="020F0502020204030204" pitchFamily="34" charset="0"/>
                <a:cs typeface="Times New Roman" panose="02020603050405020304" pitchFamily="18" charset="0"/>
              </a:rPr>
              <a:t>. 2018;6:32. </a:t>
            </a:r>
            <a:endParaRPr lang="en-US" sz="1600" dirty="0">
              <a:latin typeface="Arial Narrow" panose="020B0606020202030204" pitchFamily="34" charset="0"/>
            </a:endParaRPr>
          </a:p>
        </p:txBody>
      </p:sp>
    </p:spTree>
    <p:extLst>
      <p:ext uri="{BB962C8B-B14F-4D97-AF65-F5344CB8AC3E}">
        <p14:creationId xmlns:p14="http://schemas.microsoft.com/office/powerpoint/2010/main" val="325329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84E5F32-BB89-4041-B767-8F7333EFCF25}"/>
              </a:ext>
            </a:extLst>
          </p:cNvPr>
          <p:cNvSpPr txBox="1">
            <a:spLocks/>
          </p:cNvSpPr>
          <p:nvPr/>
        </p:nvSpPr>
        <p:spPr>
          <a:xfrm>
            <a:off x="304800" y="1066800"/>
            <a:ext cx="11734800" cy="4933533"/>
          </a:xfrm>
          <a:prstGeom prst="rect">
            <a:avLst/>
          </a:prstGeom>
        </p:spPr>
        <p:txBody>
          <a:bodyPr/>
          <a:lstStyle>
            <a:lvl1pPr marL="342900" indent="-342900" algn="l" rtl="0" eaLnBrk="0" fontAlgn="base" hangingPunct="0">
              <a:spcBef>
                <a:spcPct val="20000"/>
              </a:spcBef>
              <a:spcAft>
                <a:spcPct val="0"/>
              </a:spcAft>
              <a:buClr>
                <a:srgbClr val="691638"/>
              </a:buClr>
              <a:buChar char="•"/>
              <a:defRPr sz="3200">
                <a:solidFill>
                  <a:schemeClr val="tx1"/>
                </a:solidFill>
                <a:latin typeface="Eras Demi ITC"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DC5A21"/>
              </a:buClr>
              <a:buFont typeface="Times" charset="0"/>
              <a:buChar char="•"/>
              <a:defRPr sz="2800">
                <a:solidFill>
                  <a:schemeClr val="tx1"/>
                </a:solidFill>
                <a:latin typeface="Eras Demi ITC" pitchFamily="34" charset="0"/>
                <a:ea typeface="ＭＳ Ｐゴシック" charset="0"/>
              </a:defRPr>
            </a:lvl2pPr>
            <a:lvl3pPr marL="1143000" indent="-228600" algn="l" rtl="0" eaLnBrk="0" fontAlgn="base" hangingPunct="0">
              <a:spcBef>
                <a:spcPct val="20000"/>
              </a:spcBef>
              <a:spcAft>
                <a:spcPct val="0"/>
              </a:spcAft>
              <a:buClr>
                <a:srgbClr val="87ADB0"/>
              </a:buClr>
              <a:buChar char="•"/>
              <a:defRPr sz="2400">
                <a:solidFill>
                  <a:schemeClr val="tx1"/>
                </a:solidFill>
                <a:latin typeface="Eras Demi ITC"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buFont typeface="Arial" panose="020B0604020202020204" pitchFamily="34" charset="0"/>
              <a:buChar char="•"/>
              <a:defRPr/>
            </a:pPr>
            <a:r>
              <a:rPr lang="en-US" sz="2800" dirty="0">
                <a:latin typeface="+mj-lt"/>
              </a:rPr>
              <a:t>The role of framing</a:t>
            </a:r>
          </a:p>
          <a:p>
            <a:pPr lvl="1">
              <a:buClrTx/>
              <a:buFont typeface="Century Gothic" panose="020B0502020202020204" pitchFamily="34" charset="0"/>
              <a:buChar char="−"/>
            </a:pPr>
            <a:r>
              <a:rPr lang="en-GB" sz="2000" dirty="0">
                <a:latin typeface="+mj-lt"/>
              </a:rPr>
              <a:t>Derived from communication science</a:t>
            </a:r>
          </a:p>
          <a:p>
            <a:pPr lvl="1">
              <a:buClrTx/>
              <a:buFont typeface="Century Gothic" panose="020B0502020202020204" pitchFamily="34" charset="0"/>
              <a:buChar char="−"/>
            </a:pPr>
            <a:r>
              <a:rPr lang="en-GB" sz="2000" dirty="0">
                <a:latin typeface="+mj-lt"/>
              </a:rPr>
              <a:t>May address deep values or beliefs (including ideology)</a:t>
            </a:r>
          </a:p>
          <a:p>
            <a:pPr lvl="1">
              <a:buClrTx/>
              <a:buFont typeface="Century Gothic" panose="020B0502020202020204" pitchFamily="34" charset="0"/>
              <a:buChar char="−"/>
            </a:pPr>
            <a:r>
              <a:rPr lang="en-GB" sz="2000" dirty="0">
                <a:latin typeface="+mj-lt"/>
              </a:rPr>
              <a:t>Enhanced when messages are framed in ways that evoke emotion, interest, usefulness</a:t>
            </a:r>
          </a:p>
          <a:p>
            <a:pPr lvl="1">
              <a:buClrTx/>
              <a:buFont typeface="Century Gothic" panose="020B0502020202020204" pitchFamily="34" charset="0"/>
              <a:buChar char="−"/>
            </a:pPr>
            <a:r>
              <a:rPr lang="en-GB" sz="2000" dirty="0">
                <a:latin typeface="+mj-lt"/>
              </a:rPr>
              <a:t>Enhanced when all parts of the dissemination process are addressed</a:t>
            </a:r>
          </a:p>
        </p:txBody>
      </p:sp>
      <p:sp>
        <p:nvSpPr>
          <p:cNvPr id="3" name="Title 4">
            <a:extLst>
              <a:ext uri="{FF2B5EF4-FFF2-40B4-BE49-F238E27FC236}">
                <a16:creationId xmlns:a16="http://schemas.microsoft.com/office/drawing/2014/main" id="{F38DA3C8-3D4C-4637-AFCE-2F630AA5059C}"/>
              </a:ext>
            </a:extLst>
          </p:cNvPr>
          <p:cNvSpPr txBox="1">
            <a:spLocks/>
          </p:cNvSpPr>
          <p:nvPr/>
        </p:nvSpPr>
        <p:spPr>
          <a:xfrm>
            <a:off x="1676400" y="149443"/>
            <a:ext cx="8839200" cy="1003300"/>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dirty="0">
                <a:latin typeface="+mj-lt"/>
              </a:rPr>
              <a:t>Framing matters</a:t>
            </a:r>
          </a:p>
        </p:txBody>
      </p:sp>
      <p:sp>
        <p:nvSpPr>
          <p:cNvPr id="11" name="TextBox 10">
            <a:extLst>
              <a:ext uri="{FF2B5EF4-FFF2-40B4-BE49-F238E27FC236}">
                <a16:creationId xmlns:a16="http://schemas.microsoft.com/office/drawing/2014/main" id="{827BE0DB-B762-1883-2BB6-E04222175B61}"/>
              </a:ext>
            </a:extLst>
          </p:cNvPr>
          <p:cNvSpPr txBox="1"/>
          <p:nvPr/>
        </p:nvSpPr>
        <p:spPr>
          <a:xfrm>
            <a:off x="6516717" y="6000333"/>
            <a:ext cx="5619748" cy="461665"/>
          </a:xfrm>
          <a:prstGeom prst="rect">
            <a:avLst/>
          </a:prstGeom>
          <a:noFill/>
        </p:spPr>
        <p:txBody>
          <a:bodyPr wrap="square">
            <a:spAutoFit/>
          </a:bodyPr>
          <a:lstStyle/>
          <a:p>
            <a:pPr marL="0" marR="0"/>
            <a:r>
              <a:rPr lang="en-US" sz="1200" dirty="0">
                <a:effectLst/>
                <a:latin typeface="Calibri" panose="020F0502020204030204" pitchFamily="34" charset="0"/>
                <a:ea typeface="Calibri" panose="020F0502020204030204" pitchFamily="34" charset="0"/>
                <a:cs typeface="Times New Roman" panose="02020603050405020304" pitchFamily="18" charset="0"/>
              </a:rPr>
              <a:t>Brownson RC, et al. Getting the word out: new approaches for disseminating public health science. J Public Health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Manag</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Pract</a:t>
            </a:r>
            <a:r>
              <a:rPr lang="en-US" sz="1200" dirty="0">
                <a:effectLst/>
                <a:latin typeface="Calibri" panose="020F0502020204030204" pitchFamily="34" charset="0"/>
                <a:ea typeface="Calibri" panose="020F0502020204030204" pitchFamily="34" charset="0"/>
                <a:cs typeface="Times New Roman" panose="02020603050405020304" pitchFamily="18" charset="0"/>
              </a:rPr>
              <a:t>. 2018;24(2):102.</a:t>
            </a:r>
          </a:p>
        </p:txBody>
      </p:sp>
      <p:pic>
        <p:nvPicPr>
          <p:cNvPr id="5" name="Picture 4">
            <a:extLst>
              <a:ext uri="{FF2B5EF4-FFF2-40B4-BE49-F238E27FC236}">
                <a16:creationId xmlns:a16="http://schemas.microsoft.com/office/drawing/2014/main" id="{5DBFF5C9-1D45-3321-43AA-DA7BF0C5D659}"/>
              </a:ext>
            </a:extLst>
          </p:cNvPr>
          <p:cNvPicPr>
            <a:picLocks noChangeAspect="1"/>
          </p:cNvPicPr>
          <p:nvPr/>
        </p:nvPicPr>
        <p:blipFill>
          <a:blip r:embed="rId3"/>
          <a:stretch>
            <a:fillRect/>
          </a:stretch>
        </p:blipFill>
        <p:spPr>
          <a:xfrm>
            <a:off x="677019" y="3429000"/>
            <a:ext cx="5544885" cy="3384076"/>
          </a:xfrm>
          <a:prstGeom prst="rect">
            <a:avLst/>
          </a:prstGeom>
        </p:spPr>
      </p:pic>
    </p:spTree>
    <p:extLst>
      <p:ext uri="{BB962C8B-B14F-4D97-AF65-F5344CB8AC3E}">
        <p14:creationId xmlns:p14="http://schemas.microsoft.com/office/powerpoint/2010/main" val="29502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84E5F32-BB89-4041-B767-8F7333EFCF25}"/>
              </a:ext>
            </a:extLst>
          </p:cNvPr>
          <p:cNvSpPr txBox="1">
            <a:spLocks/>
          </p:cNvSpPr>
          <p:nvPr/>
        </p:nvSpPr>
        <p:spPr>
          <a:xfrm>
            <a:off x="609600" y="1676400"/>
            <a:ext cx="11277600" cy="3505200"/>
          </a:xfrm>
          <a:prstGeom prst="rect">
            <a:avLst/>
          </a:prstGeom>
        </p:spPr>
        <p:txBody>
          <a:bodyPr/>
          <a:lstStyle>
            <a:lvl1pPr marL="342900" indent="-342900" algn="l" rtl="0" eaLnBrk="0" fontAlgn="base" hangingPunct="0">
              <a:spcBef>
                <a:spcPct val="20000"/>
              </a:spcBef>
              <a:spcAft>
                <a:spcPct val="0"/>
              </a:spcAft>
              <a:buClr>
                <a:srgbClr val="691638"/>
              </a:buClr>
              <a:buChar char="•"/>
              <a:defRPr sz="3200">
                <a:solidFill>
                  <a:schemeClr val="tx1"/>
                </a:solidFill>
                <a:latin typeface="Eras Demi ITC"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DC5A21"/>
              </a:buClr>
              <a:buFont typeface="Times" charset="0"/>
              <a:buChar char="•"/>
              <a:defRPr sz="2800">
                <a:solidFill>
                  <a:schemeClr val="tx1"/>
                </a:solidFill>
                <a:latin typeface="Eras Demi ITC" pitchFamily="34" charset="0"/>
                <a:ea typeface="ＭＳ Ｐゴシック" charset="0"/>
              </a:defRPr>
            </a:lvl2pPr>
            <a:lvl3pPr marL="1143000" indent="-228600" algn="l" rtl="0" eaLnBrk="0" fontAlgn="base" hangingPunct="0">
              <a:spcBef>
                <a:spcPct val="20000"/>
              </a:spcBef>
              <a:spcAft>
                <a:spcPct val="0"/>
              </a:spcAft>
              <a:buClr>
                <a:srgbClr val="87ADB0"/>
              </a:buClr>
              <a:buChar char="•"/>
              <a:defRPr sz="2400">
                <a:solidFill>
                  <a:schemeClr val="tx1"/>
                </a:solidFill>
                <a:latin typeface="Eras Demi ITC"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514350" indent="-514350">
              <a:buClrTx/>
              <a:buFont typeface="+mj-lt"/>
              <a:buAutoNum type="arabicPeriod"/>
              <a:defRPr/>
            </a:pPr>
            <a:r>
              <a:rPr lang="en-US" sz="2800" dirty="0">
                <a:latin typeface="+mj-lt"/>
              </a:rPr>
              <a:t>Formative audience research</a:t>
            </a:r>
          </a:p>
          <a:p>
            <a:pPr lvl="1">
              <a:buClrTx/>
              <a:buFont typeface="Century Gothic" panose="020B0502020202020204" pitchFamily="34" charset="0"/>
              <a:buChar char="−"/>
              <a:defRPr/>
            </a:pPr>
            <a:r>
              <a:rPr lang="en-US" sz="2000" dirty="0">
                <a:latin typeface="+mj-lt"/>
              </a:rPr>
              <a:t>How attributes of policymakers inform design and distribution of policy-related materials</a:t>
            </a:r>
          </a:p>
          <a:p>
            <a:pPr marL="514350" indent="-514350">
              <a:buClrTx/>
              <a:buFont typeface="+mj-lt"/>
              <a:buAutoNum type="arabicPeriod"/>
              <a:defRPr/>
            </a:pPr>
            <a:r>
              <a:rPr lang="en-US" sz="2800" dirty="0">
                <a:latin typeface="+mj-lt"/>
              </a:rPr>
              <a:t>Audience segmentation studies</a:t>
            </a:r>
          </a:p>
          <a:p>
            <a:pPr lvl="1">
              <a:buClrTx/>
              <a:buFont typeface="Century Gothic" panose="020B0502020202020204" pitchFamily="34" charset="0"/>
              <a:buChar char="−"/>
              <a:defRPr/>
            </a:pPr>
            <a:r>
              <a:rPr lang="en-US" sz="2000" dirty="0">
                <a:latin typeface="+mj-lt"/>
              </a:rPr>
              <a:t>H</a:t>
            </a:r>
            <a:r>
              <a:rPr lang="en-US" sz="2000" dirty="0">
                <a:latin typeface="+mj-lt"/>
                <a:ea typeface="Calibri" panose="020F0502020204030204" pitchFamily="34" charset="0"/>
              </a:rPr>
              <a:t>ow dissemination materials might be tailored/framed for different types of policymakers</a:t>
            </a:r>
            <a:endParaRPr lang="en-US" sz="2000" dirty="0">
              <a:latin typeface="+mj-lt"/>
            </a:endParaRPr>
          </a:p>
          <a:p>
            <a:pPr marL="514350" indent="-514350">
              <a:buClrTx/>
              <a:buFont typeface="+mj-lt"/>
              <a:buAutoNum type="arabicPeriod"/>
              <a:defRPr/>
            </a:pPr>
            <a:r>
              <a:rPr lang="en-US" sz="2800" dirty="0">
                <a:latin typeface="+mj-lt"/>
              </a:rPr>
              <a:t>Modeling small p policy</a:t>
            </a:r>
          </a:p>
          <a:p>
            <a:pPr lvl="1">
              <a:buClrTx/>
              <a:buFont typeface="Century Gothic" panose="020B0502020202020204" pitchFamily="34" charset="0"/>
              <a:buChar char="−"/>
              <a:defRPr/>
            </a:pPr>
            <a:r>
              <a:rPr lang="en-US" sz="2000" dirty="0">
                <a:latin typeface="+mj-lt"/>
              </a:rPr>
              <a:t>H</a:t>
            </a:r>
            <a:r>
              <a:rPr lang="en-US" sz="2000" dirty="0">
                <a:latin typeface="+mj-lt"/>
                <a:ea typeface="Calibri" panose="020F0502020204030204" pitchFamily="34" charset="0"/>
              </a:rPr>
              <a:t>ow to address mis-implementation in public health settings</a:t>
            </a:r>
            <a:endParaRPr lang="en-US" sz="2000" dirty="0">
              <a:latin typeface="+mj-lt"/>
            </a:endParaRPr>
          </a:p>
          <a:p>
            <a:pPr marL="0" indent="0">
              <a:buClrTx/>
              <a:buNone/>
              <a:defRPr/>
            </a:pPr>
            <a:endParaRPr lang="en-GB" sz="2000" dirty="0">
              <a:latin typeface="+mj-lt"/>
            </a:endParaRPr>
          </a:p>
          <a:p>
            <a:pPr marL="0" indent="0">
              <a:buClrTx/>
              <a:buNone/>
              <a:defRPr/>
            </a:pPr>
            <a:endParaRPr lang="en-GB" sz="2000" dirty="0">
              <a:latin typeface="+mj-lt"/>
            </a:endParaRPr>
          </a:p>
          <a:p>
            <a:pPr marL="0" indent="0">
              <a:buClrTx/>
              <a:buNone/>
              <a:defRPr/>
            </a:pPr>
            <a:endParaRPr lang="en-GB" sz="2000" dirty="0">
              <a:latin typeface="+mj-lt"/>
            </a:endParaRPr>
          </a:p>
        </p:txBody>
      </p:sp>
      <p:sp>
        <p:nvSpPr>
          <p:cNvPr id="3" name="Title 4">
            <a:extLst>
              <a:ext uri="{FF2B5EF4-FFF2-40B4-BE49-F238E27FC236}">
                <a16:creationId xmlns:a16="http://schemas.microsoft.com/office/drawing/2014/main" id="{F38DA3C8-3D4C-4637-AFCE-2F630AA5059C}"/>
              </a:ext>
            </a:extLst>
          </p:cNvPr>
          <p:cNvSpPr txBox="1">
            <a:spLocks/>
          </p:cNvSpPr>
          <p:nvPr/>
        </p:nvSpPr>
        <p:spPr>
          <a:xfrm>
            <a:off x="1676400" y="381000"/>
            <a:ext cx="8839200" cy="838200"/>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dirty="0">
                <a:latin typeface="+mj-lt"/>
              </a:rPr>
              <a:t>A few examples</a:t>
            </a:r>
          </a:p>
        </p:txBody>
      </p:sp>
      <p:sp>
        <p:nvSpPr>
          <p:cNvPr id="5" name="TextBox 4">
            <a:extLst>
              <a:ext uri="{FF2B5EF4-FFF2-40B4-BE49-F238E27FC236}">
                <a16:creationId xmlns:a16="http://schemas.microsoft.com/office/drawing/2014/main" id="{27CC2298-5761-B6C7-74D3-4E769905C3A5}"/>
              </a:ext>
            </a:extLst>
          </p:cNvPr>
          <p:cNvSpPr txBox="1"/>
          <p:nvPr/>
        </p:nvSpPr>
        <p:spPr>
          <a:xfrm>
            <a:off x="304800" y="5985302"/>
            <a:ext cx="11582400" cy="584775"/>
          </a:xfrm>
          <a:prstGeom prst="rect">
            <a:avLst/>
          </a:prstGeom>
          <a:noFill/>
        </p:spPr>
        <p:txBody>
          <a:bodyPr wrap="square">
            <a:spAutoFit/>
          </a:bodyPr>
          <a:lstStyle/>
          <a:p>
            <a:r>
              <a:rPr lang="en-US" sz="1600" dirty="0">
                <a:latin typeface="Arial Narrow" panose="020B0606020202030204" pitchFamily="34" charset="0"/>
                <a:ea typeface="Calibri" panose="020F0502020204030204" pitchFamily="34" charset="0"/>
                <a:cs typeface="Times New Roman" panose="02020603050405020304" pitchFamily="18" charset="0"/>
              </a:rPr>
              <a:t>Purtle J, et al. Policy dissemination and implementation research. In: Brownson R, Colditz G, Proctor E, eds. </a:t>
            </a:r>
            <a:r>
              <a:rPr lang="en-US" sz="1600" i="1" dirty="0">
                <a:latin typeface="Arial Narrow" panose="020B0606020202030204" pitchFamily="34" charset="0"/>
                <a:ea typeface="Calibri" panose="020F0502020204030204" pitchFamily="34" charset="0"/>
                <a:cs typeface="Times New Roman" panose="02020603050405020304" pitchFamily="18" charset="0"/>
              </a:rPr>
              <a:t>Dissemination and Implementation Research in Health: Translating Science to Practice</a:t>
            </a:r>
            <a:r>
              <a:rPr lang="en-US" sz="1600" dirty="0">
                <a:latin typeface="Arial Narrow" panose="020B0606020202030204" pitchFamily="34" charset="0"/>
                <a:ea typeface="Calibri" panose="020F0502020204030204" pitchFamily="34" charset="0"/>
                <a:cs typeface="Times New Roman" panose="02020603050405020304" pitchFamily="18" charset="0"/>
              </a:rPr>
              <a:t>. 3rd ed. Oxford University Press; 2023.</a:t>
            </a:r>
            <a:endParaRPr lang="en-US" sz="1600" dirty="0">
              <a:latin typeface="Arial Narrow" panose="020B0606020202030204" pitchFamily="34" charset="0"/>
            </a:endParaRPr>
          </a:p>
        </p:txBody>
      </p:sp>
    </p:spTree>
    <p:extLst>
      <p:ext uri="{BB962C8B-B14F-4D97-AF65-F5344CB8AC3E}">
        <p14:creationId xmlns:p14="http://schemas.microsoft.com/office/powerpoint/2010/main" val="76866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8DA3C8-3D4C-4637-AFCE-2F630AA5059C}"/>
              </a:ext>
            </a:extLst>
          </p:cNvPr>
          <p:cNvSpPr txBox="1">
            <a:spLocks/>
          </p:cNvSpPr>
          <p:nvPr/>
        </p:nvSpPr>
        <p:spPr>
          <a:xfrm>
            <a:off x="1560936" y="1"/>
            <a:ext cx="8839200" cy="584775"/>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u="sng" dirty="0">
                <a:latin typeface="+mj-lt"/>
              </a:rPr>
              <a:t>Example 1</a:t>
            </a:r>
            <a:r>
              <a:rPr lang="en-US" altLang="en-US" sz="3800" b="1" dirty="0">
                <a:latin typeface="+mj-lt"/>
              </a:rPr>
              <a:t>: formative research</a:t>
            </a:r>
          </a:p>
        </p:txBody>
      </p:sp>
      <p:sp>
        <p:nvSpPr>
          <p:cNvPr id="5" name="Content Placeholder 2">
            <a:extLst>
              <a:ext uri="{FF2B5EF4-FFF2-40B4-BE49-F238E27FC236}">
                <a16:creationId xmlns:a16="http://schemas.microsoft.com/office/drawing/2014/main" id="{C8EC472B-11DE-724C-B5B4-95FC3A07078A}"/>
              </a:ext>
            </a:extLst>
          </p:cNvPr>
          <p:cNvSpPr txBox="1">
            <a:spLocks/>
          </p:cNvSpPr>
          <p:nvPr/>
        </p:nvSpPr>
        <p:spPr>
          <a:xfrm>
            <a:off x="381000" y="901989"/>
            <a:ext cx="11277600" cy="2667000"/>
          </a:xfrm>
          <a:prstGeom prst="rect">
            <a:avLst/>
          </a:prstGeom>
        </p:spPr>
        <p:txBody>
          <a:bodyPr/>
          <a:lstStyle>
            <a:lvl1pPr marL="342900" indent="-342900" algn="l" rtl="0" eaLnBrk="0" fontAlgn="base" hangingPunct="0">
              <a:spcBef>
                <a:spcPct val="20000"/>
              </a:spcBef>
              <a:spcAft>
                <a:spcPct val="0"/>
              </a:spcAft>
              <a:buClr>
                <a:srgbClr val="691638"/>
              </a:buClr>
              <a:buChar char="•"/>
              <a:defRPr sz="3200">
                <a:solidFill>
                  <a:schemeClr val="tx1"/>
                </a:solidFill>
                <a:latin typeface="Eras Demi ITC"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DC5A21"/>
              </a:buClr>
              <a:buFont typeface="Times" charset="0"/>
              <a:buChar char="•"/>
              <a:defRPr sz="2800">
                <a:solidFill>
                  <a:schemeClr val="tx1"/>
                </a:solidFill>
                <a:latin typeface="Eras Demi ITC" pitchFamily="34" charset="0"/>
                <a:ea typeface="ＭＳ Ｐゴシック" charset="0"/>
              </a:defRPr>
            </a:lvl2pPr>
            <a:lvl3pPr marL="1143000" indent="-228600" algn="l" rtl="0" eaLnBrk="0" fontAlgn="base" hangingPunct="0">
              <a:spcBef>
                <a:spcPct val="20000"/>
              </a:spcBef>
              <a:spcAft>
                <a:spcPct val="0"/>
              </a:spcAft>
              <a:buClr>
                <a:srgbClr val="87ADB0"/>
              </a:buClr>
              <a:buChar char="•"/>
              <a:defRPr sz="2400">
                <a:solidFill>
                  <a:schemeClr val="tx1"/>
                </a:solidFill>
                <a:latin typeface="Eras Demi ITC"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Eras Demi ITC" pitchFamily="34" charset="0"/>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ClrTx/>
              <a:buFont typeface="Arial" panose="020B0604020202020204" pitchFamily="34" charset="0"/>
              <a:buChar char="•"/>
              <a:defRPr/>
            </a:pPr>
            <a:r>
              <a:rPr lang="en-US" sz="2800" dirty="0">
                <a:latin typeface="+mj-lt"/>
              </a:rPr>
              <a:t>Importance of tailored materials</a:t>
            </a:r>
          </a:p>
          <a:p>
            <a:pPr>
              <a:buClrTx/>
              <a:buFont typeface="Arial" panose="020B0604020202020204" pitchFamily="34" charset="0"/>
              <a:buChar char="•"/>
              <a:defRPr/>
            </a:pPr>
            <a:r>
              <a:rPr lang="en-US" sz="2800" dirty="0">
                <a:latin typeface="+mj-lt"/>
              </a:rPr>
              <a:t>Sample study on material development</a:t>
            </a:r>
          </a:p>
          <a:p>
            <a:pPr lvl="1">
              <a:buClrTx/>
              <a:buFont typeface="Century Gothic" panose="020B0502020202020204" pitchFamily="34" charset="0"/>
              <a:buChar char="−"/>
            </a:pPr>
            <a:r>
              <a:rPr lang="en-GB" sz="2000" dirty="0">
                <a:latin typeface="+mj-lt"/>
              </a:rPr>
              <a:t>RCT of 331 local policy makers in the United States</a:t>
            </a:r>
          </a:p>
          <a:p>
            <a:pPr lvl="1">
              <a:buClrTx/>
              <a:buFont typeface="Century Gothic" panose="020B0502020202020204" pitchFamily="34" charset="0"/>
              <a:buChar char="−"/>
            </a:pPr>
            <a:r>
              <a:rPr lang="en-GB" sz="2000" dirty="0">
                <a:latin typeface="+mj-lt"/>
              </a:rPr>
              <a:t>Evidence-informed approaches for addressing equity in policy approaches</a:t>
            </a:r>
          </a:p>
          <a:p>
            <a:pPr lvl="1">
              <a:buClrTx/>
              <a:buFont typeface="Century Gothic" panose="020B0502020202020204" pitchFamily="34" charset="0"/>
              <a:buChar char="−"/>
            </a:pPr>
            <a:r>
              <a:rPr lang="en-GB" sz="2000" dirty="0">
                <a:latin typeface="+mj-lt"/>
              </a:rPr>
              <a:t>2 X 2 factorial design, random allocation of policy briefs</a:t>
            </a:r>
          </a:p>
          <a:p>
            <a:pPr lvl="1">
              <a:buClrTx/>
              <a:buFont typeface="Century Gothic" panose="020B0502020202020204" pitchFamily="34" charset="0"/>
              <a:buChar char="−"/>
            </a:pPr>
            <a:r>
              <a:rPr lang="en-GB" sz="2000" dirty="0">
                <a:latin typeface="+mj-lt"/>
              </a:rPr>
              <a:t>Measured a set of “</a:t>
            </a:r>
            <a:r>
              <a:rPr lang="en-GB" sz="2000" dirty="0" err="1">
                <a:latin typeface="+mj-lt"/>
              </a:rPr>
              <a:t>decisionistic</a:t>
            </a:r>
            <a:r>
              <a:rPr lang="en-GB" sz="2000" dirty="0">
                <a:latin typeface="+mj-lt"/>
              </a:rPr>
              <a:t>” variables (</a:t>
            </a:r>
            <a:r>
              <a:rPr lang="en-US" sz="2000" dirty="0">
                <a:latin typeface="+mj-lt"/>
                <a:ea typeface="+mn-ea"/>
              </a:rPr>
              <a:t>understanding, source credibility, use, policy context)</a:t>
            </a:r>
            <a:endParaRPr lang="en-GB" sz="2000" dirty="0">
              <a:latin typeface="+mj-lt"/>
            </a:endParaRPr>
          </a:p>
          <a:p>
            <a:pPr lvl="1">
              <a:buClrTx/>
              <a:buFont typeface="Century Gothic" panose="020B0502020202020204" pitchFamily="34" charset="0"/>
              <a:buChar char="−"/>
            </a:pPr>
            <a:endParaRPr lang="en-GB" sz="2000" dirty="0">
              <a:latin typeface="+mj-lt"/>
            </a:endParaRPr>
          </a:p>
        </p:txBody>
      </p:sp>
      <p:graphicFrame>
        <p:nvGraphicFramePr>
          <p:cNvPr id="7" name="Table 6">
            <a:extLst>
              <a:ext uri="{FF2B5EF4-FFF2-40B4-BE49-F238E27FC236}">
                <a16:creationId xmlns:a16="http://schemas.microsoft.com/office/drawing/2014/main" id="{FE2D120A-FAF8-28CC-F3D6-FA8BE670E2D8}"/>
              </a:ext>
            </a:extLst>
          </p:cNvPr>
          <p:cNvGraphicFramePr>
            <a:graphicFrameLocks noGrp="1"/>
          </p:cNvGraphicFramePr>
          <p:nvPr>
            <p:extLst>
              <p:ext uri="{D42A27DB-BD31-4B8C-83A1-F6EECF244321}">
                <p14:modId xmlns:p14="http://schemas.microsoft.com/office/powerpoint/2010/main" val="3092936121"/>
              </p:ext>
            </p:extLst>
          </p:nvPr>
        </p:nvGraphicFramePr>
        <p:xfrm>
          <a:off x="3733800" y="3733800"/>
          <a:ext cx="6324600" cy="3048000"/>
        </p:xfrm>
        <a:graphic>
          <a:graphicData uri="http://schemas.openxmlformats.org/drawingml/2006/table">
            <a:tbl>
              <a:tblPr firstRow="1" bandRow="1">
                <a:tableStyleId>{B301B821-A1FF-4177-AEE7-76D212191A09}</a:tableStyleId>
              </a:tblPr>
              <a:tblGrid>
                <a:gridCol w="745771">
                  <a:extLst>
                    <a:ext uri="{9D8B030D-6E8A-4147-A177-3AD203B41FA5}">
                      <a16:colId xmlns:a16="http://schemas.microsoft.com/office/drawing/2014/main" val="2232982397"/>
                    </a:ext>
                  </a:extLst>
                </a:gridCol>
                <a:gridCol w="803583">
                  <a:extLst>
                    <a:ext uri="{9D8B030D-6E8A-4147-A177-3AD203B41FA5}">
                      <a16:colId xmlns:a16="http://schemas.microsoft.com/office/drawing/2014/main" val="2415890040"/>
                    </a:ext>
                  </a:extLst>
                </a:gridCol>
                <a:gridCol w="2404965">
                  <a:extLst>
                    <a:ext uri="{9D8B030D-6E8A-4147-A177-3AD203B41FA5}">
                      <a16:colId xmlns:a16="http://schemas.microsoft.com/office/drawing/2014/main" val="408983537"/>
                    </a:ext>
                  </a:extLst>
                </a:gridCol>
                <a:gridCol w="2370281">
                  <a:extLst>
                    <a:ext uri="{9D8B030D-6E8A-4147-A177-3AD203B41FA5}">
                      <a16:colId xmlns:a16="http://schemas.microsoft.com/office/drawing/2014/main" val="2485827179"/>
                    </a:ext>
                  </a:extLst>
                </a:gridCol>
              </a:tblGrid>
              <a:tr h="492266">
                <a:tc>
                  <a:txBody>
                    <a:bodyPr/>
                    <a:lstStyle/>
                    <a:p>
                      <a:pPr algn="ctr"/>
                      <a:endParaRPr lang="en-US" sz="1500" dirty="0">
                        <a:latin typeface="Calibri" panose="020F0502020204030204" pitchFamily="34" charset="0"/>
                        <a:cs typeface="Calibri" panose="020F0502020204030204" pitchFamily="34" charset="0"/>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a:noFill/>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US" sz="1800" u="none" dirty="0">
                          <a:latin typeface="Calibri" panose="020F0502020204030204" pitchFamily="34" charset="0"/>
                          <a:cs typeface="Calibri" panose="020F0502020204030204" pitchFamily="34" charset="0"/>
                        </a:rPr>
                        <a:t>Risk-framing</a:t>
                      </a:r>
                      <a:r>
                        <a:rPr lang="en-US" sz="1800" u="none" baseline="0" dirty="0">
                          <a:latin typeface="Calibri" panose="020F0502020204030204" pitchFamily="34" charset="0"/>
                          <a:cs typeface="Calibri" panose="020F0502020204030204" pitchFamily="34" charset="0"/>
                        </a:rPr>
                        <a:t> communication</a:t>
                      </a:r>
                      <a:endParaRPr lang="en-US" sz="1800" u="none" dirty="0">
                        <a:latin typeface="Calibri" panose="020F0502020204030204" pitchFamily="34" charset="0"/>
                        <a:cs typeface="Calibri" panose="020F0502020204030204" pitchFamily="34" charset="0"/>
                      </a:endParaRPr>
                    </a:p>
                  </a:txBody>
                  <a:tcPr anchor="ctr">
                    <a:lnL w="12700" cap="flat" cmpd="sng" algn="ctr">
                      <a:solidFill>
                        <a:srgbClr val="4F81BD"/>
                      </a:solidFill>
                      <a:prstDash val="solid"/>
                      <a:round/>
                      <a:headEnd type="none" w="med" len="med"/>
                      <a:tailEnd type="none" w="med" len="med"/>
                    </a:lnL>
                    <a:solidFill>
                      <a:srgbClr val="0D426B"/>
                    </a:solidFill>
                  </a:tcPr>
                </a:tc>
                <a:tc hMerge="1">
                  <a:txBody>
                    <a:bodyPr/>
                    <a:lstStyle/>
                    <a:p>
                      <a:endParaRPr lang="en-US" sz="15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8448089"/>
                  </a:ext>
                </a:extLst>
              </a:tr>
              <a:tr h="492266">
                <a:tc>
                  <a:txBody>
                    <a:bodyPr/>
                    <a:lstStyle/>
                    <a:p>
                      <a:pPr algn="ctr"/>
                      <a:endParaRPr lang="en-US" sz="1500" dirty="0">
                        <a:latin typeface="Calibri" panose="020F0502020204030204" pitchFamily="34" charset="0"/>
                        <a:cs typeface="Calibri" panose="020F0502020204030204" pitchFamily="34" charset="0"/>
                      </a:endParaRPr>
                    </a:p>
                  </a:txBody>
                  <a:tcPr anchor="ctr">
                    <a:lnL w="12700" cmpd="sng">
                      <a:noFill/>
                    </a:lnL>
                    <a:lnR>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500" dirty="0">
                        <a:latin typeface="Calibri" panose="020F0502020204030204" pitchFamily="34" charset="0"/>
                        <a:cs typeface="Calibri" panose="020F0502020204030204" pitchFamily="34" charset="0"/>
                      </a:endParaRPr>
                    </a:p>
                  </a:txBody>
                  <a:tcPr anchor="ctr">
                    <a:lnL>
                      <a:noFill/>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1" u="none" dirty="0">
                          <a:solidFill>
                            <a:srgbClr val="0D426B"/>
                          </a:solidFill>
                          <a:latin typeface="Calibri" panose="020F0502020204030204" pitchFamily="34" charset="0"/>
                          <a:cs typeface="Calibri" panose="020F0502020204030204" pitchFamily="34" charset="0"/>
                        </a:rPr>
                        <a:t>No</a:t>
                      </a:r>
                    </a:p>
                  </a:txBody>
                  <a:tcPr anchor="ctr">
                    <a:lnL w="12700" cap="flat" cmpd="sng" algn="ctr">
                      <a:solidFill>
                        <a:srgbClr val="4F81BD"/>
                      </a:solidFill>
                      <a:prstDash val="solid"/>
                      <a:round/>
                      <a:headEnd type="none" w="med" len="med"/>
                      <a:tailEnd type="none" w="med" len="med"/>
                    </a:lnL>
                    <a:lnB w="12700" cap="flat" cmpd="sng" algn="ctr">
                      <a:solidFill>
                        <a:srgbClr val="4F81BD"/>
                      </a:solidFill>
                      <a:prstDash val="solid"/>
                      <a:round/>
                      <a:headEnd type="none" w="med" len="med"/>
                      <a:tailEnd type="none" w="med" len="med"/>
                    </a:lnB>
                  </a:tcPr>
                </a:tc>
                <a:tc>
                  <a:txBody>
                    <a:bodyPr/>
                    <a:lstStyle/>
                    <a:p>
                      <a:pPr algn="ctr"/>
                      <a:r>
                        <a:rPr lang="en-US" sz="1500" b="1" u="none" dirty="0">
                          <a:solidFill>
                            <a:srgbClr val="0D426B"/>
                          </a:solidFill>
                          <a:latin typeface="Calibri" panose="020F0502020204030204" pitchFamily="34" charset="0"/>
                          <a:cs typeface="Calibri" panose="020F0502020204030204" pitchFamily="34" charset="0"/>
                        </a:rPr>
                        <a:t>Yes</a:t>
                      </a:r>
                    </a:p>
                  </a:txBody>
                  <a:tcPr anchor="ctr">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06272055"/>
                  </a:ext>
                </a:extLst>
              </a:tr>
              <a:tr h="1153114">
                <a:tc rowSpan="2">
                  <a:txBody>
                    <a:bodyPr/>
                    <a:lstStyle/>
                    <a:p>
                      <a:pPr algn="ctr"/>
                      <a:r>
                        <a:rPr lang="en-US" sz="1800" b="1" dirty="0">
                          <a:solidFill>
                            <a:schemeClr val="bg1"/>
                          </a:solidFill>
                          <a:latin typeface="Calibri" panose="020F0502020204030204" pitchFamily="34" charset="0"/>
                          <a:cs typeface="Calibri" panose="020F0502020204030204" pitchFamily="34" charset="0"/>
                        </a:rPr>
                        <a:t>Narrative communication</a:t>
                      </a:r>
                    </a:p>
                  </a:txBody>
                  <a:tcPr vert="vert270" anchor="ctr">
                    <a:lnT w="12700" cap="flat" cmpd="sng" algn="ctr">
                      <a:solidFill>
                        <a:srgbClr val="4F81BD"/>
                      </a:solidFill>
                      <a:prstDash val="solid"/>
                      <a:round/>
                      <a:headEnd type="none" w="med" len="med"/>
                      <a:tailEnd type="none" w="med" len="med"/>
                    </a:lnT>
                    <a:solidFill>
                      <a:srgbClr val="0D426B"/>
                    </a:solidFill>
                  </a:tcPr>
                </a:tc>
                <a:tc>
                  <a:txBody>
                    <a:bodyPr/>
                    <a:lstStyle/>
                    <a:p>
                      <a:pPr algn="ctr"/>
                      <a:r>
                        <a:rPr lang="en-US" sz="1500" b="1" dirty="0">
                          <a:solidFill>
                            <a:srgbClr val="0D426B"/>
                          </a:solidFill>
                          <a:latin typeface="Calibri" panose="020F0502020204030204" pitchFamily="34" charset="0"/>
                          <a:cs typeface="Calibri" panose="020F0502020204030204" pitchFamily="34" charset="0"/>
                        </a:rPr>
                        <a:t>No</a:t>
                      </a:r>
                    </a:p>
                  </a:txBody>
                  <a:tcPr anchor="ctr">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tcPr>
                </a:tc>
                <a:tc>
                  <a:txBody>
                    <a:bodyPr/>
                    <a:lstStyle/>
                    <a:p>
                      <a:pPr algn="ctr"/>
                      <a:r>
                        <a:rPr lang="en-US" sz="1500" b="1" dirty="0">
                          <a:latin typeface="Calibri" panose="020F0502020204030204" pitchFamily="34" charset="0"/>
                          <a:cs typeface="Calibri" panose="020F0502020204030204" pitchFamily="34" charset="0"/>
                        </a:rPr>
                        <a:t>1. Usual care</a:t>
                      </a:r>
                    </a:p>
                    <a:p>
                      <a:pPr algn="ctr"/>
                      <a:r>
                        <a:rPr lang="en-US" sz="1200" dirty="0">
                          <a:latin typeface="Calibri" panose="020F0502020204030204" pitchFamily="34" charset="0"/>
                          <a:cs typeface="Calibri" panose="020F0502020204030204" pitchFamily="34" charset="0"/>
                        </a:rPr>
                        <a:t>Traditional</a:t>
                      </a:r>
                      <a:r>
                        <a:rPr lang="en-US" sz="1200" baseline="0" dirty="0">
                          <a:latin typeface="Calibri" panose="020F0502020204030204" pitchFamily="34" charset="0"/>
                          <a:cs typeface="Calibri" panose="020F0502020204030204" pitchFamily="34" charset="0"/>
                        </a:rPr>
                        <a:t> for health experts</a:t>
                      </a:r>
                      <a:endParaRPr lang="en-US" sz="1200" b="1" dirty="0">
                        <a:latin typeface="Calibri" panose="020F0502020204030204" pitchFamily="34" charset="0"/>
                        <a:cs typeface="Calibri" panose="020F0502020204030204" pitchFamily="34" charset="0"/>
                      </a:endParaRPr>
                    </a:p>
                  </a:txBody>
                  <a:tcPr anchor="ctr">
                    <a:lnL w="12700" cap="flat" cmpd="sng" algn="ctr">
                      <a:solidFill>
                        <a:srgbClr val="4F81BD"/>
                      </a:solidFill>
                      <a:prstDash val="solid"/>
                      <a:round/>
                      <a:headEnd type="none" w="med" len="med"/>
                      <a:tailEnd type="none" w="med" len="med"/>
                    </a:lnL>
                    <a:lnT w="12700" cap="flat" cmpd="sng" algn="ctr">
                      <a:solidFill>
                        <a:srgbClr val="4F81BD"/>
                      </a:solidFill>
                      <a:prstDash val="solid"/>
                      <a:round/>
                      <a:headEnd type="none" w="med" len="med"/>
                      <a:tailEnd type="none" w="med" len="med"/>
                    </a:lnT>
                  </a:tcPr>
                </a:tc>
                <a:tc>
                  <a:txBody>
                    <a:bodyPr/>
                    <a:lstStyle/>
                    <a:p>
                      <a:pPr algn="ctr"/>
                      <a:r>
                        <a:rPr lang="en-US" sz="1500" b="1" dirty="0">
                          <a:latin typeface="Calibri" panose="020F0502020204030204" pitchFamily="34" charset="0"/>
                          <a:cs typeface="Calibri" panose="020F0502020204030204" pitchFamily="34" charset="0"/>
                        </a:rPr>
                        <a:t>3. Risk framing</a:t>
                      </a:r>
                    </a:p>
                    <a:p>
                      <a:pPr algn="ctr"/>
                      <a:r>
                        <a:rPr lang="en-US" sz="1200" dirty="0">
                          <a:latin typeface="Calibri" panose="020F0502020204030204" pitchFamily="34" charset="0"/>
                          <a:cs typeface="Calibri" panose="020F0502020204030204" pitchFamily="34" charset="0"/>
                        </a:rPr>
                        <a:t>Use decision sciences to frame data in meaningful and accessible ways</a:t>
                      </a:r>
                      <a:endParaRPr lang="en-US" sz="1200" b="1" dirty="0">
                        <a:latin typeface="Calibri" panose="020F0502020204030204" pitchFamily="34" charset="0"/>
                        <a:cs typeface="Calibri" panose="020F0502020204030204" pitchFamily="34" charset="0"/>
                      </a:endParaRPr>
                    </a:p>
                  </a:txBody>
                  <a:tcPr anchor="ctr">
                    <a:lnT w="12700" cap="flat" cmpd="sng" algn="ctr">
                      <a:solidFill>
                        <a:srgbClr val="4F81BD"/>
                      </a:solidFill>
                      <a:prstDash val="solid"/>
                      <a:round/>
                      <a:headEnd type="none" w="med" len="med"/>
                      <a:tailEnd type="none" w="med" len="med"/>
                    </a:lnT>
                  </a:tcPr>
                </a:tc>
                <a:extLst>
                  <a:ext uri="{0D108BD9-81ED-4DB2-BD59-A6C34878D82A}">
                    <a16:rowId xmlns:a16="http://schemas.microsoft.com/office/drawing/2014/main" val="1429058334"/>
                  </a:ext>
                </a:extLst>
              </a:tr>
              <a:tr h="910354">
                <a:tc vMerge="1">
                  <a:txBody>
                    <a:bodyPr/>
                    <a:lstStyle/>
                    <a:p>
                      <a:endParaRPr lang="en-US" sz="1500" dirty="0">
                        <a:latin typeface="Calibri" panose="020F0502020204030204" pitchFamily="34" charset="0"/>
                        <a:cs typeface="Calibri" panose="020F0502020204030204" pitchFamily="34" charset="0"/>
                      </a:endParaRPr>
                    </a:p>
                  </a:txBody>
                  <a:tcPr/>
                </a:tc>
                <a:tc>
                  <a:txBody>
                    <a:bodyPr/>
                    <a:lstStyle/>
                    <a:p>
                      <a:pPr algn="ctr"/>
                      <a:r>
                        <a:rPr lang="en-US" sz="1500" b="1" dirty="0">
                          <a:solidFill>
                            <a:srgbClr val="0D426B"/>
                          </a:solidFill>
                          <a:latin typeface="Calibri" panose="020F0502020204030204" pitchFamily="34" charset="0"/>
                          <a:cs typeface="Calibri" panose="020F0502020204030204" pitchFamily="34" charset="0"/>
                        </a:rPr>
                        <a:t>Yes</a:t>
                      </a:r>
                    </a:p>
                  </a:txBody>
                  <a:tcPr anchor="ctr">
                    <a:lnR w="12700" cap="flat" cmpd="sng" algn="ctr">
                      <a:solidFill>
                        <a:srgbClr val="4F81BD"/>
                      </a:solidFill>
                      <a:prstDash val="solid"/>
                      <a:round/>
                      <a:headEnd type="none" w="med" len="med"/>
                      <a:tailEnd type="none" w="med" len="med"/>
                    </a:lnR>
                  </a:tcPr>
                </a:tc>
                <a:tc>
                  <a:txBody>
                    <a:bodyPr/>
                    <a:lstStyle/>
                    <a:p>
                      <a:pPr algn="ctr"/>
                      <a:r>
                        <a:rPr lang="en-US" sz="1500" b="1" dirty="0">
                          <a:latin typeface="Calibri" panose="020F0502020204030204" pitchFamily="34" charset="0"/>
                          <a:cs typeface="Calibri" panose="020F0502020204030204" pitchFamily="34" charset="0"/>
                        </a:rPr>
                        <a:t>2. Narrative</a:t>
                      </a:r>
                    </a:p>
                    <a:p>
                      <a:pPr algn="ctr"/>
                      <a:r>
                        <a:rPr lang="en-US" sz="1200" dirty="0">
                          <a:latin typeface="Calibri" panose="020F0502020204030204" pitchFamily="34" charset="0"/>
                          <a:cs typeface="Calibri" panose="020F0502020204030204" pitchFamily="34" charset="0"/>
                        </a:rPr>
                        <a:t>Story connecting</a:t>
                      </a:r>
                      <a:r>
                        <a:rPr lang="en-US" sz="1200" baseline="0" dirty="0">
                          <a:latin typeface="Calibri" panose="020F0502020204030204" pitchFamily="34" charset="0"/>
                          <a:cs typeface="Calibri" panose="020F0502020204030204" pitchFamily="34" charset="0"/>
                        </a:rPr>
                        <a:t> characters to events</a:t>
                      </a:r>
                      <a:endParaRPr lang="en-US" sz="1200" dirty="0">
                        <a:latin typeface="Calibri" panose="020F0502020204030204" pitchFamily="34" charset="0"/>
                        <a:cs typeface="Calibri" panose="020F0502020204030204" pitchFamily="34" charset="0"/>
                      </a:endParaRPr>
                    </a:p>
                  </a:txBody>
                  <a:tcPr anchor="ctr">
                    <a:lnL w="12700" cap="flat" cmpd="sng" algn="ctr">
                      <a:solidFill>
                        <a:srgbClr val="4F81BD"/>
                      </a:solidFill>
                      <a:prstDash val="solid"/>
                      <a:round/>
                      <a:headEnd type="none" w="med" len="med"/>
                      <a:tailEnd type="none" w="med" len="med"/>
                    </a:lnL>
                  </a:tcPr>
                </a:tc>
                <a:tc>
                  <a:txBody>
                    <a:bodyPr/>
                    <a:lstStyle/>
                    <a:p>
                      <a:pPr algn="ctr"/>
                      <a:r>
                        <a:rPr lang="en-US" sz="1500" b="1" dirty="0">
                          <a:latin typeface="Calibri" panose="020F0502020204030204" pitchFamily="34" charset="0"/>
                          <a:cs typeface="Calibri" panose="020F0502020204030204" pitchFamily="34" charset="0"/>
                        </a:rPr>
                        <a:t>4. Combination </a:t>
                      </a:r>
                    </a:p>
                    <a:p>
                      <a:pPr algn="ctr"/>
                      <a:r>
                        <a:rPr lang="en-US" sz="1200" dirty="0">
                          <a:latin typeface="Calibri" panose="020F0502020204030204" pitchFamily="34" charset="0"/>
                          <a:cs typeface="Calibri" panose="020F0502020204030204" pitchFamily="34" charset="0"/>
                        </a:rPr>
                        <a:t>Both narrative</a:t>
                      </a:r>
                      <a:r>
                        <a:rPr lang="en-US" sz="1200" baseline="0" dirty="0">
                          <a:latin typeface="Calibri" panose="020F0502020204030204" pitchFamily="34" charset="0"/>
                          <a:cs typeface="Calibri" panose="020F0502020204030204" pitchFamily="34" charset="0"/>
                        </a:rPr>
                        <a:t> and risk framing communication</a:t>
                      </a:r>
                      <a:endParaRPr lang="en-US" sz="12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218281613"/>
                  </a:ext>
                </a:extLst>
              </a:tr>
            </a:tbl>
          </a:graphicData>
        </a:graphic>
      </p:graphicFrame>
    </p:spTree>
    <p:extLst>
      <p:ext uri="{BB962C8B-B14F-4D97-AF65-F5344CB8AC3E}">
        <p14:creationId xmlns:p14="http://schemas.microsoft.com/office/powerpoint/2010/main" val="4181041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82E6A4-0000-C6FC-9277-513A00F9C7A7}"/>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850A6FD9-6429-6F55-3981-029E8B609F65}"/>
              </a:ext>
            </a:extLst>
          </p:cNvPr>
          <p:cNvPicPr>
            <a:picLocks noChangeAspect="1"/>
          </p:cNvPicPr>
          <p:nvPr/>
        </p:nvPicPr>
        <p:blipFill>
          <a:blip r:embed="rId3"/>
          <a:stretch>
            <a:fillRect/>
          </a:stretch>
        </p:blipFill>
        <p:spPr>
          <a:xfrm>
            <a:off x="2819400" y="34522"/>
            <a:ext cx="6823872" cy="6858394"/>
          </a:xfrm>
          <a:prstGeom prst="rect">
            <a:avLst/>
          </a:prstGeom>
        </p:spPr>
      </p:pic>
      <p:pic>
        <p:nvPicPr>
          <p:cNvPr id="5" name="Picture 4">
            <a:extLst>
              <a:ext uri="{FF2B5EF4-FFF2-40B4-BE49-F238E27FC236}">
                <a16:creationId xmlns:a16="http://schemas.microsoft.com/office/drawing/2014/main" id="{7C50561B-D8C7-1ECF-77A5-30A657E4C6C7}"/>
              </a:ext>
            </a:extLst>
          </p:cNvPr>
          <p:cNvPicPr>
            <a:picLocks noChangeAspect="1"/>
          </p:cNvPicPr>
          <p:nvPr/>
        </p:nvPicPr>
        <p:blipFill>
          <a:blip r:embed="rId4"/>
          <a:stretch>
            <a:fillRect/>
          </a:stretch>
        </p:blipFill>
        <p:spPr>
          <a:xfrm>
            <a:off x="3103090" y="34522"/>
            <a:ext cx="6269510" cy="6248400"/>
          </a:xfrm>
          <a:prstGeom prst="rect">
            <a:avLst/>
          </a:prstGeom>
        </p:spPr>
      </p:pic>
      <p:pic>
        <p:nvPicPr>
          <p:cNvPr id="8" name="Picture 7">
            <a:extLst>
              <a:ext uri="{FF2B5EF4-FFF2-40B4-BE49-F238E27FC236}">
                <a16:creationId xmlns:a16="http://schemas.microsoft.com/office/drawing/2014/main" id="{EF76AB81-092E-C486-01F7-0F3BB4EA8BCA}"/>
              </a:ext>
            </a:extLst>
          </p:cNvPr>
          <p:cNvPicPr>
            <a:picLocks noChangeAspect="1"/>
          </p:cNvPicPr>
          <p:nvPr/>
        </p:nvPicPr>
        <p:blipFill>
          <a:blip r:embed="rId5"/>
          <a:stretch>
            <a:fillRect/>
          </a:stretch>
        </p:blipFill>
        <p:spPr>
          <a:xfrm>
            <a:off x="3429000" y="17064"/>
            <a:ext cx="6823872" cy="6823872"/>
          </a:xfrm>
          <a:prstGeom prst="rect">
            <a:avLst/>
          </a:prstGeom>
        </p:spPr>
      </p:pic>
    </p:spTree>
    <p:extLst>
      <p:ext uri="{BB962C8B-B14F-4D97-AF65-F5344CB8AC3E}">
        <p14:creationId xmlns:p14="http://schemas.microsoft.com/office/powerpoint/2010/main" val="13596948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068B-E52B-98BC-538F-913602A1F682}"/>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9B05C97A-3DDD-35A3-7256-3495E15DAC81}"/>
              </a:ext>
            </a:extLst>
          </p:cNvPr>
          <p:cNvSpPr txBox="1">
            <a:spLocks/>
          </p:cNvSpPr>
          <p:nvPr/>
        </p:nvSpPr>
        <p:spPr>
          <a:xfrm>
            <a:off x="1676400" y="0"/>
            <a:ext cx="8839200" cy="584774"/>
          </a:xfrm>
          <a:prstGeom prst="rect">
            <a:avLst/>
          </a:prstGeom>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sz="3800" b="1" dirty="0">
                <a:latin typeface="+mj-lt"/>
              </a:rPr>
              <a:t>Key findings</a:t>
            </a:r>
          </a:p>
        </p:txBody>
      </p:sp>
      <p:sp>
        <p:nvSpPr>
          <p:cNvPr id="5" name="TextBox 4">
            <a:extLst>
              <a:ext uri="{FF2B5EF4-FFF2-40B4-BE49-F238E27FC236}">
                <a16:creationId xmlns:a16="http://schemas.microsoft.com/office/drawing/2014/main" id="{03B69C8D-6306-5762-8100-2A1661D10B07}"/>
              </a:ext>
            </a:extLst>
          </p:cNvPr>
          <p:cNvSpPr txBox="1"/>
          <p:nvPr/>
        </p:nvSpPr>
        <p:spPr>
          <a:xfrm>
            <a:off x="228600" y="6299906"/>
            <a:ext cx="11582400" cy="523220"/>
          </a:xfrm>
          <a:prstGeom prst="rect">
            <a:avLst/>
          </a:prstGeom>
          <a:noFill/>
        </p:spPr>
        <p:txBody>
          <a:bodyPr wrap="square">
            <a:spAutoFit/>
          </a:bodyPr>
          <a:lstStyle/>
          <a:p>
            <a:r>
              <a:rPr lang="en-US" sz="1400" dirty="0">
                <a:effectLst/>
                <a:latin typeface="Arial" panose="020B0604020202020204" pitchFamily="34" charset="0"/>
                <a:ea typeface="Aptos" panose="020B0004020202020204" pitchFamily="34" charset="0"/>
                <a:cs typeface="Arial" panose="020B0604020202020204" pitchFamily="34" charset="0"/>
              </a:rPr>
              <a:t>Dodson E, et al. Effectively communicating with local policymakers: a randomized trial of policy brief dissemination to address obesity. Front Public Health. 2024;12</a:t>
            </a:r>
            <a:endParaRPr lang="en-US" sz="1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FCCC449-A70C-C238-1089-0C295819D8BC}"/>
              </a:ext>
            </a:extLst>
          </p:cNvPr>
          <p:cNvPicPr>
            <a:picLocks noChangeAspect="1"/>
          </p:cNvPicPr>
          <p:nvPr/>
        </p:nvPicPr>
        <p:blipFill>
          <a:blip r:embed="rId3"/>
          <a:stretch>
            <a:fillRect/>
          </a:stretch>
        </p:blipFill>
        <p:spPr>
          <a:xfrm>
            <a:off x="2247362" y="804496"/>
            <a:ext cx="7887237" cy="5378550"/>
          </a:xfrm>
          <a:prstGeom prst="rect">
            <a:avLst/>
          </a:prstGeom>
        </p:spPr>
      </p:pic>
    </p:spTree>
    <p:extLst>
      <p:ext uri="{BB962C8B-B14F-4D97-AF65-F5344CB8AC3E}">
        <p14:creationId xmlns:p14="http://schemas.microsoft.com/office/powerpoint/2010/main" val="1579587212"/>
      </p:ext>
    </p:extLst>
  </p:cSld>
  <p:clrMapOvr>
    <a:masterClrMapping/>
  </p:clrMapOvr>
</p:sld>
</file>

<file path=ppt/theme/theme1.xml><?xml version="1.0" encoding="utf-8"?>
<a:theme xmlns:a="http://schemas.openxmlformats.org/drawingml/2006/main" name="PRC STL Templates-2">
  <a:themeElements>
    <a:clrScheme name="Custom 1">
      <a:dk1>
        <a:srgbClr val="002060"/>
      </a:dk1>
      <a:lt1>
        <a:sysClr val="window" lastClr="FFFFFF"/>
      </a:lt1>
      <a:dk2>
        <a:srgbClr val="096593"/>
      </a:dk2>
      <a:lt2>
        <a:srgbClr val="C8E791"/>
      </a:lt2>
      <a:accent1>
        <a:srgbClr val="4BACC6"/>
      </a:accent1>
      <a:accent2>
        <a:srgbClr val="3F3F3F"/>
      </a:accent2>
      <a:accent3>
        <a:srgbClr val="7CBF33"/>
      </a:accent3>
      <a:accent4>
        <a:srgbClr val="5858AE"/>
      </a:accent4>
      <a:accent5>
        <a:srgbClr val="7F7F7F"/>
      </a:accent5>
      <a:accent6>
        <a:srgbClr val="002060"/>
      </a:accent6>
      <a:hlink>
        <a:srgbClr val="639828"/>
      </a:hlink>
      <a:folHlink>
        <a:srgbClr val="07547B"/>
      </a:folHlink>
    </a:clrScheme>
    <a:fontScheme name="PRC-STL">
      <a:majorFont>
        <a:latin typeface="Century Gothic"/>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14526</TotalTime>
  <Words>2250</Words>
  <Application>Microsoft Office PowerPoint</Application>
  <PresentationFormat>Widescreen</PresentationFormat>
  <Paragraphs>235</Paragraphs>
  <Slides>14</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ＭＳ Ｐゴシック</vt:lpstr>
      <vt:lpstr>Arial</vt:lpstr>
      <vt:lpstr>Arial Narrow</vt:lpstr>
      <vt:lpstr>Calibri</vt:lpstr>
      <vt:lpstr>Century Gothic</vt:lpstr>
      <vt:lpstr>Courier New</vt:lpstr>
      <vt:lpstr>Noto Sans Symbols</vt:lpstr>
      <vt:lpstr>Poppins</vt:lpstr>
      <vt:lpstr>Symbol</vt:lpstr>
      <vt:lpstr>Times</vt:lpstr>
      <vt:lpstr>Times New Roman</vt:lpstr>
      <vt:lpstr>Tw Cen MT</vt:lpstr>
      <vt:lpstr>PRC STL Templates-2</vt:lpstr>
      <vt:lpstr>PowerPoint Presentation</vt:lpstr>
      <vt:lpstr>PowerPoint Presentation</vt:lpstr>
      <vt:lpstr>Top 10 Public Health Achievements (global)</vt:lpstr>
      <vt:lpstr>Design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Big picture endings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applying evidence in local public health</dc:title>
  <dc:creator>Carson Smith</dc:creator>
  <cp:lastModifiedBy>Ross Brownson</cp:lastModifiedBy>
  <cp:revision>433</cp:revision>
  <cp:lastPrinted>2022-09-10T20:41:59Z</cp:lastPrinted>
  <dcterms:created xsi:type="dcterms:W3CDTF">2013-04-01T20:08:22Z</dcterms:created>
  <dcterms:modified xsi:type="dcterms:W3CDTF">2025-10-20T13:46:57Z</dcterms:modified>
</cp:coreProperties>
</file>