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9" r:id="rId4"/>
    <p:sldId id="260" r:id="rId5"/>
    <p:sldId id="262" r:id="rId6"/>
    <p:sldId id="264" r:id="rId7"/>
    <p:sldId id="269" r:id="rId8"/>
    <p:sldId id="268" r:id="rId9"/>
    <p:sldId id="266" r:id="rId10"/>
    <p:sldId id="265" r:id="rId11"/>
    <p:sldId id="270" r:id="rId12"/>
    <p:sldId id="271" r:id="rId13"/>
    <p:sldId id="273" r:id="rId14"/>
    <p:sldId id="274" r:id="rId15"/>
    <p:sldId id="275" r:id="rId16"/>
    <p:sldId id="276" r:id="rId17"/>
    <p:sldId id="258"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21848-F040-AA4C-9321-E7275B8FA0E7}" v="42" dt="2025-10-29T19:26:55.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p:restoredTop sz="89087"/>
  </p:normalViewPr>
  <p:slideViewPr>
    <p:cSldViewPr snapToGrid="0">
      <p:cViewPr>
        <p:scale>
          <a:sx n="128" d="100"/>
          <a:sy n="128" d="100"/>
        </p:scale>
        <p:origin x="632" y="144"/>
      </p:cViewPr>
      <p:guideLst/>
    </p:cSldViewPr>
  </p:slideViewPr>
  <p:notesTextViewPr>
    <p:cViewPr>
      <p:scale>
        <a:sx n="1" d="1"/>
        <a:sy n="1" d="1"/>
      </p:scale>
      <p:origin x="0" y="0"/>
    </p:cViewPr>
  </p:notesTextViewPr>
  <p:notesViewPr>
    <p:cSldViewPr snapToGrid="0">
      <p:cViewPr varScale="1">
        <p:scale>
          <a:sx n="112" d="100"/>
          <a:sy n="112" d="100"/>
        </p:scale>
        <p:origin x="421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B16321D-092D-3C47-BE03-5F00161584FC}"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FBE5555-4350-354F-9652-7B5296097752}">
      <dgm:prSet phldrT="[Text]"/>
      <dgm:spPr/>
      <dgm:t>
        <a:bodyPr/>
        <a:lstStyle/>
        <a:p>
          <a:pPr>
            <a:buFont typeface="+mj-lt"/>
            <a:buAutoNum type="alphaUcPeriod"/>
          </a:pPr>
          <a:r>
            <a:rPr lang="en-US" b="1" dirty="0"/>
            <a:t>Resource-based explanations</a:t>
          </a:r>
          <a:endParaRPr lang="en-US" dirty="0"/>
        </a:p>
      </dgm:t>
    </dgm:pt>
    <dgm:pt modelId="{2359F043-CA39-6042-9FFF-8FA82120FA2C}" type="parTrans" cxnId="{B7B79996-6328-0243-B91E-52D704213491}">
      <dgm:prSet/>
      <dgm:spPr/>
      <dgm:t>
        <a:bodyPr/>
        <a:lstStyle/>
        <a:p>
          <a:endParaRPr lang="en-US"/>
        </a:p>
      </dgm:t>
    </dgm:pt>
    <dgm:pt modelId="{C0B9E59C-AB4F-B64E-AA78-DF3BB777B906}" type="sibTrans" cxnId="{B7B79996-6328-0243-B91E-52D704213491}">
      <dgm:prSet/>
      <dgm:spPr/>
      <dgm:t>
        <a:bodyPr/>
        <a:lstStyle/>
        <a:p>
          <a:endParaRPr lang="en-US"/>
        </a:p>
      </dgm:t>
    </dgm:pt>
    <dgm:pt modelId="{36B6A9FB-8CA7-FA48-BA12-A7ED60DCE3F5}">
      <dgm:prSet phldrT="[Text]"/>
      <dgm:spPr/>
      <dgm:t>
        <a:bodyPr/>
        <a:lstStyle/>
        <a:p>
          <a:r>
            <a:rPr lang="en-US" dirty="0"/>
            <a:t>The welfare state is a natural outgrowth of rising GDP per capita and the demands of capitalist democracy.</a:t>
          </a:r>
        </a:p>
      </dgm:t>
    </dgm:pt>
    <dgm:pt modelId="{8BDBC7E1-FE15-8546-8EB9-015EF84598E8}" type="parTrans" cxnId="{2C61DF11-17B8-824E-B27A-1DB7C5260A29}">
      <dgm:prSet/>
      <dgm:spPr/>
      <dgm:t>
        <a:bodyPr/>
        <a:lstStyle/>
        <a:p>
          <a:endParaRPr lang="en-US"/>
        </a:p>
      </dgm:t>
    </dgm:pt>
    <dgm:pt modelId="{FFCB6AE9-8EF2-F442-A139-DF7DCE1CDFEF}" type="sibTrans" cxnId="{2C61DF11-17B8-824E-B27A-1DB7C5260A29}">
      <dgm:prSet/>
      <dgm:spPr/>
      <dgm:t>
        <a:bodyPr/>
        <a:lstStyle/>
        <a:p>
          <a:endParaRPr lang="en-US"/>
        </a:p>
      </dgm:t>
    </dgm:pt>
    <dgm:pt modelId="{5E7A46F9-2BFC-454C-84CD-3C3040543053}">
      <dgm:prSet phldrT="[Text]"/>
      <dgm:spPr/>
      <dgm:t>
        <a:bodyPr/>
        <a:lstStyle/>
        <a:p>
          <a:r>
            <a:rPr lang="en-US" b="1" dirty="0"/>
            <a:t>Critiques</a:t>
          </a:r>
          <a:r>
            <a:rPr lang="en-US" dirty="0"/>
            <a:t>:</a:t>
          </a:r>
        </a:p>
      </dgm:t>
    </dgm:pt>
    <dgm:pt modelId="{FAF5B888-C776-8B4D-975B-302762CE0CBC}" type="parTrans" cxnId="{642DEB70-225A-9749-A44B-0E341BBC8CE4}">
      <dgm:prSet/>
      <dgm:spPr/>
      <dgm:t>
        <a:bodyPr/>
        <a:lstStyle/>
        <a:p>
          <a:endParaRPr lang="en-US"/>
        </a:p>
      </dgm:t>
    </dgm:pt>
    <dgm:pt modelId="{6E83BCBD-6CA8-884F-971E-21D9FE29556A}" type="sibTrans" cxnId="{642DEB70-225A-9749-A44B-0E341BBC8CE4}">
      <dgm:prSet/>
      <dgm:spPr/>
      <dgm:t>
        <a:bodyPr/>
        <a:lstStyle/>
        <a:p>
          <a:endParaRPr lang="en-US"/>
        </a:p>
      </dgm:t>
    </dgm:pt>
    <dgm:pt modelId="{3362F6DE-7E74-F041-96AA-BFDC9CC7CFCF}">
      <dgm:prSet phldrT="[Text]"/>
      <dgm:spPr/>
      <dgm:t>
        <a:bodyPr/>
        <a:lstStyle/>
        <a:p>
          <a:pPr>
            <a:buFont typeface="+mj-lt"/>
            <a:buAutoNum type="alphaUcPeriod"/>
          </a:pPr>
          <a:r>
            <a:rPr lang="en-US" b="1" dirty="0"/>
            <a:t>Class- and Partisan based explanations</a:t>
          </a:r>
          <a:endParaRPr lang="en-US" dirty="0"/>
        </a:p>
      </dgm:t>
    </dgm:pt>
    <dgm:pt modelId="{8B1C82EE-9798-B84C-A7B9-87C6DC4EBCBE}" type="parTrans" cxnId="{51542985-FB05-0048-B410-80DE98E51C11}">
      <dgm:prSet/>
      <dgm:spPr/>
      <dgm:t>
        <a:bodyPr/>
        <a:lstStyle/>
        <a:p>
          <a:endParaRPr lang="en-US"/>
        </a:p>
      </dgm:t>
    </dgm:pt>
    <dgm:pt modelId="{730D8E7E-3EF5-DA41-A621-25FD1559499F}" type="sibTrans" cxnId="{51542985-FB05-0048-B410-80DE98E51C11}">
      <dgm:prSet/>
      <dgm:spPr/>
      <dgm:t>
        <a:bodyPr/>
        <a:lstStyle/>
        <a:p>
          <a:endParaRPr lang="en-US"/>
        </a:p>
      </dgm:t>
    </dgm:pt>
    <dgm:pt modelId="{3583663B-8053-D44C-8012-E49B8BD29625}">
      <dgm:prSet phldrT="[Text]"/>
      <dgm:spPr/>
      <dgm:t>
        <a:bodyPr/>
        <a:lstStyle/>
        <a:p>
          <a:r>
            <a:rPr lang="en-US" dirty="0"/>
            <a:t>Power-resources theory</a:t>
          </a:r>
        </a:p>
      </dgm:t>
    </dgm:pt>
    <dgm:pt modelId="{8DC17296-F9D0-E144-A41A-E77BBADC4915}" type="parTrans" cxnId="{059A4B77-C1A4-004D-9A51-C6E209B77DC2}">
      <dgm:prSet/>
      <dgm:spPr/>
      <dgm:t>
        <a:bodyPr/>
        <a:lstStyle/>
        <a:p>
          <a:endParaRPr lang="en-US"/>
        </a:p>
      </dgm:t>
    </dgm:pt>
    <dgm:pt modelId="{D2872604-D0F2-7246-B25F-8067533A015B}" type="sibTrans" cxnId="{059A4B77-C1A4-004D-9A51-C6E209B77DC2}">
      <dgm:prSet/>
      <dgm:spPr/>
      <dgm:t>
        <a:bodyPr/>
        <a:lstStyle/>
        <a:p>
          <a:endParaRPr lang="en-US"/>
        </a:p>
      </dgm:t>
    </dgm:pt>
    <dgm:pt modelId="{20EDCD81-DF85-374B-9B70-CD4E90013FAD}">
      <dgm:prSet phldrT="[Text]"/>
      <dgm:spPr/>
      <dgm:t>
        <a:bodyPr/>
        <a:lstStyle/>
        <a:p>
          <a:r>
            <a:rPr lang="en-US" dirty="0"/>
            <a:t>Cross-class compromise</a:t>
          </a:r>
        </a:p>
      </dgm:t>
    </dgm:pt>
    <dgm:pt modelId="{7078D385-FE8A-3047-98ED-4D88931DC35D}" type="parTrans" cxnId="{52016A95-31D5-5842-AD64-F84CE95FC3CC}">
      <dgm:prSet/>
      <dgm:spPr/>
      <dgm:t>
        <a:bodyPr/>
        <a:lstStyle/>
        <a:p>
          <a:endParaRPr lang="en-US"/>
        </a:p>
      </dgm:t>
    </dgm:pt>
    <dgm:pt modelId="{21591894-03F5-6A48-8F0F-D3F5F1A7E965}" type="sibTrans" cxnId="{52016A95-31D5-5842-AD64-F84CE95FC3CC}">
      <dgm:prSet/>
      <dgm:spPr/>
      <dgm:t>
        <a:bodyPr/>
        <a:lstStyle/>
        <a:p>
          <a:endParaRPr lang="en-US"/>
        </a:p>
      </dgm:t>
    </dgm:pt>
    <dgm:pt modelId="{441DB267-591E-A94D-A7B1-AA0BA559CA03}">
      <dgm:prSet phldrT="[Text]"/>
      <dgm:spPr/>
      <dgm:t>
        <a:bodyPr/>
        <a:lstStyle/>
        <a:p>
          <a:pPr>
            <a:buFont typeface="+mj-lt"/>
            <a:buAutoNum type="alphaUcPeriod"/>
          </a:pPr>
          <a:r>
            <a:rPr lang="en-US" b="1" dirty="0"/>
            <a:t>Institutions-based explanations</a:t>
          </a:r>
          <a:endParaRPr lang="en-US" dirty="0"/>
        </a:p>
      </dgm:t>
    </dgm:pt>
    <dgm:pt modelId="{4E49917B-22EF-6A41-A2E5-6E0289809A7A}" type="parTrans" cxnId="{88162A51-5235-0042-A38C-C4639CA1A0C5}">
      <dgm:prSet/>
      <dgm:spPr/>
      <dgm:t>
        <a:bodyPr/>
        <a:lstStyle/>
        <a:p>
          <a:endParaRPr lang="en-US"/>
        </a:p>
      </dgm:t>
    </dgm:pt>
    <dgm:pt modelId="{C45DFC19-3126-5B4F-91CE-5A69CEEFFA6A}" type="sibTrans" cxnId="{88162A51-5235-0042-A38C-C4639CA1A0C5}">
      <dgm:prSet/>
      <dgm:spPr/>
      <dgm:t>
        <a:bodyPr/>
        <a:lstStyle/>
        <a:p>
          <a:endParaRPr lang="en-US"/>
        </a:p>
      </dgm:t>
    </dgm:pt>
    <dgm:pt modelId="{3DFA8112-CB84-FB42-A9CD-54A12D4A61B2}">
      <dgm:prSet phldrT="[Text]"/>
      <dgm:spPr/>
      <dgm:t>
        <a:bodyPr/>
        <a:lstStyle/>
        <a:p>
          <a:r>
            <a:rPr lang="en-US" dirty="0"/>
            <a:t>Change is constrained by past policy commitments and the ‘rules of the game’</a:t>
          </a:r>
        </a:p>
      </dgm:t>
    </dgm:pt>
    <dgm:pt modelId="{F4D30600-64F8-C040-A089-73E453BE7F83}" type="parTrans" cxnId="{4386A877-9479-AE4C-B715-79608CBA9CEA}">
      <dgm:prSet/>
      <dgm:spPr/>
      <dgm:t>
        <a:bodyPr/>
        <a:lstStyle/>
        <a:p>
          <a:endParaRPr lang="en-US"/>
        </a:p>
      </dgm:t>
    </dgm:pt>
    <dgm:pt modelId="{63EB1B9F-6D4C-6042-86A1-11360E295B8D}" type="sibTrans" cxnId="{4386A877-9479-AE4C-B715-79608CBA9CEA}">
      <dgm:prSet/>
      <dgm:spPr/>
      <dgm:t>
        <a:bodyPr/>
        <a:lstStyle/>
        <a:p>
          <a:endParaRPr lang="en-US"/>
        </a:p>
      </dgm:t>
    </dgm:pt>
    <dgm:pt modelId="{93850D52-861C-AB47-AA85-71491FC35EEC}">
      <dgm:prSet phldrT="[Text]"/>
      <dgm:spPr/>
      <dgm:t>
        <a:bodyPr/>
        <a:lstStyle/>
        <a:p>
          <a:r>
            <a:rPr lang="en-US" dirty="0"/>
            <a:t>Veto points</a:t>
          </a:r>
        </a:p>
      </dgm:t>
    </dgm:pt>
    <dgm:pt modelId="{5C3BC121-36C7-F34A-B707-AF919AC74C0F}" type="parTrans" cxnId="{72F7ACAA-F647-764A-867F-09EB43CE1A1E}">
      <dgm:prSet/>
      <dgm:spPr/>
      <dgm:t>
        <a:bodyPr/>
        <a:lstStyle/>
        <a:p>
          <a:endParaRPr lang="en-US"/>
        </a:p>
      </dgm:t>
    </dgm:pt>
    <dgm:pt modelId="{F6CE8370-47AC-5244-BFC7-11EF48DDA171}" type="sibTrans" cxnId="{72F7ACAA-F647-764A-867F-09EB43CE1A1E}">
      <dgm:prSet/>
      <dgm:spPr/>
      <dgm:t>
        <a:bodyPr/>
        <a:lstStyle/>
        <a:p>
          <a:endParaRPr lang="en-US"/>
        </a:p>
      </dgm:t>
    </dgm:pt>
    <dgm:pt modelId="{0962E868-4C72-6545-8F62-82E502C3EAA6}">
      <dgm:prSet/>
      <dgm:spPr/>
      <dgm:t>
        <a:bodyPr/>
        <a:lstStyle/>
        <a:p>
          <a:r>
            <a:rPr lang="en-US" b="1" dirty="0"/>
            <a:t>Agenda Setting Theory</a:t>
          </a:r>
        </a:p>
      </dgm:t>
    </dgm:pt>
    <dgm:pt modelId="{34DCA74A-D561-8F48-A214-5D86C4860AB0}" type="parTrans" cxnId="{821B109F-CB44-8C47-9C8C-0C82FCD62B63}">
      <dgm:prSet/>
      <dgm:spPr/>
      <dgm:t>
        <a:bodyPr/>
        <a:lstStyle/>
        <a:p>
          <a:endParaRPr lang="en-US"/>
        </a:p>
      </dgm:t>
    </dgm:pt>
    <dgm:pt modelId="{45F80171-744A-984C-852C-7864574F761D}" type="sibTrans" cxnId="{821B109F-CB44-8C47-9C8C-0C82FCD62B63}">
      <dgm:prSet/>
      <dgm:spPr/>
      <dgm:t>
        <a:bodyPr/>
        <a:lstStyle/>
        <a:p>
          <a:endParaRPr lang="en-US"/>
        </a:p>
      </dgm:t>
    </dgm:pt>
    <dgm:pt modelId="{B7F6869A-4D43-BC48-9979-45F733DC78F0}">
      <dgm:prSet phldrT="[Text]"/>
      <dgm:spPr/>
      <dgm:t>
        <a:bodyPr/>
        <a:lstStyle/>
        <a:p>
          <a:r>
            <a:rPr lang="en-US" dirty="0"/>
            <a:t>Justification for lack of explicit investment in health</a:t>
          </a:r>
        </a:p>
      </dgm:t>
    </dgm:pt>
    <dgm:pt modelId="{2DBDD791-4BE8-5943-B420-3A2B76B91896}" type="parTrans" cxnId="{3A429F6D-6C93-EE4E-8BA2-314FE0C86E4E}">
      <dgm:prSet/>
      <dgm:spPr/>
      <dgm:t>
        <a:bodyPr/>
        <a:lstStyle/>
        <a:p>
          <a:endParaRPr lang="en-US"/>
        </a:p>
      </dgm:t>
    </dgm:pt>
    <dgm:pt modelId="{F2163E4B-1447-D941-9DC1-6562FC36083B}" type="sibTrans" cxnId="{3A429F6D-6C93-EE4E-8BA2-314FE0C86E4E}">
      <dgm:prSet/>
      <dgm:spPr/>
      <dgm:t>
        <a:bodyPr/>
        <a:lstStyle/>
        <a:p>
          <a:endParaRPr lang="en-US"/>
        </a:p>
      </dgm:t>
    </dgm:pt>
    <dgm:pt modelId="{47B0FD66-9E98-824D-8C6D-36DDBF2CF87F}">
      <dgm:prSet phldrT="[Text]"/>
      <dgm:spPr/>
      <dgm:t>
        <a:bodyPr/>
        <a:lstStyle/>
        <a:p>
          <a:r>
            <a:rPr lang="en-US" dirty="0"/>
            <a:t>Non-democratic settings?</a:t>
          </a:r>
        </a:p>
      </dgm:t>
    </dgm:pt>
    <dgm:pt modelId="{2A43CBFE-B086-9F4A-95BF-FDF628F07299}" type="parTrans" cxnId="{2B16B0D4-8FDD-154E-B27B-02C9AA5DB63A}">
      <dgm:prSet/>
      <dgm:spPr/>
      <dgm:t>
        <a:bodyPr/>
        <a:lstStyle/>
        <a:p>
          <a:endParaRPr lang="en-US"/>
        </a:p>
      </dgm:t>
    </dgm:pt>
    <dgm:pt modelId="{FE1396F3-3657-E34A-8A9D-82246D09FD9E}" type="sibTrans" cxnId="{2B16B0D4-8FDD-154E-B27B-02C9AA5DB63A}">
      <dgm:prSet/>
      <dgm:spPr/>
      <dgm:t>
        <a:bodyPr/>
        <a:lstStyle/>
        <a:p>
          <a:endParaRPr lang="en-US"/>
        </a:p>
      </dgm:t>
    </dgm:pt>
    <dgm:pt modelId="{E4DF71AC-9602-DE4E-AA6F-7A03CF2AB78E}">
      <dgm:prSet phldrT="[Text]"/>
      <dgm:spPr/>
      <dgm:t>
        <a:bodyPr/>
        <a:lstStyle/>
        <a:p>
          <a:r>
            <a:rPr lang="en-US" dirty="0"/>
            <a:t>Overly structuralist/ functionalist account</a:t>
          </a:r>
        </a:p>
      </dgm:t>
    </dgm:pt>
    <dgm:pt modelId="{037D0946-BA3C-DB45-8922-AE2745F978FA}" type="parTrans" cxnId="{A303A0D6-C580-D645-8164-3311B7102A70}">
      <dgm:prSet/>
      <dgm:spPr/>
      <dgm:t>
        <a:bodyPr/>
        <a:lstStyle/>
        <a:p>
          <a:endParaRPr lang="en-US"/>
        </a:p>
      </dgm:t>
    </dgm:pt>
    <dgm:pt modelId="{B4139AF2-2FB3-EA4E-A01C-8DDB3AE56ED7}" type="sibTrans" cxnId="{A303A0D6-C580-D645-8164-3311B7102A70}">
      <dgm:prSet/>
      <dgm:spPr/>
      <dgm:t>
        <a:bodyPr/>
        <a:lstStyle/>
        <a:p>
          <a:endParaRPr lang="en-US"/>
        </a:p>
      </dgm:t>
    </dgm:pt>
    <dgm:pt modelId="{39CCBFA3-357D-FA42-8FD4-9155EA2C2CC6}">
      <dgm:prSet phldrT="[Text]"/>
      <dgm:spPr/>
      <dgm:t>
        <a:bodyPr/>
        <a:lstStyle/>
        <a:p>
          <a:r>
            <a:rPr lang="en-US" dirty="0"/>
            <a:t>Working class mobilization and strength of left parties</a:t>
          </a:r>
        </a:p>
      </dgm:t>
    </dgm:pt>
    <dgm:pt modelId="{D78D655F-B231-B54C-9235-5449883142DA}" type="parTrans" cxnId="{E001D5FE-4BAF-854E-870E-021349720B6B}">
      <dgm:prSet/>
      <dgm:spPr/>
      <dgm:t>
        <a:bodyPr/>
        <a:lstStyle/>
        <a:p>
          <a:endParaRPr lang="en-US"/>
        </a:p>
      </dgm:t>
    </dgm:pt>
    <dgm:pt modelId="{D9C3F0FC-B2A0-2E4F-92C4-5A670223A1CD}" type="sibTrans" cxnId="{E001D5FE-4BAF-854E-870E-021349720B6B}">
      <dgm:prSet/>
      <dgm:spPr/>
      <dgm:t>
        <a:bodyPr/>
        <a:lstStyle/>
        <a:p>
          <a:endParaRPr lang="en-US"/>
        </a:p>
      </dgm:t>
    </dgm:pt>
    <dgm:pt modelId="{3FE3E5F8-2D15-1B4A-82C2-522C64D67D38}">
      <dgm:prSet phldrT="[Text]"/>
      <dgm:spPr/>
      <dgm:t>
        <a:bodyPr/>
        <a:lstStyle/>
        <a:p>
          <a:r>
            <a:rPr lang="en-US" b="1" dirty="0"/>
            <a:t>Critiques</a:t>
          </a:r>
          <a:r>
            <a:rPr lang="en-US" dirty="0"/>
            <a:t>: </a:t>
          </a:r>
        </a:p>
      </dgm:t>
    </dgm:pt>
    <dgm:pt modelId="{20E76E07-2091-074E-8E49-BD320801EF0B}" type="parTrans" cxnId="{E2C9A806-59DA-E647-853E-32D54527B93D}">
      <dgm:prSet/>
      <dgm:spPr/>
      <dgm:t>
        <a:bodyPr/>
        <a:lstStyle/>
        <a:p>
          <a:endParaRPr lang="en-US"/>
        </a:p>
      </dgm:t>
    </dgm:pt>
    <dgm:pt modelId="{6A1E6015-4E1D-3F41-8730-CFF14656F1CF}" type="sibTrans" cxnId="{E2C9A806-59DA-E647-853E-32D54527B93D}">
      <dgm:prSet/>
      <dgm:spPr/>
      <dgm:t>
        <a:bodyPr/>
        <a:lstStyle/>
        <a:p>
          <a:endParaRPr lang="en-US"/>
        </a:p>
      </dgm:t>
    </dgm:pt>
    <dgm:pt modelId="{3AF21234-8689-0D4F-A2A9-1A6326D9A148}">
      <dgm:prSet phldrT="[Text]"/>
      <dgm:spPr/>
      <dgm:t>
        <a:bodyPr/>
        <a:lstStyle/>
        <a:p>
          <a:r>
            <a:rPr lang="en-US" dirty="0"/>
            <a:t>Low class consciousness and unionization in LMICs</a:t>
          </a:r>
        </a:p>
      </dgm:t>
    </dgm:pt>
    <dgm:pt modelId="{378775F1-73B9-7B48-AD56-EBEFF8A20C53}" type="parTrans" cxnId="{D3815838-FC25-ED42-82D8-D3578A53671B}">
      <dgm:prSet/>
      <dgm:spPr/>
      <dgm:t>
        <a:bodyPr/>
        <a:lstStyle/>
        <a:p>
          <a:endParaRPr lang="en-US"/>
        </a:p>
      </dgm:t>
    </dgm:pt>
    <dgm:pt modelId="{A9E7EC48-EA29-C343-B728-3FE9FCD71ADC}" type="sibTrans" cxnId="{D3815838-FC25-ED42-82D8-D3578A53671B}">
      <dgm:prSet/>
      <dgm:spPr/>
      <dgm:t>
        <a:bodyPr/>
        <a:lstStyle/>
        <a:p>
          <a:endParaRPr lang="en-US"/>
        </a:p>
      </dgm:t>
    </dgm:pt>
    <dgm:pt modelId="{96ADC657-7EF8-1F49-AB01-AC99D2DDAE00}">
      <dgm:prSet phldrT="[Text]"/>
      <dgm:spPr/>
      <dgm:t>
        <a:bodyPr/>
        <a:lstStyle/>
        <a:p>
          <a:r>
            <a:rPr lang="en-US" dirty="0"/>
            <a:t>Higher salience of ethnic divisions (reduce redistributive demands)</a:t>
          </a:r>
        </a:p>
      </dgm:t>
    </dgm:pt>
    <dgm:pt modelId="{9836D163-5FB7-E744-8B02-3229AAE322A4}" type="parTrans" cxnId="{8B3C0DE2-1110-564E-B88A-9AFD61838FEE}">
      <dgm:prSet/>
      <dgm:spPr/>
      <dgm:t>
        <a:bodyPr/>
        <a:lstStyle/>
        <a:p>
          <a:endParaRPr lang="en-US"/>
        </a:p>
      </dgm:t>
    </dgm:pt>
    <dgm:pt modelId="{1D8A9676-DC22-9D4E-BDF5-952661461E48}" type="sibTrans" cxnId="{8B3C0DE2-1110-564E-B88A-9AFD61838FEE}">
      <dgm:prSet/>
      <dgm:spPr/>
      <dgm:t>
        <a:bodyPr/>
        <a:lstStyle/>
        <a:p>
          <a:endParaRPr lang="en-US"/>
        </a:p>
      </dgm:t>
    </dgm:pt>
    <dgm:pt modelId="{760379CF-6A05-F145-B079-C8E64DDB0429}">
      <dgm:prSet phldrT="[Text]"/>
      <dgm:spPr/>
      <dgm:t>
        <a:bodyPr/>
        <a:lstStyle/>
        <a:p>
          <a:r>
            <a:rPr lang="en-US" dirty="0"/>
            <a:t>Unionized workers often oppose health reform</a:t>
          </a:r>
        </a:p>
      </dgm:t>
    </dgm:pt>
    <dgm:pt modelId="{ADBA1244-E480-D341-861A-A0ACE419ED3F}" type="parTrans" cxnId="{0375829F-335A-FE40-9783-6E9F5F433123}">
      <dgm:prSet/>
      <dgm:spPr/>
      <dgm:t>
        <a:bodyPr/>
        <a:lstStyle/>
        <a:p>
          <a:endParaRPr lang="en-US"/>
        </a:p>
      </dgm:t>
    </dgm:pt>
    <dgm:pt modelId="{9EE5B133-7F1B-264A-B2EC-71FB8CA7B456}" type="sibTrans" cxnId="{0375829F-335A-FE40-9783-6E9F5F433123}">
      <dgm:prSet/>
      <dgm:spPr/>
      <dgm:t>
        <a:bodyPr/>
        <a:lstStyle/>
        <a:p>
          <a:endParaRPr lang="en-US"/>
        </a:p>
      </dgm:t>
    </dgm:pt>
    <dgm:pt modelId="{4330DAC6-9D5F-6C4A-BEB7-92D70EEEA10E}">
      <dgm:prSet phldrT="[Text]"/>
      <dgm:spPr/>
      <dgm:t>
        <a:bodyPr/>
        <a:lstStyle/>
        <a:p>
          <a:r>
            <a:rPr lang="en-US" dirty="0"/>
            <a:t>Dearth of “programmatic parties” in LMICs</a:t>
          </a:r>
        </a:p>
      </dgm:t>
    </dgm:pt>
    <dgm:pt modelId="{40EEB66D-959E-1D4F-919C-0E084B26CF4A}" type="parTrans" cxnId="{8B9796A7-338E-0D4A-B447-E093DA49A842}">
      <dgm:prSet/>
      <dgm:spPr/>
      <dgm:t>
        <a:bodyPr/>
        <a:lstStyle/>
        <a:p>
          <a:endParaRPr lang="en-US"/>
        </a:p>
      </dgm:t>
    </dgm:pt>
    <dgm:pt modelId="{81DA7955-B206-5749-9E09-7990638CC098}" type="sibTrans" cxnId="{8B9796A7-338E-0D4A-B447-E093DA49A842}">
      <dgm:prSet/>
      <dgm:spPr/>
      <dgm:t>
        <a:bodyPr/>
        <a:lstStyle/>
        <a:p>
          <a:endParaRPr lang="en-US"/>
        </a:p>
      </dgm:t>
    </dgm:pt>
    <dgm:pt modelId="{12C8AE4A-826E-B648-8248-22897796CB4D}">
      <dgm:prSet phldrT="[Text]"/>
      <dgm:spPr/>
      <dgm:t>
        <a:bodyPr/>
        <a:lstStyle/>
        <a:p>
          <a:r>
            <a:rPr lang="en-US" dirty="0"/>
            <a:t>Differences among parliamentary/presidential systems, etc.</a:t>
          </a:r>
        </a:p>
      </dgm:t>
    </dgm:pt>
    <dgm:pt modelId="{DCC275B0-74EA-B04A-961F-8C5F9FA74348}" type="parTrans" cxnId="{C683B536-8410-EA4E-8C69-4FAAFC6C4C1F}">
      <dgm:prSet/>
      <dgm:spPr/>
      <dgm:t>
        <a:bodyPr/>
        <a:lstStyle/>
        <a:p>
          <a:endParaRPr lang="en-US"/>
        </a:p>
      </dgm:t>
    </dgm:pt>
    <dgm:pt modelId="{1A0D2DD6-AC08-014D-8F79-0A5776C63735}" type="sibTrans" cxnId="{C683B536-8410-EA4E-8C69-4FAAFC6C4C1F}">
      <dgm:prSet/>
      <dgm:spPr/>
      <dgm:t>
        <a:bodyPr/>
        <a:lstStyle/>
        <a:p>
          <a:endParaRPr lang="en-US"/>
        </a:p>
      </dgm:t>
    </dgm:pt>
    <dgm:pt modelId="{6E6E6B85-A92C-F34C-9DE3-0C941B7DF89C}">
      <dgm:prSet phldrT="[Text]"/>
      <dgm:spPr/>
      <dgm:t>
        <a:bodyPr/>
        <a:lstStyle/>
        <a:p>
          <a:r>
            <a:rPr lang="en-US" b="1" dirty="0"/>
            <a:t>Critiques</a:t>
          </a:r>
          <a:r>
            <a:rPr lang="en-US" dirty="0"/>
            <a:t>:</a:t>
          </a:r>
        </a:p>
      </dgm:t>
    </dgm:pt>
    <dgm:pt modelId="{B6A006E9-E532-A44E-A3A7-D43D0B9A5984}" type="parTrans" cxnId="{CA9095F7-43FE-8142-ADED-41EBA878F7F4}">
      <dgm:prSet/>
      <dgm:spPr/>
      <dgm:t>
        <a:bodyPr/>
        <a:lstStyle/>
        <a:p>
          <a:endParaRPr lang="en-US"/>
        </a:p>
      </dgm:t>
    </dgm:pt>
    <dgm:pt modelId="{4DA50C42-49AF-DB4B-9E32-7085E403575D}" type="sibTrans" cxnId="{CA9095F7-43FE-8142-ADED-41EBA878F7F4}">
      <dgm:prSet/>
      <dgm:spPr/>
      <dgm:t>
        <a:bodyPr/>
        <a:lstStyle/>
        <a:p>
          <a:endParaRPr lang="en-US"/>
        </a:p>
      </dgm:t>
    </dgm:pt>
    <dgm:pt modelId="{6D6905F2-FB7B-D443-BBC7-6892D8081392}">
      <dgm:prSet phldrT="[Text]"/>
      <dgm:spPr/>
      <dgm:t>
        <a:bodyPr/>
        <a:lstStyle/>
        <a:p>
          <a:r>
            <a:rPr lang="en-US" dirty="0"/>
            <a:t>Overly structuralist</a:t>
          </a:r>
        </a:p>
      </dgm:t>
    </dgm:pt>
    <dgm:pt modelId="{7CCB6FE9-290E-054E-B23A-DFD2ABA9922F}" type="parTrans" cxnId="{E6A7BFD7-EE42-F04C-816D-5F0A5D27235F}">
      <dgm:prSet/>
      <dgm:spPr/>
      <dgm:t>
        <a:bodyPr/>
        <a:lstStyle/>
        <a:p>
          <a:endParaRPr lang="en-US"/>
        </a:p>
      </dgm:t>
    </dgm:pt>
    <dgm:pt modelId="{BCB3349E-0E8A-7E45-8BC9-FB37DD9A8142}" type="sibTrans" cxnId="{E6A7BFD7-EE42-F04C-816D-5F0A5D27235F}">
      <dgm:prSet/>
      <dgm:spPr/>
      <dgm:t>
        <a:bodyPr/>
        <a:lstStyle/>
        <a:p>
          <a:endParaRPr lang="en-US"/>
        </a:p>
      </dgm:t>
    </dgm:pt>
    <dgm:pt modelId="{C916A94D-7F2C-A147-BD54-F64F86ECB5B7}">
      <dgm:prSet phldrT="[Text]"/>
      <dgm:spPr/>
      <dgm:t>
        <a:bodyPr/>
        <a:lstStyle/>
        <a:p>
          <a:r>
            <a:rPr lang="en-US" dirty="0"/>
            <a:t>Weak and changing institutions in LMICs</a:t>
          </a:r>
        </a:p>
      </dgm:t>
    </dgm:pt>
    <dgm:pt modelId="{63468A6B-C8A1-9948-AD0E-C2F03B8059F4}" type="parTrans" cxnId="{57A65E2A-3802-B040-967F-ECE3D122988F}">
      <dgm:prSet/>
      <dgm:spPr/>
      <dgm:t>
        <a:bodyPr/>
        <a:lstStyle/>
        <a:p>
          <a:endParaRPr lang="en-US"/>
        </a:p>
      </dgm:t>
    </dgm:pt>
    <dgm:pt modelId="{BB4DF8B9-606F-FF49-B133-98DA2A1AF4CE}" type="sibTrans" cxnId="{57A65E2A-3802-B040-967F-ECE3D122988F}">
      <dgm:prSet/>
      <dgm:spPr/>
      <dgm:t>
        <a:bodyPr/>
        <a:lstStyle/>
        <a:p>
          <a:endParaRPr lang="en-US"/>
        </a:p>
      </dgm:t>
    </dgm:pt>
    <dgm:pt modelId="{FB4573C0-D80E-034D-B595-E199C4FE37F9}">
      <dgm:prSet phldrT="[Text]"/>
      <dgm:spPr/>
      <dgm:t>
        <a:bodyPr/>
        <a:lstStyle/>
        <a:p>
          <a:r>
            <a:rPr lang="en-US" dirty="0"/>
            <a:t>Patronage and </a:t>
          </a:r>
          <a:r>
            <a:rPr lang="en-US" dirty="0" err="1"/>
            <a:t>clientelistic</a:t>
          </a:r>
          <a:r>
            <a:rPr lang="en-US" dirty="0"/>
            <a:t> relations and weak administrative capacity </a:t>
          </a:r>
        </a:p>
      </dgm:t>
    </dgm:pt>
    <dgm:pt modelId="{2D976F10-2595-C74F-B7DD-CC246C0F9C7E}" type="parTrans" cxnId="{5F560975-16A7-5E40-859D-687B1A65D635}">
      <dgm:prSet/>
      <dgm:spPr/>
      <dgm:t>
        <a:bodyPr/>
        <a:lstStyle/>
        <a:p>
          <a:endParaRPr lang="en-US"/>
        </a:p>
      </dgm:t>
    </dgm:pt>
    <dgm:pt modelId="{B046AB5C-6BB3-3245-A82F-C92384845F0C}" type="sibTrans" cxnId="{5F560975-16A7-5E40-859D-687B1A65D635}">
      <dgm:prSet/>
      <dgm:spPr/>
      <dgm:t>
        <a:bodyPr/>
        <a:lstStyle/>
        <a:p>
          <a:endParaRPr lang="en-US"/>
        </a:p>
      </dgm:t>
    </dgm:pt>
    <dgm:pt modelId="{4D1B6753-14B9-364F-AE0F-82740F48FEEC}">
      <dgm:prSet/>
      <dgm:spPr/>
      <dgm:t>
        <a:bodyPr/>
        <a:lstStyle/>
        <a:p>
          <a:r>
            <a:rPr lang="en-US" dirty="0"/>
            <a:t>How policymakers decide which of the many potential investments they could make with public resources to focus their attention on.</a:t>
          </a:r>
        </a:p>
      </dgm:t>
    </dgm:pt>
    <dgm:pt modelId="{BAD74605-9F17-324A-B50B-86031B1A81C2}" type="parTrans" cxnId="{BE764B5C-BABC-1C4B-86D0-CAEB3AF4BF80}">
      <dgm:prSet/>
      <dgm:spPr/>
      <dgm:t>
        <a:bodyPr/>
        <a:lstStyle/>
        <a:p>
          <a:endParaRPr lang="en-US"/>
        </a:p>
      </dgm:t>
    </dgm:pt>
    <dgm:pt modelId="{0D868D2A-BD06-E04E-B60F-3E54C43F89D1}" type="sibTrans" cxnId="{BE764B5C-BABC-1C4B-86D0-CAEB3AF4BF80}">
      <dgm:prSet/>
      <dgm:spPr/>
      <dgm:t>
        <a:bodyPr/>
        <a:lstStyle/>
        <a:p>
          <a:endParaRPr lang="en-US"/>
        </a:p>
      </dgm:t>
    </dgm:pt>
    <dgm:pt modelId="{795AE24F-07B6-0941-8F19-E0BCCB06FF51}">
      <dgm:prSet/>
      <dgm:spPr/>
      <dgm:t>
        <a:bodyPr/>
        <a:lstStyle/>
        <a:p>
          <a:r>
            <a:rPr lang="en-US" dirty="0"/>
            <a:t>More ideational/agentic than other explanations.</a:t>
          </a:r>
        </a:p>
      </dgm:t>
    </dgm:pt>
    <dgm:pt modelId="{BCE106F7-B4DB-2A49-9A3B-E5740997DB6E}" type="parTrans" cxnId="{3B2B366C-0C8A-4341-A8A7-DA393C15E191}">
      <dgm:prSet/>
      <dgm:spPr/>
      <dgm:t>
        <a:bodyPr/>
        <a:lstStyle/>
        <a:p>
          <a:endParaRPr lang="en-US"/>
        </a:p>
      </dgm:t>
    </dgm:pt>
    <dgm:pt modelId="{6C911D29-935B-2948-8A12-CEB1972E6310}" type="sibTrans" cxnId="{3B2B366C-0C8A-4341-A8A7-DA393C15E191}">
      <dgm:prSet/>
      <dgm:spPr/>
      <dgm:t>
        <a:bodyPr/>
        <a:lstStyle/>
        <a:p>
          <a:endParaRPr lang="en-US"/>
        </a:p>
      </dgm:t>
    </dgm:pt>
    <dgm:pt modelId="{1FE99E6D-35CC-2841-A21E-071868D64336}">
      <dgm:prSet/>
      <dgm:spPr/>
      <dgm:t>
        <a:bodyPr/>
        <a:lstStyle/>
        <a:p>
          <a:r>
            <a:rPr lang="en-US" b="1" dirty="0"/>
            <a:t>Critiques</a:t>
          </a:r>
          <a:r>
            <a:rPr lang="en-US" dirty="0"/>
            <a:t>:</a:t>
          </a:r>
        </a:p>
      </dgm:t>
    </dgm:pt>
    <dgm:pt modelId="{60710792-5EDB-DF42-867E-609FB1769677}" type="parTrans" cxnId="{E4FC3E75-4A66-D34B-A949-E58C379E490B}">
      <dgm:prSet/>
      <dgm:spPr/>
      <dgm:t>
        <a:bodyPr/>
        <a:lstStyle/>
        <a:p>
          <a:endParaRPr lang="en-US"/>
        </a:p>
      </dgm:t>
    </dgm:pt>
    <dgm:pt modelId="{0FB1746B-BAA7-EF46-A676-A9E5A1297625}" type="sibTrans" cxnId="{E4FC3E75-4A66-D34B-A949-E58C379E490B}">
      <dgm:prSet/>
      <dgm:spPr/>
      <dgm:t>
        <a:bodyPr/>
        <a:lstStyle/>
        <a:p>
          <a:endParaRPr lang="en-US"/>
        </a:p>
      </dgm:t>
    </dgm:pt>
    <dgm:pt modelId="{B9B97ECC-81E8-404B-A070-0D4AA2A0F8B9}">
      <dgm:prSet/>
      <dgm:spPr/>
      <dgm:t>
        <a:bodyPr/>
        <a:lstStyle/>
        <a:p>
          <a:r>
            <a:rPr lang="en-US" dirty="0"/>
            <a:t>Heavy influence of </a:t>
          </a:r>
          <a:r>
            <a:rPr lang="en-US" b="1" i="1" dirty="0"/>
            <a:t>external actors</a:t>
          </a:r>
          <a:r>
            <a:rPr lang="en-US" dirty="0"/>
            <a:t> (i.e., donors) in LMICs</a:t>
          </a:r>
        </a:p>
      </dgm:t>
    </dgm:pt>
    <dgm:pt modelId="{833476DC-D0EA-3048-B111-46EC7FFDA1CB}" type="parTrans" cxnId="{ACB34EEB-D96F-7148-A9B6-9B7CFCA9378B}">
      <dgm:prSet/>
      <dgm:spPr/>
      <dgm:t>
        <a:bodyPr/>
        <a:lstStyle/>
        <a:p>
          <a:endParaRPr lang="en-US"/>
        </a:p>
      </dgm:t>
    </dgm:pt>
    <dgm:pt modelId="{B2227045-DBBF-D045-81D7-E0CFD121130F}" type="sibTrans" cxnId="{ACB34EEB-D96F-7148-A9B6-9B7CFCA9378B}">
      <dgm:prSet/>
      <dgm:spPr/>
      <dgm:t>
        <a:bodyPr/>
        <a:lstStyle/>
        <a:p>
          <a:endParaRPr lang="en-US"/>
        </a:p>
      </dgm:t>
    </dgm:pt>
    <dgm:pt modelId="{5921B54F-8706-8441-8788-C98EA9C70EC2}">
      <dgm:prSet/>
      <dgm:spPr/>
      <dgm:t>
        <a:bodyPr/>
        <a:lstStyle/>
        <a:p>
          <a:r>
            <a:rPr lang="en-US" dirty="0"/>
            <a:t>Non-democratic character of countries, low press freedom, low civil society participation can hamper issue emergence</a:t>
          </a:r>
        </a:p>
      </dgm:t>
    </dgm:pt>
    <dgm:pt modelId="{9899F7AB-CD04-5442-98EB-8085F83BD505}" type="parTrans" cxnId="{E8493E87-C3C0-E248-9034-947947035D3B}">
      <dgm:prSet/>
      <dgm:spPr/>
      <dgm:t>
        <a:bodyPr/>
        <a:lstStyle/>
        <a:p>
          <a:endParaRPr lang="en-US"/>
        </a:p>
      </dgm:t>
    </dgm:pt>
    <dgm:pt modelId="{22918FD5-5677-4843-AAD1-B40891AD2DFE}" type="sibTrans" cxnId="{E8493E87-C3C0-E248-9034-947947035D3B}">
      <dgm:prSet/>
      <dgm:spPr/>
      <dgm:t>
        <a:bodyPr/>
        <a:lstStyle/>
        <a:p>
          <a:endParaRPr lang="en-US"/>
        </a:p>
      </dgm:t>
    </dgm:pt>
    <dgm:pt modelId="{E10466D1-9B10-7E4C-9CBB-21AF0C014866}" type="pres">
      <dgm:prSet presAssocID="{3B16321D-092D-3C47-BE03-5F00161584FC}" presName="Name0" presStyleCnt="0">
        <dgm:presLayoutVars>
          <dgm:dir/>
          <dgm:animLvl val="lvl"/>
          <dgm:resizeHandles val="exact"/>
        </dgm:presLayoutVars>
      </dgm:prSet>
      <dgm:spPr/>
    </dgm:pt>
    <dgm:pt modelId="{1B2A9198-3E2D-494B-9528-35C0B9FBBBD8}" type="pres">
      <dgm:prSet presAssocID="{AFBE5555-4350-354F-9652-7B5296097752}" presName="composite" presStyleCnt="0"/>
      <dgm:spPr/>
    </dgm:pt>
    <dgm:pt modelId="{E913CB21-55AB-A740-B36C-DAA7AE5E24C4}" type="pres">
      <dgm:prSet presAssocID="{AFBE5555-4350-354F-9652-7B5296097752}" presName="parTx" presStyleLbl="alignNode1" presStyleIdx="0" presStyleCnt="4">
        <dgm:presLayoutVars>
          <dgm:chMax val="0"/>
          <dgm:chPref val="0"/>
          <dgm:bulletEnabled val="1"/>
        </dgm:presLayoutVars>
      </dgm:prSet>
      <dgm:spPr/>
    </dgm:pt>
    <dgm:pt modelId="{2A2BF504-BDBF-354C-B60E-FA0984604672}" type="pres">
      <dgm:prSet presAssocID="{AFBE5555-4350-354F-9652-7B5296097752}" presName="desTx" presStyleLbl="alignAccFollowNode1" presStyleIdx="0" presStyleCnt="4">
        <dgm:presLayoutVars>
          <dgm:bulletEnabled val="1"/>
        </dgm:presLayoutVars>
      </dgm:prSet>
      <dgm:spPr/>
    </dgm:pt>
    <dgm:pt modelId="{B7FEE584-103B-B241-ADB2-667FD8905BCE}" type="pres">
      <dgm:prSet presAssocID="{C0B9E59C-AB4F-B64E-AA78-DF3BB777B906}" presName="space" presStyleCnt="0"/>
      <dgm:spPr/>
    </dgm:pt>
    <dgm:pt modelId="{E8288639-AFCC-E14C-B185-16312191F8A9}" type="pres">
      <dgm:prSet presAssocID="{3362F6DE-7E74-F041-96AA-BFDC9CC7CFCF}" presName="composite" presStyleCnt="0"/>
      <dgm:spPr/>
    </dgm:pt>
    <dgm:pt modelId="{60B5CD35-FC8F-F34A-978A-BF39B9DCFD46}" type="pres">
      <dgm:prSet presAssocID="{3362F6DE-7E74-F041-96AA-BFDC9CC7CFCF}" presName="parTx" presStyleLbl="alignNode1" presStyleIdx="1" presStyleCnt="4">
        <dgm:presLayoutVars>
          <dgm:chMax val="0"/>
          <dgm:chPref val="0"/>
          <dgm:bulletEnabled val="1"/>
        </dgm:presLayoutVars>
      </dgm:prSet>
      <dgm:spPr/>
    </dgm:pt>
    <dgm:pt modelId="{E241E856-DFCA-DD44-9BDC-C405AE08673D}" type="pres">
      <dgm:prSet presAssocID="{3362F6DE-7E74-F041-96AA-BFDC9CC7CFCF}" presName="desTx" presStyleLbl="alignAccFollowNode1" presStyleIdx="1" presStyleCnt="4">
        <dgm:presLayoutVars>
          <dgm:bulletEnabled val="1"/>
        </dgm:presLayoutVars>
      </dgm:prSet>
      <dgm:spPr/>
    </dgm:pt>
    <dgm:pt modelId="{58AD9252-F289-9142-B20C-5DD9721C10EA}" type="pres">
      <dgm:prSet presAssocID="{730D8E7E-3EF5-DA41-A621-25FD1559499F}" presName="space" presStyleCnt="0"/>
      <dgm:spPr/>
    </dgm:pt>
    <dgm:pt modelId="{81B8B229-235A-714A-834A-9DBB4FE94C88}" type="pres">
      <dgm:prSet presAssocID="{441DB267-591E-A94D-A7B1-AA0BA559CA03}" presName="composite" presStyleCnt="0"/>
      <dgm:spPr/>
    </dgm:pt>
    <dgm:pt modelId="{5EE432F9-3644-D74D-8CD4-1DB866A7FAE7}" type="pres">
      <dgm:prSet presAssocID="{441DB267-591E-A94D-A7B1-AA0BA559CA03}" presName="parTx" presStyleLbl="alignNode1" presStyleIdx="2" presStyleCnt="4">
        <dgm:presLayoutVars>
          <dgm:chMax val="0"/>
          <dgm:chPref val="0"/>
          <dgm:bulletEnabled val="1"/>
        </dgm:presLayoutVars>
      </dgm:prSet>
      <dgm:spPr/>
    </dgm:pt>
    <dgm:pt modelId="{133588C1-A294-7D43-887B-D1859749CC37}" type="pres">
      <dgm:prSet presAssocID="{441DB267-591E-A94D-A7B1-AA0BA559CA03}" presName="desTx" presStyleLbl="alignAccFollowNode1" presStyleIdx="2" presStyleCnt="4">
        <dgm:presLayoutVars>
          <dgm:bulletEnabled val="1"/>
        </dgm:presLayoutVars>
      </dgm:prSet>
      <dgm:spPr/>
    </dgm:pt>
    <dgm:pt modelId="{A154DC96-0729-0F4E-9A88-8A1C305C93BC}" type="pres">
      <dgm:prSet presAssocID="{C45DFC19-3126-5B4F-91CE-5A69CEEFFA6A}" presName="space" presStyleCnt="0"/>
      <dgm:spPr/>
    </dgm:pt>
    <dgm:pt modelId="{4CAE508E-F133-AE4F-BFF7-03DFF95F4287}" type="pres">
      <dgm:prSet presAssocID="{0962E868-4C72-6545-8F62-82E502C3EAA6}" presName="composite" presStyleCnt="0"/>
      <dgm:spPr/>
    </dgm:pt>
    <dgm:pt modelId="{CD579AC9-2339-D24B-9FBA-99793AE66099}" type="pres">
      <dgm:prSet presAssocID="{0962E868-4C72-6545-8F62-82E502C3EAA6}" presName="parTx" presStyleLbl="alignNode1" presStyleIdx="3" presStyleCnt="4">
        <dgm:presLayoutVars>
          <dgm:chMax val="0"/>
          <dgm:chPref val="0"/>
          <dgm:bulletEnabled val="1"/>
        </dgm:presLayoutVars>
      </dgm:prSet>
      <dgm:spPr/>
    </dgm:pt>
    <dgm:pt modelId="{9A2B358D-A9D3-ED4A-B57B-757209F97EBF}" type="pres">
      <dgm:prSet presAssocID="{0962E868-4C72-6545-8F62-82E502C3EAA6}" presName="desTx" presStyleLbl="alignAccFollowNode1" presStyleIdx="3" presStyleCnt="4">
        <dgm:presLayoutVars>
          <dgm:bulletEnabled val="1"/>
        </dgm:presLayoutVars>
      </dgm:prSet>
      <dgm:spPr/>
    </dgm:pt>
  </dgm:ptLst>
  <dgm:cxnLst>
    <dgm:cxn modelId="{49D6D500-D4E4-2440-B0C7-5EB2B889707A}" type="presOf" srcId="{C916A94D-7F2C-A147-BD54-F64F86ECB5B7}" destId="{133588C1-A294-7D43-887B-D1859749CC37}" srcOrd="0" destOrd="5" presId="urn:microsoft.com/office/officeart/2005/8/layout/hList1"/>
    <dgm:cxn modelId="{E2C9A806-59DA-E647-853E-32D54527B93D}" srcId="{3362F6DE-7E74-F041-96AA-BFDC9CC7CFCF}" destId="{3FE3E5F8-2D15-1B4A-82C2-522C64D67D38}" srcOrd="3" destOrd="0" parTransId="{20E76E07-2091-074E-8E49-BD320801EF0B}" sibTransId="{6A1E6015-4E1D-3F41-8730-CFF14656F1CF}"/>
    <dgm:cxn modelId="{A050240A-15B0-A942-918E-B8493D5B91CB}" type="presOf" srcId="{47B0FD66-9E98-824D-8C6D-36DDBF2CF87F}" destId="{2A2BF504-BDBF-354C-B60E-FA0984604672}" srcOrd="0" destOrd="2" presId="urn:microsoft.com/office/officeart/2005/8/layout/hList1"/>
    <dgm:cxn modelId="{5739310D-86BE-E04A-9521-7EA61ADEE67E}" type="presOf" srcId="{B9B97ECC-81E8-404B-A070-0D4AA2A0F8B9}" destId="{9A2B358D-A9D3-ED4A-B57B-757209F97EBF}" srcOrd="0" destOrd="3" presId="urn:microsoft.com/office/officeart/2005/8/layout/hList1"/>
    <dgm:cxn modelId="{3040D90F-3BEF-684D-9C2E-7F658407E10F}" type="presOf" srcId="{96ADC657-7EF8-1F49-AB01-AC99D2DDAE00}" destId="{E241E856-DFCA-DD44-9BDC-C405AE08673D}" srcOrd="0" destOrd="5" presId="urn:microsoft.com/office/officeart/2005/8/layout/hList1"/>
    <dgm:cxn modelId="{2C61DF11-17B8-824E-B27A-1DB7C5260A29}" srcId="{AFBE5555-4350-354F-9652-7B5296097752}" destId="{36B6A9FB-8CA7-FA48-BA12-A7ED60DCE3F5}" srcOrd="0" destOrd="0" parTransId="{8BDBC7E1-FE15-8546-8EB9-015EF84598E8}" sibTransId="{FFCB6AE9-8EF2-F442-A139-DF7DCE1CDFEF}"/>
    <dgm:cxn modelId="{0C9ACA1F-211F-4345-9A7B-C7F28ECD91E1}" type="presOf" srcId="{B7F6869A-4D43-BC48-9979-45F733DC78F0}" destId="{2A2BF504-BDBF-354C-B60E-FA0984604672}" srcOrd="0" destOrd="3" presId="urn:microsoft.com/office/officeart/2005/8/layout/hList1"/>
    <dgm:cxn modelId="{55C8DC27-D6C4-EE41-AF77-B0364656494D}" type="presOf" srcId="{93850D52-861C-AB47-AA85-71491FC35EEC}" destId="{133588C1-A294-7D43-887B-D1859749CC37}" srcOrd="0" destOrd="1" presId="urn:microsoft.com/office/officeart/2005/8/layout/hList1"/>
    <dgm:cxn modelId="{96826E28-02E6-DE44-B1FF-9A6A97013150}" type="presOf" srcId="{20EDCD81-DF85-374B-9B70-CD4E90013FAD}" destId="{E241E856-DFCA-DD44-9BDC-C405AE08673D}" srcOrd="0" destOrd="2" presId="urn:microsoft.com/office/officeart/2005/8/layout/hList1"/>
    <dgm:cxn modelId="{57A65E2A-3802-B040-967F-ECE3D122988F}" srcId="{6E6E6B85-A92C-F34C-9DE3-0C941B7DF89C}" destId="{C916A94D-7F2C-A147-BD54-F64F86ECB5B7}" srcOrd="1" destOrd="0" parTransId="{63468A6B-C8A1-9948-AD0E-C2F03B8059F4}" sibTransId="{BB4DF8B9-606F-FF49-B133-98DA2A1AF4CE}"/>
    <dgm:cxn modelId="{B23CB52E-F030-094B-88FB-A8A3028D9ECE}" type="presOf" srcId="{AFBE5555-4350-354F-9652-7B5296097752}" destId="{E913CB21-55AB-A740-B36C-DAA7AE5E24C4}" srcOrd="0" destOrd="0" presId="urn:microsoft.com/office/officeart/2005/8/layout/hList1"/>
    <dgm:cxn modelId="{6190D52E-B459-474D-8168-9E20D0F02451}" type="presOf" srcId="{5921B54F-8706-8441-8788-C98EA9C70EC2}" destId="{9A2B358D-A9D3-ED4A-B57B-757209F97EBF}" srcOrd="0" destOrd="4" presId="urn:microsoft.com/office/officeart/2005/8/layout/hList1"/>
    <dgm:cxn modelId="{ED958830-8D50-8740-82CA-E5F3D6BD9846}" type="presOf" srcId="{FB4573C0-D80E-034D-B595-E199C4FE37F9}" destId="{133588C1-A294-7D43-887B-D1859749CC37}" srcOrd="0" destOrd="6" presId="urn:microsoft.com/office/officeart/2005/8/layout/hList1"/>
    <dgm:cxn modelId="{C683B536-8410-EA4E-8C69-4FAAFC6C4C1F}" srcId="{441DB267-591E-A94D-A7B1-AA0BA559CA03}" destId="{12C8AE4A-826E-B648-8248-22897796CB4D}" srcOrd="2" destOrd="0" parTransId="{DCC275B0-74EA-B04A-961F-8C5F9FA74348}" sibTransId="{1A0D2DD6-AC08-014D-8F79-0A5776C63735}"/>
    <dgm:cxn modelId="{D3815838-FC25-ED42-82D8-D3578A53671B}" srcId="{3FE3E5F8-2D15-1B4A-82C2-522C64D67D38}" destId="{3AF21234-8689-0D4F-A2A9-1A6326D9A148}" srcOrd="0" destOrd="0" parTransId="{378775F1-73B9-7B48-AD56-EBEFF8A20C53}" sibTransId="{A9E7EC48-EA29-C343-B728-3FE9FCD71ADC}"/>
    <dgm:cxn modelId="{27D6993E-D363-014C-A6E8-BFD701DAB649}" type="presOf" srcId="{1FE99E6D-35CC-2841-A21E-071868D64336}" destId="{9A2B358D-A9D3-ED4A-B57B-757209F97EBF}" srcOrd="0" destOrd="2" presId="urn:microsoft.com/office/officeart/2005/8/layout/hList1"/>
    <dgm:cxn modelId="{5B1C794E-DFEE-5A45-A3D9-2A2FCD5B7964}" type="presOf" srcId="{36B6A9FB-8CA7-FA48-BA12-A7ED60DCE3F5}" destId="{2A2BF504-BDBF-354C-B60E-FA0984604672}" srcOrd="0" destOrd="0" presId="urn:microsoft.com/office/officeart/2005/8/layout/hList1"/>
    <dgm:cxn modelId="{88162A51-5235-0042-A38C-C4639CA1A0C5}" srcId="{3B16321D-092D-3C47-BE03-5F00161584FC}" destId="{441DB267-591E-A94D-A7B1-AA0BA559CA03}" srcOrd="2" destOrd="0" parTransId="{4E49917B-22EF-6A41-A2E5-6E0289809A7A}" sibTransId="{C45DFC19-3126-5B4F-91CE-5A69CEEFFA6A}"/>
    <dgm:cxn modelId="{355A3454-7ED1-1941-B347-9FF2CAF068D6}" type="presOf" srcId="{3362F6DE-7E74-F041-96AA-BFDC9CC7CFCF}" destId="{60B5CD35-FC8F-F34A-978A-BF39B9DCFD46}" srcOrd="0" destOrd="0" presId="urn:microsoft.com/office/officeart/2005/8/layout/hList1"/>
    <dgm:cxn modelId="{BE764B5C-BABC-1C4B-86D0-CAEB3AF4BF80}" srcId="{0962E868-4C72-6545-8F62-82E502C3EAA6}" destId="{4D1B6753-14B9-364F-AE0F-82740F48FEEC}" srcOrd="0" destOrd="0" parTransId="{BAD74605-9F17-324A-B50B-86031B1A81C2}" sibTransId="{0D868D2A-BD06-E04E-B60F-3E54C43F89D1}"/>
    <dgm:cxn modelId="{759C9169-F162-9C42-91B6-E60EC6AE0994}" type="presOf" srcId="{6D6905F2-FB7B-D443-BBC7-6892D8081392}" destId="{133588C1-A294-7D43-887B-D1859749CC37}" srcOrd="0" destOrd="4" presId="urn:microsoft.com/office/officeart/2005/8/layout/hList1"/>
    <dgm:cxn modelId="{3B2B366C-0C8A-4341-A8A7-DA393C15E191}" srcId="{0962E868-4C72-6545-8F62-82E502C3EAA6}" destId="{795AE24F-07B6-0941-8F19-E0BCCB06FF51}" srcOrd="1" destOrd="0" parTransId="{BCE106F7-B4DB-2A49-9A3B-E5740997DB6E}" sibTransId="{6C911D29-935B-2948-8A12-CEB1972E6310}"/>
    <dgm:cxn modelId="{CFA2066D-76C5-0349-9306-1545AB7D194D}" type="presOf" srcId="{3B16321D-092D-3C47-BE03-5F00161584FC}" destId="{E10466D1-9B10-7E4C-9CBB-21AF0C014866}" srcOrd="0" destOrd="0" presId="urn:microsoft.com/office/officeart/2005/8/layout/hList1"/>
    <dgm:cxn modelId="{3A429F6D-6C93-EE4E-8BA2-314FE0C86E4E}" srcId="{5E7A46F9-2BFC-454C-84CD-3C3040543053}" destId="{B7F6869A-4D43-BC48-9979-45F733DC78F0}" srcOrd="1" destOrd="0" parTransId="{2DBDD791-4BE8-5943-B420-3A2B76B91896}" sibTransId="{F2163E4B-1447-D941-9DC1-6562FC36083B}"/>
    <dgm:cxn modelId="{642DEB70-225A-9749-A44B-0E341BBC8CE4}" srcId="{AFBE5555-4350-354F-9652-7B5296097752}" destId="{5E7A46F9-2BFC-454C-84CD-3C3040543053}" srcOrd="1" destOrd="0" parTransId="{FAF5B888-C776-8B4D-975B-302762CE0CBC}" sibTransId="{6E83BCBD-6CA8-884F-971E-21D9FE29556A}"/>
    <dgm:cxn modelId="{5F560975-16A7-5E40-859D-687B1A65D635}" srcId="{6E6E6B85-A92C-F34C-9DE3-0C941B7DF89C}" destId="{FB4573C0-D80E-034D-B595-E199C4FE37F9}" srcOrd="2" destOrd="0" parTransId="{2D976F10-2595-C74F-B7DD-CC246C0F9C7E}" sibTransId="{B046AB5C-6BB3-3245-A82F-C92384845F0C}"/>
    <dgm:cxn modelId="{E4FC3E75-4A66-D34B-A949-E58C379E490B}" srcId="{0962E868-4C72-6545-8F62-82E502C3EAA6}" destId="{1FE99E6D-35CC-2841-A21E-071868D64336}" srcOrd="2" destOrd="0" parTransId="{60710792-5EDB-DF42-867E-609FB1769677}" sibTransId="{0FB1746B-BAA7-EF46-A676-A9E5A1297625}"/>
    <dgm:cxn modelId="{059A4B77-C1A4-004D-9A51-C6E209B77DC2}" srcId="{3362F6DE-7E74-F041-96AA-BFDC9CC7CFCF}" destId="{3583663B-8053-D44C-8012-E49B8BD29625}" srcOrd="0" destOrd="0" parTransId="{8DC17296-F9D0-E144-A41A-E77BBADC4915}" sibTransId="{D2872604-D0F2-7246-B25F-8067533A015B}"/>
    <dgm:cxn modelId="{4386A877-9479-AE4C-B715-79608CBA9CEA}" srcId="{441DB267-591E-A94D-A7B1-AA0BA559CA03}" destId="{3DFA8112-CB84-FB42-A9CD-54A12D4A61B2}" srcOrd="0" destOrd="0" parTransId="{F4D30600-64F8-C040-A089-73E453BE7F83}" sibTransId="{63EB1B9F-6D4C-6042-86A1-11360E295B8D}"/>
    <dgm:cxn modelId="{C0190482-84DA-CA49-A615-E8FC889F56FF}" type="presOf" srcId="{0962E868-4C72-6545-8F62-82E502C3EAA6}" destId="{CD579AC9-2339-D24B-9FBA-99793AE66099}" srcOrd="0" destOrd="0" presId="urn:microsoft.com/office/officeart/2005/8/layout/hList1"/>
    <dgm:cxn modelId="{51542985-FB05-0048-B410-80DE98E51C11}" srcId="{3B16321D-092D-3C47-BE03-5F00161584FC}" destId="{3362F6DE-7E74-F041-96AA-BFDC9CC7CFCF}" srcOrd="1" destOrd="0" parTransId="{8B1C82EE-9798-B84C-A7B9-87C6DC4EBCBE}" sibTransId="{730D8E7E-3EF5-DA41-A621-25FD1559499F}"/>
    <dgm:cxn modelId="{E8493E87-C3C0-E248-9034-947947035D3B}" srcId="{1FE99E6D-35CC-2841-A21E-071868D64336}" destId="{5921B54F-8706-8441-8788-C98EA9C70EC2}" srcOrd="1" destOrd="0" parTransId="{9899F7AB-CD04-5442-98EB-8085F83BD505}" sibTransId="{22918FD5-5677-4843-AAD1-B40891AD2DFE}"/>
    <dgm:cxn modelId="{52016A95-31D5-5842-AD64-F84CE95FC3CC}" srcId="{3362F6DE-7E74-F041-96AA-BFDC9CC7CFCF}" destId="{20EDCD81-DF85-374B-9B70-CD4E90013FAD}" srcOrd="2" destOrd="0" parTransId="{7078D385-FE8A-3047-98ED-4D88931DC35D}" sibTransId="{21591894-03F5-6A48-8F0F-D3F5F1A7E965}"/>
    <dgm:cxn modelId="{B7B79996-6328-0243-B91E-52D704213491}" srcId="{3B16321D-092D-3C47-BE03-5F00161584FC}" destId="{AFBE5555-4350-354F-9652-7B5296097752}" srcOrd="0" destOrd="0" parTransId="{2359F043-CA39-6042-9FFF-8FA82120FA2C}" sibTransId="{C0B9E59C-AB4F-B64E-AA78-DF3BB777B906}"/>
    <dgm:cxn modelId="{68A75998-D560-9240-8AB0-A9F13A453469}" type="presOf" srcId="{6E6E6B85-A92C-F34C-9DE3-0C941B7DF89C}" destId="{133588C1-A294-7D43-887B-D1859749CC37}" srcOrd="0" destOrd="3" presId="urn:microsoft.com/office/officeart/2005/8/layout/hList1"/>
    <dgm:cxn modelId="{6E96F89D-5F24-C04A-AE10-2ECD886B9D0F}" type="presOf" srcId="{E4DF71AC-9602-DE4E-AA6F-7A03CF2AB78E}" destId="{2A2BF504-BDBF-354C-B60E-FA0984604672}" srcOrd="0" destOrd="4" presId="urn:microsoft.com/office/officeart/2005/8/layout/hList1"/>
    <dgm:cxn modelId="{821B109F-CB44-8C47-9C8C-0C82FCD62B63}" srcId="{3B16321D-092D-3C47-BE03-5F00161584FC}" destId="{0962E868-4C72-6545-8F62-82E502C3EAA6}" srcOrd="3" destOrd="0" parTransId="{34DCA74A-D561-8F48-A214-5D86C4860AB0}" sibTransId="{45F80171-744A-984C-852C-7864574F761D}"/>
    <dgm:cxn modelId="{0375829F-335A-FE40-9783-6E9F5F433123}" srcId="{3FE3E5F8-2D15-1B4A-82C2-522C64D67D38}" destId="{760379CF-6A05-F145-B079-C8E64DDB0429}" srcOrd="3" destOrd="0" parTransId="{ADBA1244-E480-D341-861A-A0ACE419ED3F}" sibTransId="{9EE5B133-7F1B-264A-B2EC-71FB8CA7B456}"/>
    <dgm:cxn modelId="{8B9796A7-338E-0D4A-B447-E093DA49A842}" srcId="{3FE3E5F8-2D15-1B4A-82C2-522C64D67D38}" destId="{4330DAC6-9D5F-6C4A-BEB7-92D70EEEA10E}" srcOrd="2" destOrd="0" parTransId="{40EEB66D-959E-1D4F-919C-0E084B26CF4A}" sibTransId="{81DA7955-B206-5749-9E09-7990638CC098}"/>
    <dgm:cxn modelId="{5C9A3CA9-D5FC-6D4C-89EA-297CBC7705A6}" type="presOf" srcId="{4330DAC6-9D5F-6C4A-BEB7-92D70EEEA10E}" destId="{E241E856-DFCA-DD44-9BDC-C405AE08673D}" srcOrd="0" destOrd="6" presId="urn:microsoft.com/office/officeart/2005/8/layout/hList1"/>
    <dgm:cxn modelId="{925AEEA9-A515-F041-9036-0F949A26E1CF}" type="presOf" srcId="{795AE24F-07B6-0941-8F19-E0BCCB06FF51}" destId="{9A2B358D-A9D3-ED4A-B57B-757209F97EBF}" srcOrd="0" destOrd="1" presId="urn:microsoft.com/office/officeart/2005/8/layout/hList1"/>
    <dgm:cxn modelId="{72F7ACAA-F647-764A-867F-09EB43CE1A1E}" srcId="{441DB267-591E-A94D-A7B1-AA0BA559CA03}" destId="{93850D52-861C-AB47-AA85-71491FC35EEC}" srcOrd="1" destOrd="0" parTransId="{5C3BC121-36C7-F34A-B707-AF919AC74C0F}" sibTransId="{F6CE8370-47AC-5244-BFC7-11EF48DDA171}"/>
    <dgm:cxn modelId="{550B98B1-97CA-734D-A9C2-023DC9203474}" type="presOf" srcId="{3FE3E5F8-2D15-1B4A-82C2-522C64D67D38}" destId="{E241E856-DFCA-DD44-9BDC-C405AE08673D}" srcOrd="0" destOrd="3" presId="urn:microsoft.com/office/officeart/2005/8/layout/hList1"/>
    <dgm:cxn modelId="{2B29D4BD-3B15-B042-B0B3-5C8D96EBEA3C}" type="presOf" srcId="{39CCBFA3-357D-FA42-8FD4-9155EA2C2CC6}" destId="{E241E856-DFCA-DD44-9BDC-C405AE08673D}" srcOrd="0" destOrd="1" presId="urn:microsoft.com/office/officeart/2005/8/layout/hList1"/>
    <dgm:cxn modelId="{3F0C4ABF-BB13-274F-83D2-87E930334361}" type="presOf" srcId="{760379CF-6A05-F145-B079-C8E64DDB0429}" destId="{E241E856-DFCA-DD44-9BDC-C405AE08673D}" srcOrd="0" destOrd="7" presId="urn:microsoft.com/office/officeart/2005/8/layout/hList1"/>
    <dgm:cxn modelId="{33588DD1-91FD-D94D-8442-0A0A5A887BFE}" type="presOf" srcId="{3583663B-8053-D44C-8012-E49B8BD29625}" destId="{E241E856-DFCA-DD44-9BDC-C405AE08673D}" srcOrd="0" destOrd="0" presId="urn:microsoft.com/office/officeart/2005/8/layout/hList1"/>
    <dgm:cxn modelId="{00F5FCD2-6B7E-A446-9147-436AF52CC8C6}" type="presOf" srcId="{5E7A46F9-2BFC-454C-84CD-3C3040543053}" destId="{2A2BF504-BDBF-354C-B60E-FA0984604672}" srcOrd="0" destOrd="1" presId="urn:microsoft.com/office/officeart/2005/8/layout/hList1"/>
    <dgm:cxn modelId="{2B16B0D4-8FDD-154E-B27B-02C9AA5DB63A}" srcId="{5E7A46F9-2BFC-454C-84CD-3C3040543053}" destId="{47B0FD66-9E98-824D-8C6D-36DDBF2CF87F}" srcOrd="0" destOrd="0" parTransId="{2A43CBFE-B086-9F4A-95BF-FDF628F07299}" sibTransId="{FE1396F3-3657-E34A-8A9D-82246D09FD9E}"/>
    <dgm:cxn modelId="{A303A0D6-C580-D645-8164-3311B7102A70}" srcId="{5E7A46F9-2BFC-454C-84CD-3C3040543053}" destId="{E4DF71AC-9602-DE4E-AA6F-7A03CF2AB78E}" srcOrd="2" destOrd="0" parTransId="{037D0946-BA3C-DB45-8922-AE2745F978FA}" sibTransId="{B4139AF2-2FB3-EA4E-A01C-8DDB3AE56ED7}"/>
    <dgm:cxn modelId="{E6A7BFD7-EE42-F04C-816D-5F0A5D27235F}" srcId="{6E6E6B85-A92C-F34C-9DE3-0C941B7DF89C}" destId="{6D6905F2-FB7B-D443-BBC7-6892D8081392}" srcOrd="0" destOrd="0" parTransId="{7CCB6FE9-290E-054E-B23A-DFD2ABA9922F}" sibTransId="{BCB3349E-0E8A-7E45-8BC9-FB37DD9A8142}"/>
    <dgm:cxn modelId="{41612AD9-4980-824C-9A1F-5832496FD651}" type="presOf" srcId="{441DB267-591E-A94D-A7B1-AA0BA559CA03}" destId="{5EE432F9-3644-D74D-8CD4-1DB866A7FAE7}" srcOrd="0" destOrd="0" presId="urn:microsoft.com/office/officeart/2005/8/layout/hList1"/>
    <dgm:cxn modelId="{EE7C13DB-4D27-1545-A405-E1791A47276A}" type="presOf" srcId="{4D1B6753-14B9-364F-AE0F-82740F48FEEC}" destId="{9A2B358D-A9D3-ED4A-B57B-757209F97EBF}" srcOrd="0" destOrd="0" presId="urn:microsoft.com/office/officeart/2005/8/layout/hList1"/>
    <dgm:cxn modelId="{8B3C0DE2-1110-564E-B88A-9AFD61838FEE}" srcId="{3FE3E5F8-2D15-1B4A-82C2-522C64D67D38}" destId="{96ADC657-7EF8-1F49-AB01-AC99D2DDAE00}" srcOrd="1" destOrd="0" parTransId="{9836D163-5FB7-E744-8B02-3229AAE322A4}" sibTransId="{1D8A9676-DC22-9D4E-BDF5-952661461E48}"/>
    <dgm:cxn modelId="{87E3CCE5-2D2A-6C49-9A96-B422FD8D49E2}" type="presOf" srcId="{12C8AE4A-826E-B648-8248-22897796CB4D}" destId="{133588C1-A294-7D43-887B-D1859749CC37}" srcOrd="0" destOrd="2" presId="urn:microsoft.com/office/officeart/2005/8/layout/hList1"/>
    <dgm:cxn modelId="{1A23B6E9-8BE7-244A-B2B1-1EE9786A031A}" type="presOf" srcId="{3DFA8112-CB84-FB42-A9CD-54A12D4A61B2}" destId="{133588C1-A294-7D43-887B-D1859749CC37}" srcOrd="0" destOrd="0" presId="urn:microsoft.com/office/officeart/2005/8/layout/hList1"/>
    <dgm:cxn modelId="{A1B328EB-2035-2A4A-94AE-3FBE97025FA9}" type="presOf" srcId="{3AF21234-8689-0D4F-A2A9-1A6326D9A148}" destId="{E241E856-DFCA-DD44-9BDC-C405AE08673D}" srcOrd="0" destOrd="4" presId="urn:microsoft.com/office/officeart/2005/8/layout/hList1"/>
    <dgm:cxn modelId="{ACB34EEB-D96F-7148-A9B6-9B7CFCA9378B}" srcId="{1FE99E6D-35CC-2841-A21E-071868D64336}" destId="{B9B97ECC-81E8-404B-A070-0D4AA2A0F8B9}" srcOrd="0" destOrd="0" parTransId="{833476DC-D0EA-3048-B111-46EC7FFDA1CB}" sibTransId="{B2227045-DBBF-D045-81D7-E0CFD121130F}"/>
    <dgm:cxn modelId="{CA9095F7-43FE-8142-ADED-41EBA878F7F4}" srcId="{441DB267-591E-A94D-A7B1-AA0BA559CA03}" destId="{6E6E6B85-A92C-F34C-9DE3-0C941B7DF89C}" srcOrd="3" destOrd="0" parTransId="{B6A006E9-E532-A44E-A3A7-D43D0B9A5984}" sibTransId="{4DA50C42-49AF-DB4B-9E32-7085E403575D}"/>
    <dgm:cxn modelId="{E001D5FE-4BAF-854E-870E-021349720B6B}" srcId="{3362F6DE-7E74-F041-96AA-BFDC9CC7CFCF}" destId="{39CCBFA3-357D-FA42-8FD4-9155EA2C2CC6}" srcOrd="1" destOrd="0" parTransId="{D78D655F-B231-B54C-9235-5449883142DA}" sibTransId="{D9C3F0FC-B2A0-2E4F-92C4-5A670223A1CD}"/>
    <dgm:cxn modelId="{47902FC9-262E-124E-96B8-5AE4C905E680}" type="presParOf" srcId="{E10466D1-9B10-7E4C-9CBB-21AF0C014866}" destId="{1B2A9198-3E2D-494B-9528-35C0B9FBBBD8}" srcOrd="0" destOrd="0" presId="urn:microsoft.com/office/officeart/2005/8/layout/hList1"/>
    <dgm:cxn modelId="{003379C1-364C-E849-A93D-E4520A6CB5C4}" type="presParOf" srcId="{1B2A9198-3E2D-494B-9528-35C0B9FBBBD8}" destId="{E913CB21-55AB-A740-B36C-DAA7AE5E24C4}" srcOrd="0" destOrd="0" presId="urn:microsoft.com/office/officeart/2005/8/layout/hList1"/>
    <dgm:cxn modelId="{C2530123-DE23-5345-8933-061ACA726D37}" type="presParOf" srcId="{1B2A9198-3E2D-494B-9528-35C0B9FBBBD8}" destId="{2A2BF504-BDBF-354C-B60E-FA0984604672}" srcOrd="1" destOrd="0" presId="urn:microsoft.com/office/officeart/2005/8/layout/hList1"/>
    <dgm:cxn modelId="{FA289301-E145-6A41-A6F6-A9DABF70F8C5}" type="presParOf" srcId="{E10466D1-9B10-7E4C-9CBB-21AF0C014866}" destId="{B7FEE584-103B-B241-ADB2-667FD8905BCE}" srcOrd="1" destOrd="0" presId="urn:microsoft.com/office/officeart/2005/8/layout/hList1"/>
    <dgm:cxn modelId="{7687A3B4-9520-5E4C-BAD9-146E07436ABC}" type="presParOf" srcId="{E10466D1-9B10-7E4C-9CBB-21AF0C014866}" destId="{E8288639-AFCC-E14C-B185-16312191F8A9}" srcOrd="2" destOrd="0" presId="urn:microsoft.com/office/officeart/2005/8/layout/hList1"/>
    <dgm:cxn modelId="{4892C519-FC47-1F40-A2CD-E8250612F19F}" type="presParOf" srcId="{E8288639-AFCC-E14C-B185-16312191F8A9}" destId="{60B5CD35-FC8F-F34A-978A-BF39B9DCFD46}" srcOrd="0" destOrd="0" presId="urn:microsoft.com/office/officeart/2005/8/layout/hList1"/>
    <dgm:cxn modelId="{F6ACEA1F-6B83-1748-B15B-34317733F366}" type="presParOf" srcId="{E8288639-AFCC-E14C-B185-16312191F8A9}" destId="{E241E856-DFCA-DD44-9BDC-C405AE08673D}" srcOrd="1" destOrd="0" presId="urn:microsoft.com/office/officeart/2005/8/layout/hList1"/>
    <dgm:cxn modelId="{A3AC0281-8E10-864B-BD4A-CC32FA3FCA09}" type="presParOf" srcId="{E10466D1-9B10-7E4C-9CBB-21AF0C014866}" destId="{58AD9252-F289-9142-B20C-5DD9721C10EA}" srcOrd="3" destOrd="0" presId="urn:microsoft.com/office/officeart/2005/8/layout/hList1"/>
    <dgm:cxn modelId="{821CFFF1-3975-F54B-88AD-8856DD3E7125}" type="presParOf" srcId="{E10466D1-9B10-7E4C-9CBB-21AF0C014866}" destId="{81B8B229-235A-714A-834A-9DBB4FE94C88}" srcOrd="4" destOrd="0" presId="urn:microsoft.com/office/officeart/2005/8/layout/hList1"/>
    <dgm:cxn modelId="{07C173AC-3ECF-2A42-9695-226DD6F9DEDA}" type="presParOf" srcId="{81B8B229-235A-714A-834A-9DBB4FE94C88}" destId="{5EE432F9-3644-D74D-8CD4-1DB866A7FAE7}" srcOrd="0" destOrd="0" presId="urn:microsoft.com/office/officeart/2005/8/layout/hList1"/>
    <dgm:cxn modelId="{E8C71E0C-EE4B-8F4A-A269-36C94B37BD34}" type="presParOf" srcId="{81B8B229-235A-714A-834A-9DBB4FE94C88}" destId="{133588C1-A294-7D43-887B-D1859749CC37}" srcOrd="1" destOrd="0" presId="urn:microsoft.com/office/officeart/2005/8/layout/hList1"/>
    <dgm:cxn modelId="{5CEC6BDD-BA70-2A47-AC7C-F8E64E902528}" type="presParOf" srcId="{E10466D1-9B10-7E4C-9CBB-21AF0C014866}" destId="{A154DC96-0729-0F4E-9A88-8A1C305C93BC}" srcOrd="5" destOrd="0" presId="urn:microsoft.com/office/officeart/2005/8/layout/hList1"/>
    <dgm:cxn modelId="{317391C9-BCBC-2449-8306-291A811F0F03}" type="presParOf" srcId="{E10466D1-9B10-7E4C-9CBB-21AF0C014866}" destId="{4CAE508E-F133-AE4F-BFF7-03DFF95F4287}" srcOrd="6" destOrd="0" presId="urn:microsoft.com/office/officeart/2005/8/layout/hList1"/>
    <dgm:cxn modelId="{A9D316C6-7DF5-4940-B768-754460CBB47C}" type="presParOf" srcId="{4CAE508E-F133-AE4F-BFF7-03DFF95F4287}" destId="{CD579AC9-2339-D24B-9FBA-99793AE66099}" srcOrd="0" destOrd="0" presId="urn:microsoft.com/office/officeart/2005/8/layout/hList1"/>
    <dgm:cxn modelId="{04537E84-4F00-4942-BBDB-73F40BCC1D67}" type="presParOf" srcId="{4CAE508E-F133-AE4F-BFF7-03DFF95F4287}" destId="{9A2B358D-A9D3-ED4A-B57B-757209F97E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5EECF-6891-4319-897A-21C40E420F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685A9C8-AA45-4F2F-A864-3FC3D8105B3D}">
      <dgm:prSet/>
      <dgm:spPr/>
      <dgm:t>
        <a:bodyPr/>
        <a:lstStyle/>
        <a:p>
          <a:pPr>
            <a:lnSpc>
              <a:spcPct val="100000"/>
            </a:lnSpc>
          </a:pPr>
          <a:r>
            <a:rPr lang="en-US" b="1" i="1"/>
            <a:t>Coalition strategies</a:t>
          </a:r>
          <a:r>
            <a:rPr lang="en-US"/>
            <a:t> involve bringing together various interested actors (elected and agency officials, interest group leaders, researchers) with shared goals and values to advance a policy issue.</a:t>
          </a:r>
        </a:p>
      </dgm:t>
    </dgm:pt>
    <dgm:pt modelId="{9C79CFFA-02EC-4E2C-AD34-4FFA021EB2AD}" type="parTrans" cxnId="{0A53E039-25F0-4218-B3A7-FC799DF81865}">
      <dgm:prSet/>
      <dgm:spPr/>
      <dgm:t>
        <a:bodyPr/>
        <a:lstStyle/>
        <a:p>
          <a:endParaRPr lang="en-US"/>
        </a:p>
      </dgm:t>
    </dgm:pt>
    <dgm:pt modelId="{692ACF8A-4FB9-4080-82FA-43C01B481123}" type="sibTrans" cxnId="{0A53E039-25F0-4218-B3A7-FC799DF81865}">
      <dgm:prSet/>
      <dgm:spPr/>
      <dgm:t>
        <a:bodyPr/>
        <a:lstStyle/>
        <a:p>
          <a:endParaRPr lang="en-US"/>
        </a:p>
      </dgm:t>
    </dgm:pt>
    <dgm:pt modelId="{8609AEE2-F034-4BF0-BB2A-CB71DD5FD3B5}">
      <dgm:prSet/>
      <dgm:spPr/>
      <dgm:t>
        <a:bodyPr/>
        <a:lstStyle/>
        <a:p>
          <a:pPr>
            <a:lnSpc>
              <a:spcPct val="100000"/>
            </a:lnSpc>
          </a:pPr>
          <a:r>
            <a:rPr lang="en-US" b="1" i="1"/>
            <a:t>Framing strategies</a:t>
          </a:r>
          <a:r>
            <a:rPr lang="en-US"/>
            <a:t> involve positioning issues in ways that resonate with key actors (Entman 1993).</a:t>
          </a:r>
        </a:p>
      </dgm:t>
    </dgm:pt>
    <dgm:pt modelId="{467DE36A-3EEF-4548-820C-76C70141AF77}" type="parTrans" cxnId="{43B6B923-D570-4A5D-965D-04C9C8C78B66}">
      <dgm:prSet/>
      <dgm:spPr/>
      <dgm:t>
        <a:bodyPr/>
        <a:lstStyle/>
        <a:p>
          <a:endParaRPr lang="en-US"/>
        </a:p>
      </dgm:t>
    </dgm:pt>
    <dgm:pt modelId="{C8FF996F-3979-41F2-98DD-36B2957B4928}" type="sibTrans" cxnId="{43B6B923-D570-4A5D-965D-04C9C8C78B66}">
      <dgm:prSet/>
      <dgm:spPr/>
      <dgm:t>
        <a:bodyPr/>
        <a:lstStyle/>
        <a:p>
          <a:endParaRPr lang="en-US"/>
        </a:p>
      </dgm:t>
    </dgm:pt>
    <dgm:pt modelId="{F834D25B-7BA6-4660-84E5-B387B257EE4A}">
      <dgm:prSet/>
      <dgm:spPr/>
      <dgm:t>
        <a:bodyPr/>
        <a:lstStyle/>
        <a:p>
          <a:pPr>
            <a:lnSpc>
              <a:spcPct val="100000"/>
            </a:lnSpc>
          </a:pPr>
          <a:r>
            <a:rPr lang="en-US"/>
            <a:t>‘30 baht scheme,’ slogan Thailand </a:t>
          </a:r>
        </a:p>
      </dgm:t>
    </dgm:pt>
    <dgm:pt modelId="{287DE3E0-6B6E-49E5-96A9-66C215EE32DC}" type="parTrans" cxnId="{2BEC2B5D-91F2-414D-8CF3-6334E2A83D09}">
      <dgm:prSet/>
      <dgm:spPr/>
      <dgm:t>
        <a:bodyPr/>
        <a:lstStyle/>
        <a:p>
          <a:endParaRPr lang="en-US"/>
        </a:p>
      </dgm:t>
    </dgm:pt>
    <dgm:pt modelId="{221EA83C-3694-44A2-A716-2E90B8E8DD6C}" type="sibTrans" cxnId="{2BEC2B5D-91F2-414D-8CF3-6334E2A83D09}">
      <dgm:prSet/>
      <dgm:spPr/>
      <dgm:t>
        <a:bodyPr/>
        <a:lstStyle/>
        <a:p>
          <a:endParaRPr lang="en-US"/>
        </a:p>
      </dgm:t>
    </dgm:pt>
    <dgm:pt modelId="{706F7D0D-7FDB-406C-BBF7-46A6CED1F178}">
      <dgm:prSet/>
      <dgm:spPr/>
      <dgm:t>
        <a:bodyPr/>
        <a:lstStyle/>
        <a:p>
          <a:pPr>
            <a:lnSpc>
              <a:spcPct val="100000"/>
            </a:lnSpc>
          </a:pPr>
          <a:r>
            <a:rPr lang="en-US"/>
            <a:t>Equality and universal rights used by civil society in Indonesia</a:t>
          </a:r>
        </a:p>
      </dgm:t>
    </dgm:pt>
    <dgm:pt modelId="{DB71701E-F152-46C6-8731-BC98AD61432B}" type="parTrans" cxnId="{CAF01FCD-30E6-4B25-A9F8-76D176F1FDDE}">
      <dgm:prSet/>
      <dgm:spPr/>
      <dgm:t>
        <a:bodyPr/>
        <a:lstStyle/>
        <a:p>
          <a:endParaRPr lang="en-US"/>
        </a:p>
      </dgm:t>
    </dgm:pt>
    <dgm:pt modelId="{D65DC59D-F26A-4757-9AD8-1FCA35AAC4D5}" type="sibTrans" cxnId="{CAF01FCD-30E6-4B25-A9F8-76D176F1FDDE}">
      <dgm:prSet/>
      <dgm:spPr/>
      <dgm:t>
        <a:bodyPr/>
        <a:lstStyle/>
        <a:p>
          <a:endParaRPr lang="en-US"/>
        </a:p>
      </dgm:t>
    </dgm:pt>
    <dgm:pt modelId="{7D852D59-0CE5-4445-A1B7-DA9CD35BA482}">
      <dgm:prSet/>
      <dgm:spPr/>
      <dgm:t>
        <a:bodyPr/>
        <a:lstStyle/>
        <a:p>
          <a:pPr>
            <a:lnSpc>
              <a:spcPct val="100000"/>
            </a:lnSpc>
          </a:pPr>
          <a:r>
            <a:rPr lang="en-US" b="1" i="1" dirty="0"/>
            <a:t>Public demand strategies</a:t>
          </a:r>
          <a:r>
            <a:rPr lang="en-US" dirty="0"/>
            <a:t>. Actors can capitalize on emerging changes in public demand for enhanced health spending or can try to induce public demand through effective framing strategies.</a:t>
          </a:r>
        </a:p>
      </dgm:t>
    </dgm:pt>
    <dgm:pt modelId="{1A813A17-4387-4892-BA4A-0957F72950DD}" type="parTrans" cxnId="{FAC70C1D-5AB1-4EE6-87BF-C5317F30EBD0}">
      <dgm:prSet/>
      <dgm:spPr/>
      <dgm:t>
        <a:bodyPr/>
        <a:lstStyle/>
        <a:p>
          <a:endParaRPr lang="en-US"/>
        </a:p>
      </dgm:t>
    </dgm:pt>
    <dgm:pt modelId="{E696F540-C5B3-4DDE-97EE-1342EA70202A}" type="sibTrans" cxnId="{FAC70C1D-5AB1-4EE6-87BF-C5317F30EBD0}">
      <dgm:prSet/>
      <dgm:spPr/>
      <dgm:t>
        <a:bodyPr/>
        <a:lstStyle/>
        <a:p>
          <a:endParaRPr lang="en-US"/>
        </a:p>
      </dgm:t>
    </dgm:pt>
    <dgm:pt modelId="{CD32110D-FF05-42B5-99BB-06B07180D5A4}">
      <dgm:prSet/>
      <dgm:spPr/>
      <dgm:t>
        <a:bodyPr/>
        <a:lstStyle/>
        <a:p>
          <a:pPr>
            <a:lnSpc>
              <a:spcPct val="100000"/>
            </a:lnSpc>
          </a:pPr>
          <a:r>
            <a:rPr lang="en-US" b="1" i="1" dirty="0"/>
            <a:t>Policy design strategies</a:t>
          </a:r>
          <a:r>
            <a:rPr lang="en-US" dirty="0"/>
            <a:t>. Policy design should be an ongoing process of figuring out which specific configuration of a policy can balance the wide variety of structural conditions and pressures from interested actors in a manner that allows progress without too much compromise in substance.</a:t>
          </a:r>
        </a:p>
      </dgm:t>
    </dgm:pt>
    <dgm:pt modelId="{39E4B15D-17AC-4757-97CB-29D66DEA5BF4}" type="parTrans" cxnId="{19707A76-46C8-4922-84CF-2A01B18CAFDC}">
      <dgm:prSet/>
      <dgm:spPr/>
      <dgm:t>
        <a:bodyPr/>
        <a:lstStyle/>
        <a:p>
          <a:endParaRPr lang="en-US"/>
        </a:p>
      </dgm:t>
    </dgm:pt>
    <dgm:pt modelId="{04B83C9B-5E06-4C76-A38A-E59B2B71E6EF}" type="sibTrans" cxnId="{19707A76-46C8-4922-84CF-2A01B18CAFDC}">
      <dgm:prSet/>
      <dgm:spPr/>
      <dgm:t>
        <a:bodyPr/>
        <a:lstStyle/>
        <a:p>
          <a:endParaRPr lang="en-US"/>
        </a:p>
      </dgm:t>
    </dgm:pt>
    <dgm:pt modelId="{22AE0932-7222-4FD9-A050-2113674DA184}" type="pres">
      <dgm:prSet presAssocID="{7335EECF-6891-4319-897A-21C40E420F5C}" presName="root" presStyleCnt="0">
        <dgm:presLayoutVars>
          <dgm:dir/>
          <dgm:resizeHandles val="exact"/>
        </dgm:presLayoutVars>
      </dgm:prSet>
      <dgm:spPr/>
    </dgm:pt>
    <dgm:pt modelId="{5371CD30-12B8-4E7E-B6BB-EDECD02235CF}" type="pres">
      <dgm:prSet presAssocID="{C685A9C8-AA45-4F2F-A864-3FC3D8105B3D}" presName="compNode" presStyleCnt="0"/>
      <dgm:spPr/>
    </dgm:pt>
    <dgm:pt modelId="{8A3B6DE7-80DA-4C9D-835C-02CB04B0089F}" type="pres">
      <dgm:prSet presAssocID="{C685A9C8-AA45-4F2F-A864-3FC3D8105B3D}" presName="bgRect" presStyleLbl="bgShp" presStyleIdx="0" presStyleCnt="4"/>
      <dgm:spPr/>
    </dgm:pt>
    <dgm:pt modelId="{D616DCBB-D7D4-4D83-8354-36F36BBC2B4B}" type="pres">
      <dgm:prSet presAssocID="{C685A9C8-AA45-4F2F-A864-3FC3D8105B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1DFB9EB-9B50-4453-8415-0D1A85AF2BAF}" type="pres">
      <dgm:prSet presAssocID="{C685A9C8-AA45-4F2F-A864-3FC3D8105B3D}" presName="spaceRect" presStyleCnt="0"/>
      <dgm:spPr/>
    </dgm:pt>
    <dgm:pt modelId="{9FD9238F-A465-443F-A467-54AA1AFD7E25}" type="pres">
      <dgm:prSet presAssocID="{C685A9C8-AA45-4F2F-A864-3FC3D8105B3D}" presName="parTx" presStyleLbl="revTx" presStyleIdx="0" presStyleCnt="5">
        <dgm:presLayoutVars>
          <dgm:chMax val="0"/>
          <dgm:chPref val="0"/>
        </dgm:presLayoutVars>
      </dgm:prSet>
      <dgm:spPr/>
    </dgm:pt>
    <dgm:pt modelId="{D9BE80DF-EB89-4F67-8942-83AAB180C538}" type="pres">
      <dgm:prSet presAssocID="{692ACF8A-4FB9-4080-82FA-43C01B481123}" presName="sibTrans" presStyleCnt="0"/>
      <dgm:spPr/>
    </dgm:pt>
    <dgm:pt modelId="{CA21A493-0245-49CD-A51B-0D9F9017A75F}" type="pres">
      <dgm:prSet presAssocID="{8609AEE2-F034-4BF0-BB2A-CB71DD5FD3B5}" presName="compNode" presStyleCnt="0"/>
      <dgm:spPr/>
    </dgm:pt>
    <dgm:pt modelId="{5124D7A8-E767-48E5-ABBA-4BCF8F845B55}" type="pres">
      <dgm:prSet presAssocID="{8609AEE2-F034-4BF0-BB2A-CB71DD5FD3B5}" presName="bgRect" presStyleLbl="bgShp" presStyleIdx="1" presStyleCnt="4"/>
      <dgm:spPr/>
    </dgm:pt>
    <dgm:pt modelId="{B55CD4E4-2CFD-46A4-A52A-98A45A8BD122}" type="pres">
      <dgm:prSet presAssocID="{8609AEE2-F034-4BF0-BB2A-CB71DD5FD3B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er"/>
        </a:ext>
      </dgm:extLst>
    </dgm:pt>
    <dgm:pt modelId="{6CBE61F3-0C9A-4CC5-B946-4AA2D0D15A11}" type="pres">
      <dgm:prSet presAssocID="{8609AEE2-F034-4BF0-BB2A-CB71DD5FD3B5}" presName="spaceRect" presStyleCnt="0"/>
      <dgm:spPr/>
    </dgm:pt>
    <dgm:pt modelId="{932048CE-3B22-4992-A09D-ED38EA01767A}" type="pres">
      <dgm:prSet presAssocID="{8609AEE2-F034-4BF0-BB2A-CB71DD5FD3B5}" presName="parTx" presStyleLbl="revTx" presStyleIdx="1" presStyleCnt="5">
        <dgm:presLayoutVars>
          <dgm:chMax val="0"/>
          <dgm:chPref val="0"/>
        </dgm:presLayoutVars>
      </dgm:prSet>
      <dgm:spPr/>
    </dgm:pt>
    <dgm:pt modelId="{4A0DE469-1AE9-4A28-9EC3-2D0462E696CE}" type="pres">
      <dgm:prSet presAssocID="{8609AEE2-F034-4BF0-BB2A-CB71DD5FD3B5}" presName="desTx" presStyleLbl="revTx" presStyleIdx="2" presStyleCnt="5">
        <dgm:presLayoutVars/>
      </dgm:prSet>
      <dgm:spPr/>
    </dgm:pt>
    <dgm:pt modelId="{0A14B816-70D4-464E-8976-8F140D77A067}" type="pres">
      <dgm:prSet presAssocID="{C8FF996F-3979-41F2-98DD-36B2957B4928}" presName="sibTrans" presStyleCnt="0"/>
      <dgm:spPr/>
    </dgm:pt>
    <dgm:pt modelId="{A586343F-F901-42CF-BE73-EC25DA742FA7}" type="pres">
      <dgm:prSet presAssocID="{7D852D59-0CE5-4445-A1B7-DA9CD35BA482}" presName="compNode" presStyleCnt="0"/>
      <dgm:spPr/>
    </dgm:pt>
    <dgm:pt modelId="{740EF5FF-6032-4530-B7B8-456AF1139723}" type="pres">
      <dgm:prSet presAssocID="{7D852D59-0CE5-4445-A1B7-DA9CD35BA482}" presName="bgRect" presStyleLbl="bgShp" presStyleIdx="2" presStyleCnt="4"/>
      <dgm:spPr/>
    </dgm:pt>
    <dgm:pt modelId="{5E3CF7A1-E52E-4547-B70F-6E99B9FED917}" type="pres">
      <dgm:prSet presAssocID="{7D852D59-0CE5-4445-A1B7-DA9CD35BA4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347C9C1F-00FC-40B0-885E-9210B19996F0}" type="pres">
      <dgm:prSet presAssocID="{7D852D59-0CE5-4445-A1B7-DA9CD35BA482}" presName="spaceRect" presStyleCnt="0"/>
      <dgm:spPr/>
    </dgm:pt>
    <dgm:pt modelId="{6E24C88D-95E2-4F67-BBB7-C4FC49CD1640}" type="pres">
      <dgm:prSet presAssocID="{7D852D59-0CE5-4445-A1B7-DA9CD35BA482}" presName="parTx" presStyleLbl="revTx" presStyleIdx="3" presStyleCnt="5">
        <dgm:presLayoutVars>
          <dgm:chMax val="0"/>
          <dgm:chPref val="0"/>
        </dgm:presLayoutVars>
      </dgm:prSet>
      <dgm:spPr/>
    </dgm:pt>
    <dgm:pt modelId="{646E530D-3AD7-4EDB-BD3A-11C0E52F3DC3}" type="pres">
      <dgm:prSet presAssocID="{E696F540-C5B3-4DDE-97EE-1342EA70202A}" presName="sibTrans" presStyleCnt="0"/>
      <dgm:spPr/>
    </dgm:pt>
    <dgm:pt modelId="{65A7AD1F-6D82-4E4B-A646-D9335343275B}" type="pres">
      <dgm:prSet presAssocID="{CD32110D-FF05-42B5-99BB-06B07180D5A4}" presName="compNode" presStyleCnt="0"/>
      <dgm:spPr/>
    </dgm:pt>
    <dgm:pt modelId="{854373E8-1CC7-45FC-A7E5-DBD2F4100C07}" type="pres">
      <dgm:prSet presAssocID="{CD32110D-FF05-42B5-99BB-06B07180D5A4}" presName="bgRect" presStyleLbl="bgShp" presStyleIdx="3" presStyleCnt="4"/>
      <dgm:spPr/>
    </dgm:pt>
    <dgm:pt modelId="{FA79ABE2-FC56-44B4-8CD2-BCB2EAC4335B}" type="pres">
      <dgm:prSet presAssocID="{CD32110D-FF05-42B5-99BB-06B07180D5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F5710DAD-F28B-43AC-88A2-9A830D40885F}" type="pres">
      <dgm:prSet presAssocID="{CD32110D-FF05-42B5-99BB-06B07180D5A4}" presName="spaceRect" presStyleCnt="0"/>
      <dgm:spPr/>
    </dgm:pt>
    <dgm:pt modelId="{9CC464D4-0F63-4F02-A047-076AE9E506AB}" type="pres">
      <dgm:prSet presAssocID="{CD32110D-FF05-42B5-99BB-06B07180D5A4}" presName="parTx" presStyleLbl="revTx" presStyleIdx="4" presStyleCnt="5">
        <dgm:presLayoutVars>
          <dgm:chMax val="0"/>
          <dgm:chPref val="0"/>
        </dgm:presLayoutVars>
      </dgm:prSet>
      <dgm:spPr/>
    </dgm:pt>
  </dgm:ptLst>
  <dgm:cxnLst>
    <dgm:cxn modelId="{D3AD1A01-CCE5-43F3-B5AF-ED74F69D69B3}" type="presOf" srcId="{C685A9C8-AA45-4F2F-A864-3FC3D8105B3D}" destId="{9FD9238F-A465-443F-A467-54AA1AFD7E25}" srcOrd="0" destOrd="0" presId="urn:microsoft.com/office/officeart/2018/2/layout/IconVerticalSolidList"/>
    <dgm:cxn modelId="{FAC70C1D-5AB1-4EE6-87BF-C5317F30EBD0}" srcId="{7335EECF-6891-4319-897A-21C40E420F5C}" destId="{7D852D59-0CE5-4445-A1B7-DA9CD35BA482}" srcOrd="2" destOrd="0" parTransId="{1A813A17-4387-4892-BA4A-0957F72950DD}" sibTransId="{E696F540-C5B3-4DDE-97EE-1342EA70202A}"/>
    <dgm:cxn modelId="{43B6B923-D570-4A5D-965D-04C9C8C78B66}" srcId="{7335EECF-6891-4319-897A-21C40E420F5C}" destId="{8609AEE2-F034-4BF0-BB2A-CB71DD5FD3B5}" srcOrd="1" destOrd="0" parTransId="{467DE36A-3EEF-4548-820C-76C70141AF77}" sibTransId="{C8FF996F-3979-41F2-98DD-36B2957B4928}"/>
    <dgm:cxn modelId="{B5F56137-9924-440F-A963-C73D5C23516B}" type="presOf" srcId="{CD32110D-FF05-42B5-99BB-06B07180D5A4}" destId="{9CC464D4-0F63-4F02-A047-076AE9E506AB}" srcOrd="0" destOrd="0" presId="urn:microsoft.com/office/officeart/2018/2/layout/IconVerticalSolidList"/>
    <dgm:cxn modelId="{0A53E039-25F0-4218-B3A7-FC799DF81865}" srcId="{7335EECF-6891-4319-897A-21C40E420F5C}" destId="{C685A9C8-AA45-4F2F-A864-3FC3D8105B3D}" srcOrd="0" destOrd="0" parTransId="{9C79CFFA-02EC-4E2C-AD34-4FFA021EB2AD}" sibTransId="{692ACF8A-4FB9-4080-82FA-43C01B481123}"/>
    <dgm:cxn modelId="{2BEC2B5D-91F2-414D-8CF3-6334E2A83D09}" srcId="{8609AEE2-F034-4BF0-BB2A-CB71DD5FD3B5}" destId="{F834D25B-7BA6-4660-84E5-B387B257EE4A}" srcOrd="0" destOrd="0" parTransId="{287DE3E0-6B6E-49E5-96A9-66C215EE32DC}" sibTransId="{221EA83C-3694-44A2-A716-2E90B8E8DD6C}"/>
    <dgm:cxn modelId="{CE618C6E-7491-4EC6-95DF-620275F6BE98}" type="presOf" srcId="{706F7D0D-7FDB-406C-BBF7-46A6CED1F178}" destId="{4A0DE469-1AE9-4A28-9EC3-2D0462E696CE}" srcOrd="0" destOrd="1" presId="urn:microsoft.com/office/officeart/2018/2/layout/IconVerticalSolidList"/>
    <dgm:cxn modelId="{19707A76-46C8-4922-84CF-2A01B18CAFDC}" srcId="{7335EECF-6891-4319-897A-21C40E420F5C}" destId="{CD32110D-FF05-42B5-99BB-06B07180D5A4}" srcOrd="3" destOrd="0" parTransId="{39E4B15D-17AC-4757-97CB-29D66DEA5BF4}" sibTransId="{04B83C9B-5E06-4C76-A38A-E59B2B71E6EF}"/>
    <dgm:cxn modelId="{91508876-D621-4A5C-AE7E-7F732A0CBE49}" type="presOf" srcId="{7335EECF-6891-4319-897A-21C40E420F5C}" destId="{22AE0932-7222-4FD9-A050-2113674DA184}" srcOrd="0" destOrd="0" presId="urn:microsoft.com/office/officeart/2018/2/layout/IconVerticalSolidList"/>
    <dgm:cxn modelId="{986A719D-DEA4-4AD7-AF49-1DDAEED96BB2}" type="presOf" srcId="{8609AEE2-F034-4BF0-BB2A-CB71DD5FD3B5}" destId="{932048CE-3B22-4992-A09D-ED38EA01767A}" srcOrd="0" destOrd="0" presId="urn:microsoft.com/office/officeart/2018/2/layout/IconVerticalSolidList"/>
    <dgm:cxn modelId="{B0291BB8-3808-479C-8AD6-50E96A009652}" type="presOf" srcId="{F834D25B-7BA6-4660-84E5-B387B257EE4A}" destId="{4A0DE469-1AE9-4A28-9EC3-2D0462E696CE}" srcOrd="0" destOrd="0" presId="urn:microsoft.com/office/officeart/2018/2/layout/IconVerticalSolidList"/>
    <dgm:cxn modelId="{CAF01FCD-30E6-4B25-A9F8-76D176F1FDDE}" srcId="{8609AEE2-F034-4BF0-BB2A-CB71DD5FD3B5}" destId="{706F7D0D-7FDB-406C-BBF7-46A6CED1F178}" srcOrd="1" destOrd="0" parTransId="{DB71701E-F152-46C6-8731-BC98AD61432B}" sibTransId="{D65DC59D-F26A-4757-9AD8-1FCA35AAC4D5}"/>
    <dgm:cxn modelId="{2D1148DD-4E0B-4528-93C1-5B796FDD76D6}" type="presOf" srcId="{7D852D59-0CE5-4445-A1B7-DA9CD35BA482}" destId="{6E24C88D-95E2-4F67-BBB7-C4FC49CD1640}" srcOrd="0" destOrd="0" presId="urn:microsoft.com/office/officeart/2018/2/layout/IconVerticalSolidList"/>
    <dgm:cxn modelId="{5D87F320-AFD8-4C3F-85D2-D55DE8D64E74}" type="presParOf" srcId="{22AE0932-7222-4FD9-A050-2113674DA184}" destId="{5371CD30-12B8-4E7E-B6BB-EDECD02235CF}" srcOrd="0" destOrd="0" presId="urn:microsoft.com/office/officeart/2018/2/layout/IconVerticalSolidList"/>
    <dgm:cxn modelId="{805C7925-BEA9-4BC6-83FE-50EA3AFC2DE9}" type="presParOf" srcId="{5371CD30-12B8-4E7E-B6BB-EDECD02235CF}" destId="{8A3B6DE7-80DA-4C9D-835C-02CB04B0089F}" srcOrd="0" destOrd="0" presId="urn:microsoft.com/office/officeart/2018/2/layout/IconVerticalSolidList"/>
    <dgm:cxn modelId="{548DE80C-5120-401A-A49A-D6C211216116}" type="presParOf" srcId="{5371CD30-12B8-4E7E-B6BB-EDECD02235CF}" destId="{D616DCBB-D7D4-4D83-8354-36F36BBC2B4B}" srcOrd="1" destOrd="0" presId="urn:microsoft.com/office/officeart/2018/2/layout/IconVerticalSolidList"/>
    <dgm:cxn modelId="{A9D19964-3DE7-48E5-9B8C-687BEBD993AE}" type="presParOf" srcId="{5371CD30-12B8-4E7E-B6BB-EDECD02235CF}" destId="{11DFB9EB-9B50-4453-8415-0D1A85AF2BAF}" srcOrd="2" destOrd="0" presId="urn:microsoft.com/office/officeart/2018/2/layout/IconVerticalSolidList"/>
    <dgm:cxn modelId="{7B7C9CC5-E4C3-4E72-AF5A-A27996B9704E}" type="presParOf" srcId="{5371CD30-12B8-4E7E-B6BB-EDECD02235CF}" destId="{9FD9238F-A465-443F-A467-54AA1AFD7E25}" srcOrd="3" destOrd="0" presId="urn:microsoft.com/office/officeart/2018/2/layout/IconVerticalSolidList"/>
    <dgm:cxn modelId="{AEB22F7C-CDCA-46F9-9223-47D52C85F0B0}" type="presParOf" srcId="{22AE0932-7222-4FD9-A050-2113674DA184}" destId="{D9BE80DF-EB89-4F67-8942-83AAB180C538}" srcOrd="1" destOrd="0" presId="urn:microsoft.com/office/officeart/2018/2/layout/IconVerticalSolidList"/>
    <dgm:cxn modelId="{8E20BD89-5D19-4425-B048-840E8DF5C605}" type="presParOf" srcId="{22AE0932-7222-4FD9-A050-2113674DA184}" destId="{CA21A493-0245-49CD-A51B-0D9F9017A75F}" srcOrd="2" destOrd="0" presId="urn:microsoft.com/office/officeart/2018/2/layout/IconVerticalSolidList"/>
    <dgm:cxn modelId="{9FE1BD7A-B910-4CF3-9BD0-7D0D224F5D52}" type="presParOf" srcId="{CA21A493-0245-49CD-A51B-0D9F9017A75F}" destId="{5124D7A8-E767-48E5-ABBA-4BCF8F845B55}" srcOrd="0" destOrd="0" presId="urn:microsoft.com/office/officeart/2018/2/layout/IconVerticalSolidList"/>
    <dgm:cxn modelId="{C121A04F-5219-483C-96C5-DE4A8CA0FA67}" type="presParOf" srcId="{CA21A493-0245-49CD-A51B-0D9F9017A75F}" destId="{B55CD4E4-2CFD-46A4-A52A-98A45A8BD122}" srcOrd="1" destOrd="0" presId="urn:microsoft.com/office/officeart/2018/2/layout/IconVerticalSolidList"/>
    <dgm:cxn modelId="{9B1E5B09-E365-4D70-85AC-738998D98133}" type="presParOf" srcId="{CA21A493-0245-49CD-A51B-0D9F9017A75F}" destId="{6CBE61F3-0C9A-4CC5-B946-4AA2D0D15A11}" srcOrd="2" destOrd="0" presId="urn:microsoft.com/office/officeart/2018/2/layout/IconVerticalSolidList"/>
    <dgm:cxn modelId="{C97F5F9A-10A3-4495-8E44-7344F9F3C25C}" type="presParOf" srcId="{CA21A493-0245-49CD-A51B-0D9F9017A75F}" destId="{932048CE-3B22-4992-A09D-ED38EA01767A}" srcOrd="3" destOrd="0" presId="urn:microsoft.com/office/officeart/2018/2/layout/IconVerticalSolidList"/>
    <dgm:cxn modelId="{778C44C1-FB04-4CAE-AD33-CEEDB860399B}" type="presParOf" srcId="{CA21A493-0245-49CD-A51B-0D9F9017A75F}" destId="{4A0DE469-1AE9-4A28-9EC3-2D0462E696CE}" srcOrd="4" destOrd="0" presId="urn:microsoft.com/office/officeart/2018/2/layout/IconVerticalSolidList"/>
    <dgm:cxn modelId="{ECFBCD9E-981F-46C8-AA8F-260FB61BFE8C}" type="presParOf" srcId="{22AE0932-7222-4FD9-A050-2113674DA184}" destId="{0A14B816-70D4-464E-8976-8F140D77A067}" srcOrd="3" destOrd="0" presId="urn:microsoft.com/office/officeart/2018/2/layout/IconVerticalSolidList"/>
    <dgm:cxn modelId="{53C1450D-91C4-4541-B57B-63B0A202A296}" type="presParOf" srcId="{22AE0932-7222-4FD9-A050-2113674DA184}" destId="{A586343F-F901-42CF-BE73-EC25DA742FA7}" srcOrd="4" destOrd="0" presId="urn:microsoft.com/office/officeart/2018/2/layout/IconVerticalSolidList"/>
    <dgm:cxn modelId="{994A2991-1FA9-42C8-BB17-9A24546466EA}" type="presParOf" srcId="{A586343F-F901-42CF-BE73-EC25DA742FA7}" destId="{740EF5FF-6032-4530-B7B8-456AF1139723}" srcOrd="0" destOrd="0" presId="urn:microsoft.com/office/officeart/2018/2/layout/IconVerticalSolidList"/>
    <dgm:cxn modelId="{CF3E7322-B34C-4EBF-9E59-08780C710ED5}" type="presParOf" srcId="{A586343F-F901-42CF-BE73-EC25DA742FA7}" destId="{5E3CF7A1-E52E-4547-B70F-6E99B9FED917}" srcOrd="1" destOrd="0" presId="urn:microsoft.com/office/officeart/2018/2/layout/IconVerticalSolidList"/>
    <dgm:cxn modelId="{E0E76764-8410-4ECA-BA74-8EEAA70537F7}" type="presParOf" srcId="{A586343F-F901-42CF-BE73-EC25DA742FA7}" destId="{347C9C1F-00FC-40B0-885E-9210B19996F0}" srcOrd="2" destOrd="0" presId="urn:microsoft.com/office/officeart/2018/2/layout/IconVerticalSolidList"/>
    <dgm:cxn modelId="{DC149475-98F9-40BF-9E35-2477111C2015}" type="presParOf" srcId="{A586343F-F901-42CF-BE73-EC25DA742FA7}" destId="{6E24C88D-95E2-4F67-BBB7-C4FC49CD1640}" srcOrd="3" destOrd="0" presId="urn:microsoft.com/office/officeart/2018/2/layout/IconVerticalSolidList"/>
    <dgm:cxn modelId="{C311906B-AF8C-4B87-B7FE-5F798941B6ED}" type="presParOf" srcId="{22AE0932-7222-4FD9-A050-2113674DA184}" destId="{646E530D-3AD7-4EDB-BD3A-11C0E52F3DC3}" srcOrd="5" destOrd="0" presId="urn:microsoft.com/office/officeart/2018/2/layout/IconVerticalSolidList"/>
    <dgm:cxn modelId="{968C5485-60D0-4B46-B9A4-B99308AC7037}" type="presParOf" srcId="{22AE0932-7222-4FD9-A050-2113674DA184}" destId="{65A7AD1F-6D82-4E4B-A646-D9335343275B}" srcOrd="6" destOrd="0" presId="urn:microsoft.com/office/officeart/2018/2/layout/IconVerticalSolidList"/>
    <dgm:cxn modelId="{EE450E34-9B2F-4B0B-955C-452FD2321BF3}" type="presParOf" srcId="{65A7AD1F-6D82-4E4B-A646-D9335343275B}" destId="{854373E8-1CC7-45FC-A7E5-DBD2F4100C07}" srcOrd="0" destOrd="0" presId="urn:microsoft.com/office/officeart/2018/2/layout/IconVerticalSolidList"/>
    <dgm:cxn modelId="{A3330030-93A6-46D8-83DD-D390471B99BF}" type="presParOf" srcId="{65A7AD1F-6D82-4E4B-A646-D9335343275B}" destId="{FA79ABE2-FC56-44B4-8CD2-BCB2EAC4335B}" srcOrd="1" destOrd="0" presId="urn:microsoft.com/office/officeart/2018/2/layout/IconVerticalSolidList"/>
    <dgm:cxn modelId="{6347102E-C438-4BBC-8EC7-37BC9F678DA4}" type="presParOf" srcId="{65A7AD1F-6D82-4E4B-A646-D9335343275B}" destId="{F5710DAD-F28B-43AC-88A2-9A830D40885F}" srcOrd="2" destOrd="0" presId="urn:microsoft.com/office/officeart/2018/2/layout/IconVerticalSolidList"/>
    <dgm:cxn modelId="{2DABFBAE-E25F-4D84-8B53-5C9C578BB214}" type="presParOf" srcId="{65A7AD1F-6D82-4E4B-A646-D9335343275B}" destId="{9CC464D4-0F63-4F02-A047-076AE9E506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3CB21-55AB-A740-B36C-DAA7AE5E24C4}">
      <dsp:nvSpPr>
        <dsp:cNvPr id="0" name=""/>
        <dsp:cNvSpPr/>
      </dsp:nvSpPr>
      <dsp:spPr>
        <a:xfrm>
          <a:off x="3953" y="324413"/>
          <a:ext cx="2377306" cy="4824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Font typeface="+mj-lt"/>
            <a:buNone/>
          </a:pPr>
          <a:r>
            <a:rPr lang="en-US" sz="1300" b="1" kern="1200" dirty="0"/>
            <a:t>Resource-based explanations</a:t>
          </a:r>
          <a:endParaRPr lang="en-US" sz="1300" kern="1200" dirty="0"/>
        </a:p>
      </dsp:txBody>
      <dsp:txXfrm>
        <a:off x="3953" y="324413"/>
        <a:ext cx="2377306" cy="482497"/>
      </dsp:txXfrm>
    </dsp:sp>
    <dsp:sp modelId="{2A2BF504-BDBF-354C-B60E-FA0984604672}">
      <dsp:nvSpPr>
        <dsp:cNvPr id="0" name=""/>
        <dsp:cNvSpPr/>
      </dsp:nvSpPr>
      <dsp:spPr>
        <a:xfrm>
          <a:off x="3953" y="806911"/>
          <a:ext cx="2377306" cy="322001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welfare state is a natural outgrowth of rising GDP per capita and the demands of capitalist democracy.</a:t>
          </a:r>
        </a:p>
        <a:p>
          <a:pPr marL="114300" lvl="1" indent="-114300" algn="l" defTabSz="577850">
            <a:lnSpc>
              <a:spcPct val="90000"/>
            </a:lnSpc>
            <a:spcBef>
              <a:spcPct val="0"/>
            </a:spcBef>
            <a:spcAft>
              <a:spcPct val="15000"/>
            </a:spcAft>
            <a:buChar char="•"/>
          </a:pPr>
          <a:r>
            <a:rPr lang="en-US" sz="1300" b="1" kern="1200" dirty="0"/>
            <a:t>Critiques</a:t>
          </a:r>
          <a:r>
            <a:rPr lang="en-US" sz="1300" kern="1200" dirty="0"/>
            <a:t>:</a:t>
          </a:r>
        </a:p>
        <a:p>
          <a:pPr marL="228600" lvl="2" indent="-114300" algn="l" defTabSz="577850">
            <a:lnSpc>
              <a:spcPct val="90000"/>
            </a:lnSpc>
            <a:spcBef>
              <a:spcPct val="0"/>
            </a:spcBef>
            <a:spcAft>
              <a:spcPct val="15000"/>
            </a:spcAft>
            <a:buChar char="•"/>
          </a:pPr>
          <a:r>
            <a:rPr lang="en-US" sz="1300" kern="1200" dirty="0"/>
            <a:t>Non-democratic settings?</a:t>
          </a:r>
        </a:p>
        <a:p>
          <a:pPr marL="228600" lvl="2" indent="-114300" algn="l" defTabSz="577850">
            <a:lnSpc>
              <a:spcPct val="90000"/>
            </a:lnSpc>
            <a:spcBef>
              <a:spcPct val="0"/>
            </a:spcBef>
            <a:spcAft>
              <a:spcPct val="15000"/>
            </a:spcAft>
            <a:buChar char="•"/>
          </a:pPr>
          <a:r>
            <a:rPr lang="en-US" sz="1300" kern="1200" dirty="0"/>
            <a:t>Justification for lack of explicit investment in health</a:t>
          </a:r>
        </a:p>
        <a:p>
          <a:pPr marL="228600" lvl="2" indent="-114300" algn="l" defTabSz="577850">
            <a:lnSpc>
              <a:spcPct val="90000"/>
            </a:lnSpc>
            <a:spcBef>
              <a:spcPct val="0"/>
            </a:spcBef>
            <a:spcAft>
              <a:spcPct val="15000"/>
            </a:spcAft>
            <a:buChar char="•"/>
          </a:pPr>
          <a:r>
            <a:rPr lang="en-US" sz="1300" kern="1200" dirty="0"/>
            <a:t>Overly structuralist/ functionalist account</a:t>
          </a:r>
        </a:p>
      </dsp:txBody>
      <dsp:txXfrm>
        <a:off x="3953" y="806911"/>
        <a:ext cx="2377306" cy="3220013"/>
      </dsp:txXfrm>
    </dsp:sp>
    <dsp:sp modelId="{60B5CD35-FC8F-F34A-978A-BF39B9DCFD46}">
      <dsp:nvSpPr>
        <dsp:cNvPr id="0" name=""/>
        <dsp:cNvSpPr/>
      </dsp:nvSpPr>
      <dsp:spPr>
        <a:xfrm>
          <a:off x="2714082" y="324413"/>
          <a:ext cx="2377306" cy="4824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Font typeface="+mj-lt"/>
            <a:buNone/>
          </a:pPr>
          <a:r>
            <a:rPr lang="en-US" sz="1300" b="1" kern="1200" dirty="0"/>
            <a:t>Class- and Partisan based explanations</a:t>
          </a:r>
          <a:endParaRPr lang="en-US" sz="1300" kern="1200" dirty="0"/>
        </a:p>
      </dsp:txBody>
      <dsp:txXfrm>
        <a:off x="2714082" y="324413"/>
        <a:ext cx="2377306" cy="482497"/>
      </dsp:txXfrm>
    </dsp:sp>
    <dsp:sp modelId="{E241E856-DFCA-DD44-9BDC-C405AE08673D}">
      <dsp:nvSpPr>
        <dsp:cNvPr id="0" name=""/>
        <dsp:cNvSpPr/>
      </dsp:nvSpPr>
      <dsp:spPr>
        <a:xfrm>
          <a:off x="2714082" y="806911"/>
          <a:ext cx="2377306" cy="322001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Power-resources theory</a:t>
          </a:r>
        </a:p>
        <a:p>
          <a:pPr marL="114300" lvl="1" indent="-114300" algn="l" defTabSz="577850">
            <a:lnSpc>
              <a:spcPct val="90000"/>
            </a:lnSpc>
            <a:spcBef>
              <a:spcPct val="0"/>
            </a:spcBef>
            <a:spcAft>
              <a:spcPct val="15000"/>
            </a:spcAft>
            <a:buChar char="•"/>
          </a:pPr>
          <a:r>
            <a:rPr lang="en-US" sz="1300" kern="1200" dirty="0"/>
            <a:t>Working class mobilization and strength of left parties</a:t>
          </a:r>
        </a:p>
        <a:p>
          <a:pPr marL="114300" lvl="1" indent="-114300" algn="l" defTabSz="577850">
            <a:lnSpc>
              <a:spcPct val="90000"/>
            </a:lnSpc>
            <a:spcBef>
              <a:spcPct val="0"/>
            </a:spcBef>
            <a:spcAft>
              <a:spcPct val="15000"/>
            </a:spcAft>
            <a:buChar char="•"/>
          </a:pPr>
          <a:r>
            <a:rPr lang="en-US" sz="1300" kern="1200" dirty="0"/>
            <a:t>Cross-class compromise</a:t>
          </a:r>
        </a:p>
        <a:p>
          <a:pPr marL="114300" lvl="1" indent="-114300" algn="l" defTabSz="577850">
            <a:lnSpc>
              <a:spcPct val="90000"/>
            </a:lnSpc>
            <a:spcBef>
              <a:spcPct val="0"/>
            </a:spcBef>
            <a:spcAft>
              <a:spcPct val="15000"/>
            </a:spcAft>
            <a:buChar char="•"/>
          </a:pPr>
          <a:r>
            <a:rPr lang="en-US" sz="1300" b="1" kern="1200" dirty="0"/>
            <a:t>Critiques</a:t>
          </a:r>
          <a:r>
            <a:rPr lang="en-US" sz="1300" kern="1200" dirty="0"/>
            <a:t>: </a:t>
          </a:r>
        </a:p>
        <a:p>
          <a:pPr marL="228600" lvl="2" indent="-114300" algn="l" defTabSz="577850">
            <a:lnSpc>
              <a:spcPct val="90000"/>
            </a:lnSpc>
            <a:spcBef>
              <a:spcPct val="0"/>
            </a:spcBef>
            <a:spcAft>
              <a:spcPct val="15000"/>
            </a:spcAft>
            <a:buChar char="•"/>
          </a:pPr>
          <a:r>
            <a:rPr lang="en-US" sz="1300" kern="1200" dirty="0"/>
            <a:t>Low class consciousness and unionization in LMICs</a:t>
          </a:r>
        </a:p>
        <a:p>
          <a:pPr marL="228600" lvl="2" indent="-114300" algn="l" defTabSz="577850">
            <a:lnSpc>
              <a:spcPct val="90000"/>
            </a:lnSpc>
            <a:spcBef>
              <a:spcPct val="0"/>
            </a:spcBef>
            <a:spcAft>
              <a:spcPct val="15000"/>
            </a:spcAft>
            <a:buChar char="•"/>
          </a:pPr>
          <a:r>
            <a:rPr lang="en-US" sz="1300" kern="1200" dirty="0"/>
            <a:t>Higher salience of ethnic divisions (reduce redistributive demands)</a:t>
          </a:r>
        </a:p>
        <a:p>
          <a:pPr marL="228600" lvl="2" indent="-114300" algn="l" defTabSz="577850">
            <a:lnSpc>
              <a:spcPct val="90000"/>
            </a:lnSpc>
            <a:spcBef>
              <a:spcPct val="0"/>
            </a:spcBef>
            <a:spcAft>
              <a:spcPct val="15000"/>
            </a:spcAft>
            <a:buChar char="•"/>
          </a:pPr>
          <a:r>
            <a:rPr lang="en-US" sz="1300" kern="1200" dirty="0"/>
            <a:t>Dearth of “programmatic parties” in LMICs</a:t>
          </a:r>
        </a:p>
        <a:p>
          <a:pPr marL="228600" lvl="2" indent="-114300" algn="l" defTabSz="577850">
            <a:lnSpc>
              <a:spcPct val="90000"/>
            </a:lnSpc>
            <a:spcBef>
              <a:spcPct val="0"/>
            </a:spcBef>
            <a:spcAft>
              <a:spcPct val="15000"/>
            </a:spcAft>
            <a:buChar char="•"/>
          </a:pPr>
          <a:r>
            <a:rPr lang="en-US" sz="1300" kern="1200" dirty="0"/>
            <a:t>Unionized workers often oppose health reform</a:t>
          </a:r>
        </a:p>
      </dsp:txBody>
      <dsp:txXfrm>
        <a:off x="2714082" y="806911"/>
        <a:ext cx="2377306" cy="3220013"/>
      </dsp:txXfrm>
    </dsp:sp>
    <dsp:sp modelId="{5EE432F9-3644-D74D-8CD4-1DB866A7FAE7}">
      <dsp:nvSpPr>
        <dsp:cNvPr id="0" name=""/>
        <dsp:cNvSpPr/>
      </dsp:nvSpPr>
      <dsp:spPr>
        <a:xfrm>
          <a:off x="5424211" y="324413"/>
          <a:ext cx="2377306" cy="4824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Font typeface="+mj-lt"/>
            <a:buNone/>
          </a:pPr>
          <a:r>
            <a:rPr lang="en-US" sz="1300" b="1" kern="1200" dirty="0"/>
            <a:t>Institutions-based explanations</a:t>
          </a:r>
          <a:endParaRPr lang="en-US" sz="1300" kern="1200" dirty="0"/>
        </a:p>
      </dsp:txBody>
      <dsp:txXfrm>
        <a:off x="5424211" y="324413"/>
        <a:ext cx="2377306" cy="482497"/>
      </dsp:txXfrm>
    </dsp:sp>
    <dsp:sp modelId="{133588C1-A294-7D43-887B-D1859749CC37}">
      <dsp:nvSpPr>
        <dsp:cNvPr id="0" name=""/>
        <dsp:cNvSpPr/>
      </dsp:nvSpPr>
      <dsp:spPr>
        <a:xfrm>
          <a:off x="5424211" y="806911"/>
          <a:ext cx="2377306" cy="322001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Change is constrained by past policy commitments and the ‘rules of the game’</a:t>
          </a:r>
        </a:p>
        <a:p>
          <a:pPr marL="114300" lvl="1" indent="-114300" algn="l" defTabSz="577850">
            <a:lnSpc>
              <a:spcPct val="90000"/>
            </a:lnSpc>
            <a:spcBef>
              <a:spcPct val="0"/>
            </a:spcBef>
            <a:spcAft>
              <a:spcPct val="15000"/>
            </a:spcAft>
            <a:buChar char="•"/>
          </a:pPr>
          <a:r>
            <a:rPr lang="en-US" sz="1300" kern="1200" dirty="0"/>
            <a:t>Veto points</a:t>
          </a:r>
        </a:p>
        <a:p>
          <a:pPr marL="114300" lvl="1" indent="-114300" algn="l" defTabSz="577850">
            <a:lnSpc>
              <a:spcPct val="90000"/>
            </a:lnSpc>
            <a:spcBef>
              <a:spcPct val="0"/>
            </a:spcBef>
            <a:spcAft>
              <a:spcPct val="15000"/>
            </a:spcAft>
            <a:buChar char="•"/>
          </a:pPr>
          <a:r>
            <a:rPr lang="en-US" sz="1300" kern="1200" dirty="0"/>
            <a:t>Differences among parliamentary/presidential systems, etc.</a:t>
          </a:r>
        </a:p>
        <a:p>
          <a:pPr marL="114300" lvl="1" indent="-114300" algn="l" defTabSz="577850">
            <a:lnSpc>
              <a:spcPct val="90000"/>
            </a:lnSpc>
            <a:spcBef>
              <a:spcPct val="0"/>
            </a:spcBef>
            <a:spcAft>
              <a:spcPct val="15000"/>
            </a:spcAft>
            <a:buChar char="•"/>
          </a:pPr>
          <a:r>
            <a:rPr lang="en-US" sz="1300" b="1" kern="1200" dirty="0"/>
            <a:t>Critiques</a:t>
          </a:r>
          <a:r>
            <a:rPr lang="en-US" sz="1300" kern="1200" dirty="0"/>
            <a:t>:</a:t>
          </a:r>
        </a:p>
        <a:p>
          <a:pPr marL="228600" lvl="2" indent="-114300" algn="l" defTabSz="577850">
            <a:lnSpc>
              <a:spcPct val="90000"/>
            </a:lnSpc>
            <a:spcBef>
              <a:spcPct val="0"/>
            </a:spcBef>
            <a:spcAft>
              <a:spcPct val="15000"/>
            </a:spcAft>
            <a:buChar char="•"/>
          </a:pPr>
          <a:r>
            <a:rPr lang="en-US" sz="1300" kern="1200" dirty="0"/>
            <a:t>Overly structuralist</a:t>
          </a:r>
        </a:p>
        <a:p>
          <a:pPr marL="228600" lvl="2" indent="-114300" algn="l" defTabSz="577850">
            <a:lnSpc>
              <a:spcPct val="90000"/>
            </a:lnSpc>
            <a:spcBef>
              <a:spcPct val="0"/>
            </a:spcBef>
            <a:spcAft>
              <a:spcPct val="15000"/>
            </a:spcAft>
            <a:buChar char="•"/>
          </a:pPr>
          <a:r>
            <a:rPr lang="en-US" sz="1300" kern="1200" dirty="0"/>
            <a:t>Weak and changing institutions in LMICs</a:t>
          </a:r>
        </a:p>
        <a:p>
          <a:pPr marL="228600" lvl="2" indent="-114300" algn="l" defTabSz="577850">
            <a:lnSpc>
              <a:spcPct val="90000"/>
            </a:lnSpc>
            <a:spcBef>
              <a:spcPct val="0"/>
            </a:spcBef>
            <a:spcAft>
              <a:spcPct val="15000"/>
            </a:spcAft>
            <a:buChar char="•"/>
          </a:pPr>
          <a:r>
            <a:rPr lang="en-US" sz="1300" kern="1200" dirty="0"/>
            <a:t>Patronage and </a:t>
          </a:r>
          <a:r>
            <a:rPr lang="en-US" sz="1300" kern="1200" dirty="0" err="1"/>
            <a:t>clientelistic</a:t>
          </a:r>
          <a:r>
            <a:rPr lang="en-US" sz="1300" kern="1200" dirty="0"/>
            <a:t> relations and weak administrative capacity </a:t>
          </a:r>
        </a:p>
      </dsp:txBody>
      <dsp:txXfrm>
        <a:off x="5424211" y="806911"/>
        <a:ext cx="2377306" cy="3220013"/>
      </dsp:txXfrm>
    </dsp:sp>
    <dsp:sp modelId="{CD579AC9-2339-D24B-9FBA-99793AE66099}">
      <dsp:nvSpPr>
        <dsp:cNvPr id="0" name=""/>
        <dsp:cNvSpPr/>
      </dsp:nvSpPr>
      <dsp:spPr>
        <a:xfrm>
          <a:off x="8134340" y="324413"/>
          <a:ext cx="2377306" cy="48249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Agenda Setting Theory</a:t>
          </a:r>
        </a:p>
      </dsp:txBody>
      <dsp:txXfrm>
        <a:off x="8134340" y="324413"/>
        <a:ext cx="2377306" cy="482497"/>
      </dsp:txXfrm>
    </dsp:sp>
    <dsp:sp modelId="{9A2B358D-A9D3-ED4A-B57B-757209F97EBF}">
      <dsp:nvSpPr>
        <dsp:cNvPr id="0" name=""/>
        <dsp:cNvSpPr/>
      </dsp:nvSpPr>
      <dsp:spPr>
        <a:xfrm>
          <a:off x="8134340" y="806911"/>
          <a:ext cx="2377306" cy="322001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How policymakers decide which of the many potential investments they could make with public resources to focus their attention on.</a:t>
          </a:r>
        </a:p>
        <a:p>
          <a:pPr marL="114300" lvl="1" indent="-114300" algn="l" defTabSz="577850">
            <a:lnSpc>
              <a:spcPct val="90000"/>
            </a:lnSpc>
            <a:spcBef>
              <a:spcPct val="0"/>
            </a:spcBef>
            <a:spcAft>
              <a:spcPct val="15000"/>
            </a:spcAft>
            <a:buChar char="•"/>
          </a:pPr>
          <a:r>
            <a:rPr lang="en-US" sz="1300" kern="1200" dirty="0"/>
            <a:t>More ideational/agentic than other explanations.</a:t>
          </a:r>
        </a:p>
        <a:p>
          <a:pPr marL="114300" lvl="1" indent="-114300" algn="l" defTabSz="577850">
            <a:lnSpc>
              <a:spcPct val="90000"/>
            </a:lnSpc>
            <a:spcBef>
              <a:spcPct val="0"/>
            </a:spcBef>
            <a:spcAft>
              <a:spcPct val="15000"/>
            </a:spcAft>
            <a:buChar char="•"/>
          </a:pPr>
          <a:r>
            <a:rPr lang="en-US" sz="1300" b="1" kern="1200" dirty="0"/>
            <a:t>Critiques</a:t>
          </a:r>
          <a:r>
            <a:rPr lang="en-US" sz="1300" kern="1200" dirty="0"/>
            <a:t>:</a:t>
          </a:r>
        </a:p>
        <a:p>
          <a:pPr marL="228600" lvl="2" indent="-114300" algn="l" defTabSz="577850">
            <a:lnSpc>
              <a:spcPct val="90000"/>
            </a:lnSpc>
            <a:spcBef>
              <a:spcPct val="0"/>
            </a:spcBef>
            <a:spcAft>
              <a:spcPct val="15000"/>
            </a:spcAft>
            <a:buChar char="•"/>
          </a:pPr>
          <a:r>
            <a:rPr lang="en-US" sz="1300" kern="1200" dirty="0"/>
            <a:t>Heavy influence of </a:t>
          </a:r>
          <a:r>
            <a:rPr lang="en-US" sz="1300" b="1" i="1" kern="1200" dirty="0"/>
            <a:t>external actors</a:t>
          </a:r>
          <a:r>
            <a:rPr lang="en-US" sz="1300" kern="1200" dirty="0"/>
            <a:t> (i.e., donors) in LMICs</a:t>
          </a:r>
        </a:p>
        <a:p>
          <a:pPr marL="228600" lvl="2" indent="-114300" algn="l" defTabSz="577850">
            <a:lnSpc>
              <a:spcPct val="90000"/>
            </a:lnSpc>
            <a:spcBef>
              <a:spcPct val="0"/>
            </a:spcBef>
            <a:spcAft>
              <a:spcPct val="15000"/>
            </a:spcAft>
            <a:buChar char="•"/>
          </a:pPr>
          <a:r>
            <a:rPr lang="en-US" sz="1300" kern="1200" dirty="0"/>
            <a:t>Non-democratic character of countries, low press freedom, low civil society participation can hamper issue emergence</a:t>
          </a:r>
        </a:p>
      </dsp:txBody>
      <dsp:txXfrm>
        <a:off x="8134340" y="806911"/>
        <a:ext cx="2377306" cy="3220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B6DE7-80DA-4C9D-835C-02CB04B0089F}">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6DCBB-D7D4-4D83-8354-36F36BBC2B4B}">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D9238F-A465-443F-A467-54AA1AFD7E25}">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b="1" i="1" kern="1200"/>
            <a:t>Coalition strategies</a:t>
          </a:r>
          <a:r>
            <a:rPr lang="en-US" sz="1500" kern="1200"/>
            <a:t> involve bringing together various interested actors (elected and agency officials, interest group leaders, researchers) with shared goals and values to advance a policy issue.</a:t>
          </a:r>
        </a:p>
      </dsp:txBody>
      <dsp:txXfrm>
        <a:off x="1058686" y="1808"/>
        <a:ext cx="9456913" cy="916611"/>
      </dsp:txXfrm>
    </dsp:sp>
    <dsp:sp modelId="{5124D7A8-E767-48E5-ABBA-4BCF8F845B55}">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CD4E4-2CFD-46A4-A52A-98A45A8BD122}">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2048CE-3B22-4992-A09D-ED38EA01767A}">
      <dsp:nvSpPr>
        <dsp:cNvPr id="0" name=""/>
        <dsp:cNvSpPr/>
      </dsp:nvSpPr>
      <dsp:spPr>
        <a:xfrm>
          <a:off x="1058686" y="1147573"/>
          <a:ext cx="4732020"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b="1" i="1" kern="1200"/>
            <a:t>Framing strategies</a:t>
          </a:r>
          <a:r>
            <a:rPr lang="en-US" sz="1500" kern="1200"/>
            <a:t> involve positioning issues in ways that resonate with key actors (Entman 1993).</a:t>
          </a:r>
        </a:p>
      </dsp:txBody>
      <dsp:txXfrm>
        <a:off x="1058686" y="1147573"/>
        <a:ext cx="4732020" cy="916611"/>
      </dsp:txXfrm>
    </dsp:sp>
    <dsp:sp modelId="{4A0DE469-1AE9-4A28-9EC3-2D0462E696CE}">
      <dsp:nvSpPr>
        <dsp:cNvPr id="0" name=""/>
        <dsp:cNvSpPr/>
      </dsp:nvSpPr>
      <dsp:spPr>
        <a:xfrm>
          <a:off x="5790706" y="1147573"/>
          <a:ext cx="472489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488950">
            <a:lnSpc>
              <a:spcPct val="100000"/>
            </a:lnSpc>
            <a:spcBef>
              <a:spcPct val="0"/>
            </a:spcBef>
            <a:spcAft>
              <a:spcPct val="35000"/>
            </a:spcAft>
            <a:buNone/>
          </a:pPr>
          <a:r>
            <a:rPr lang="en-US" sz="1100" kern="1200"/>
            <a:t>‘30 baht scheme,’ slogan Thailand </a:t>
          </a:r>
        </a:p>
        <a:p>
          <a:pPr marL="0" lvl="0" indent="0" algn="l" defTabSz="488950">
            <a:lnSpc>
              <a:spcPct val="100000"/>
            </a:lnSpc>
            <a:spcBef>
              <a:spcPct val="0"/>
            </a:spcBef>
            <a:spcAft>
              <a:spcPct val="35000"/>
            </a:spcAft>
            <a:buNone/>
          </a:pPr>
          <a:r>
            <a:rPr lang="en-US" sz="1100" kern="1200"/>
            <a:t>Equality and universal rights used by civil society in Indonesia</a:t>
          </a:r>
        </a:p>
      </dsp:txBody>
      <dsp:txXfrm>
        <a:off x="5790706" y="1147573"/>
        <a:ext cx="4724893" cy="916611"/>
      </dsp:txXfrm>
    </dsp:sp>
    <dsp:sp modelId="{740EF5FF-6032-4530-B7B8-456AF1139723}">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CF7A1-E52E-4547-B70F-6E99B9FED917}">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24C88D-95E2-4F67-BBB7-C4FC49CD1640}">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b="1" i="1" kern="1200" dirty="0"/>
            <a:t>Public demand strategies</a:t>
          </a:r>
          <a:r>
            <a:rPr lang="en-US" sz="1500" kern="1200" dirty="0"/>
            <a:t>. Actors can capitalize on emerging changes in public demand for enhanced health spending or can try to induce public demand through effective framing strategies.</a:t>
          </a:r>
        </a:p>
      </dsp:txBody>
      <dsp:txXfrm>
        <a:off x="1058686" y="2293338"/>
        <a:ext cx="9456913" cy="916611"/>
      </dsp:txXfrm>
    </dsp:sp>
    <dsp:sp modelId="{854373E8-1CC7-45FC-A7E5-DBD2F4100C07}">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9ABE2-FC56-44B4-8CD2-BCB2EAC4335B}">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464D4-0F63-4F02-A047-076AE9E506AB}">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b="1" i="1" kern="1200" dirty="0"/>
            <a:t>Policy design strategies</a:t>
          </a:r>
          <a:r>
            <a:rPr lang="en-US" sz="1500" kern="1200" dirty="0"/>
            <a:t>. Policy design should be an ongoing process of figuring out which specific configuration of a policy can balance the wide variety of structural conditions and pressures from interested actors in a manner that allows progress without too much compromise in substance.</a:t>
          </a:r>
        </a:p>
      </dsp:txBody>
      <dsp:txXfrm>
        <a:off x="1058686" y="3439103"/>
        <a:ext cx="9456913" cy="91661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33D02-6B84-7048-B41A-2013751F646A}" type="datetimeFigureOut">
              <a:rPr lang="en-US" smtClean="0"/>
              <a:t>10/24/25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40D8A-3217-CE47-93A1-9376531BAF80}" type="slidenum">
              <a:rPr lang="en-US" smtClean="0"/>
              <a:t>‹#›</a:t>
            </a:fld>
            <a:endParaRPr lang="en-US"/>
          </a:p>
        </p:txBody>
      </p:sp>
    </p:spTree>
    <p:extLst>
      <p:ext uri="{BB962C8B-B14F-4D97-AF65-F5344CB8AC3E}">
        <p14:creationId xmlns:p14="http://schemas.microsoft.com/office/powerpoint/2010/main" val="410446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Calibri" panose="020F0502020204030204" pitchFamily="34" charset="0"/>
              </a:rPr>
              <a:t>Elevating health as a government investment priority. </a:t>
            </a:r>
            <a:r>
              <a:rPr lang="en-US" sz="1200" dirty="0">
                <a:effectLst/>
                <a:latin typeface="Calibri" panose="020F0502020204030204" pitchFamily="34" charset="0"/>
                <a:ea typeface="Calibri" panose="020F0502020204030204" pitchFamily="34" charset="0"/>
                <a:cs typeface="Calibri" panose="020F0502020204030204" pitchFamily="34" charset="0"/>
              </a:rPr>
              <a:t>Making health a top investment priority, along with ensuring financial protection against health-related costs, is essential for significant improvements in physical and mental well-being. Achieving and sustaining these advancements poses profound challenges and is often only realized over short periods. So, what factors contribute to making progress feasible and enduring? Is it driven by citizen demands, the momentum of social movements, consensus among key stakeholders, acknowledgement of economic and social benefits, or broader macro-fiscal conditions?  And how can these conducive conditions be effectively established and maintained?</a:t>
            </a:r>
            <a:endParaRPr lang="en-US" sz="1200" dirty="0">
              <a:effectLst/>
              <a:latin typeface="Calibri" panose="020F0502020204030204" pitchFamily="34" charset="0"/>
              <a:ea typeface="Calibri" panose="020F0502020204030204" pitchFamily="34" charset="0"/>
              <a:cs typeface="Cordia New" panose="020B03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61240D8A-3217-CE47-93A1-9376531BAF80}" type="slidenum">
              <a:rPr lang="en-US" smtClean="0"/>
              <a:t>2</a:t>
            </a:fld>
            <a:endParaRPr lang="en-US"/>
          </a:p>
        </p:txBody>
      </p:sp>
    </p:spTree>
    <p:extLst>
      <p:ext uri="{BB962C8B-B14F-4D97-AF65-F5344CB8AC3E}">
        <p14:creationId xmlns:p14="http://schemas.microsoft.com/office/powerpoint/2010/main" val="156661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Garamond" panose="02020404030301010803" pitchFamily="18" charset="0"/>
                <a:ea typeface="Aptos" panose="020B0004020202020204" pitchFamily="34" charset="0"/>
                <a:cs typeface="Times New Roman" panose="02020603050405020304" pitchFamily="18" charset="0"/>
              </a:rPr>
              <a:t>Accountability for Reasonableness (A4R) [Norm Daniels] Framework is a process-oriented framework that aims to manage health priority-setting by developing a “fair process” by which actors can arrive at a consensus on fundamental principles guiding the decision-making process.</a:t>
            </a:r>
            <a:r>
              <a:rPr lang="en-US" sz="1100" dirty="0">
                <a:effectLst/>
              </a:rPr>
              <a:t> </a:t>
            </a:r>
            <a:endParaRPr lang="en-US" sz="1600" dirty="0"/>
          </a:p>
          <a:p>
            <a:endParaRPr lang="en-US" dirty="0"/>
          </a:p>
        </p:txBody>
      </p:sp>
      <p:sp>
        <p:nvSpPr>
          <p:cNvPr id="4" name="Slide Number Placeholder 3"/>
          <p:cNvSpPr>
            <a:spLocks noGrp="1"/>
          </p:cNvSpPr>
          <p:nvPr>
            <p:ph type="sldNum" sz="quarter" idx="5"/>
          </p:nvPr>
        </p:nvSpPr>
        <p:spPr/>
        <p:txBody>
          <a:bodyPr/>
          <a:lstStyle/>
          <a:p>
            <a:fld id="{61240D8A-3217-CE47-93A1-9376531BAF80}" type="slidenum">
              <a:rPr lang="en-US" smtClean="0"/>
              <a:t>6</a:t>
            </a:fld>
            <a:endParaRPr lang="en-US"/>
          </a:p>
        </p:txBody>
      </p:sp>
    </p:spTree>
    <p:extLst>
      <p:ext uri="{BB962C8B-B14F-4D97-AF65-F5344CB8AC3E}">
        <p14:creationId xmlns:p14="http://schemas.microsoft.com/office/powerpoint/2010/main" val="409467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in the absence of full knowledge of actors’ positions, understanding the basis of their support/opposition and the “currency” in which they operate (money, influence, virtue) can assist in predicting how they will respond and in developing appropriate anticipatory strategies to move actors’ </a:t>
            </a:r>
            <a:r>
              <a:rPr lang="en-US" b="1" i="1" dirty="0"/>
              <a:t>positions</a:t>
            </a:r>
            <a:r>
              <a:rPr lang="en-US" dirty="0"/>
              <a:t>. </a:t>
            </a:r>
          </a:p>
          <a:p>
            <a:endParaRPr lang="en-US" dirty="0"/>
          </a:p>
        </p:txBody>
      </p:sp>
      <p:sp>
        <p:nvSpPr>
          <p:cNvPr id="4" name="Slide Number Placeholder 3"/>
          <p:cNvSpPr>
            <a:spLocks noGrp="1"/>
          </p:cNvSpPr>
          <p:nvPr>
            <p:ph type="sldNum" sz="quarter" idx="5"/>
          </p:nvPr>
        </p:nvSpPr>
        <p:spPr/>
        <p:txBody>
          <a:bodyPr/>
          <a:lstStyle/>
          <a:p>
            <a:fld id="{61240D8A-3217-CE47-93A1-9376531BAF80}" type="slidenum">
              <a:rPr lang="en-US" smtClean="0"/>
              <a:t>13</a:t>
            </a:fld>
            <a:endParaRPr lang="en-US"/>
          </a:p>
        </p:txBody>
      </p:sp>
    </p:spTree>
    <p:extLst>
      <p:ext uri="{BB962C8B-B14F-4D97-AF65-F5344CB8AC3E}">
        <p14:creationId xmlns:p14="http://schemas.microsoft.com/office/powerpoint/2010/main" val="28119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1" dirty="0"/>
              <a:t>mid-1980s</a:t>
            </a:r>
            <a:r>
              <a:rPr lang="en-US" dirty="0"/>
              <a:t>, members of the </a:t>
            </a:r>
            <a:r>
              <a:rPr lang="en-US" b="1" dirty="0"/>
              <a:t>Rural Doctors Society</a:t>
            </a:r>
            <a:r>
              <a:rPr lang="en-US" dirty="0"/>
              <a:t> entered the </a:t>
            </a:r>
            <a:r>
              <a:rPr lang="en-US" b="1" dirty="0"/>
              <a:t>Ministry of Public Health</a:t>
            </a:r>
            <a:r>
              <a:rPr lang="en-US" dirty="0"/>
              <a:t>, rising through bureaucratic ranks while guided by </a:t>
            </a:r>
            <a:r>
              <a:rPr lang="en-US" b="1" dirty="0"/>
              <a:t>progressive beliefs in universal, equitable health care</a:t>
            </a:r>
            <a:r>
              <a:rPr lang="en-US" dirty="0"/>
              <a:t>.</a:t>
            </a:r>
          </a:p>
          <a:p>
            <a:r>
              <a:rPr lang="en-US" dirty="0"/>
              <a:t>Their </a:t>
            </a:r>
            <a:r>
              <a:rPr lang="en-US" b="1" dirty="0"/>
              <a:t>firsthand experience in rural areas</a:t>
            </a:r>
            <a:r>
              <a:rPr lang="en-US" dirty="0"/>
              <a:t> shaped their commitment to improving health outcomes for villagers and the poor.</a:t>
            </a:r>
          </a:p>
          <a:p>
            <a:r>
              <a:rPr lang="en-US" dirty="0"/>
              <a:t>In </a:t>
            </a:r>
            <a:r>
              <a:rPr lang="en-US" b="1" dirty="0"/>
              <a:t>1986</a:t>
            </a:r>
            <a:r>
              <a:rPr lang="en-US" dirty="0"/>
              <a:t>, they founded the </a:t>
            </a:r>
            <a:r>
              <a:rPr lang="en-US" b="1" dirty="0" err="1"/>
              <a:t>Sampran</a:t>
            </a:r>
            <a:r>
              <a:rPr lang="en-US" b="1" dirty="0"/>
              <a:t> (Rose Garden) Forum</a:t>
            </a:r>
            <a:r>
              <a:rPr lang="en-US" dirty="0"/>
              <a:t> to discuss and promote health reform ideas within the Ministry, which helped build an internal reformist network.</a:t>
            </a:r>
          </a:p>
          <a:p>
            <a:r>
              <a:rPr lang="en-US" dirty="0"/>
              <a:t>Over time, members of this group attained </a:t>
            </a:r>
            <a:r>
              <a:rPr lang="en-US" b="1" dirty="0"/>
              <a:t>senior leadership positions</a:t>
            </a:r>
            <a:r>
              <a:rPr lang="en-US" dirty="0"/>
              <a:t> (e.g., Deputy Permanent Secretary, department heads), giving them institutional influence to advance reform.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Harris (2015, 2017a, 2017b) similarly attributes Thailand’s adoption of its Universal Coverage scheme to the strategic actions of insurgent bureaucrats within the MoH, grounded in a broader </a:t>
            </a:r>
            <a:r>
              <a:rPr lang="en-US" sz="1200" b="1" kern="1200" dirty="0">
                <a:solidFill>
                  <a:schemeClr val="tx1"/>
                </a:solidFill>
                <a:effectLst/>
                <a:latin typeface="+mn-lt"/>
                <a:ea typeface="+mn-ea"/>
                <a:cs typeface="+mn-cs"/>
              </a:rPr>
              <a:t>professional movement</a:t>
            </a:r>
            <a:r>
              <a:rPr lang="en-US" sz="1200" kern="1200" dirty="0">
                <a:solidFill>
                  <a:schemeClr val="tx1"/>
                </a:solidFill>
                <a:effectLst/>
                <a:latin typeface="+mn-lt"/>
                <a:ea typeface="+mn-ea"/>
                <a:cs typeface="+mn-cs"/>
              </a:rPr>
              <a:t>. The professional movement was composed of activist physicians, who, in the 1970s began advocating for major health reforms in opposition to the broader medical profession. The professional movement was comprised of an agglomeration of unusually progressive doctors that occupied leadership positions within Thailand’s Ministry of Public Health. This small group of public service–minded doctors, who had graduated at the top of their class from Thailand’s leading medical schools led the charge for universal health coverage in the country. They strategically mobilized resources in the bureaucracy, political parties, civil society, and international organizations to push for the adoption of universal health care that went against the broad interests of their profession and in the face of political opposition, and international pressure that was trending in the opposite direction at the time. While some scholars have suggested that electoral rule changes brought about by democratization provided political parties with new incentives to offer substantive political platforms (Hicken 2006; Selway 2011), Harris argues that this cannot explain how or why universal health care was chosen over other competing policy priorities at a time when the budget was already strained, following the Asian financial crisis. He places more decisive emphasis on the role of a progressive bureaucrats and the professional movement they built.</a:t>
            </a:r>
          </a:p>
          <a:p>
            <a:endParaRPr lang="en-US" dirty="0"/>
          </a:p>
        </p:txBody>
      </p:sp>
      <p:sp>
        <p:nvSpPr>
          <p:cNvPr id="4" name="Slide Number Placeholder 3"/>
          <p:cNvSpPr>
            <a:spLocks noGrp="1"/>
          </p:cNvSpPr>
          <p:nvPr>
            <p:ph type="sldNum" sz="quarter" idx="5"/>
          </p:nvPr>
        </p:nvSpPr>
        <p:spPr/>
        <p:txBody>
          <a:bodyPr/>
          <a:lstStyle/>
          <a:p>
            <a:fld id="{61240D8A-3217-CE47-93A1-9376531BAF80}" type="slidenum">
              <a:rPr lang="en-US" smtClean="0"/>
              <a:t>15</a:t>
            </a:fld>
            <a:endParaRPr lang="en-US"/>
          </a:p>
        </p:txBody>
      </p:sp>
    </p:spTree>
    <p:extLst>
      <p:ext uri="{BB962C8B-B14F-4D97-AF65-F5344CB8AC3E}">
        <p14:creationId xmlns:p14="http://schemas.microsoft.com/office/powerpoint/2010/main" val="297141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51DE-E79D-3DE4-7016-3F6DA307A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3845E-51D8-4DC8-9CAB-CFA280950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6AB1A4-DDEC-F4F2-CD6F-637F7DB171D9}"/>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5" name="Footer Placeholder 4">
            <a:extLst>
              <a:ext uri="{FF2B5EF4-FFF2-40B4-BE49-F238E27FC236}">
                <a16:creationId xmlns:a16="http://schemas.microsoft.com/office/drawing/2014/main" id="{05B5F5FF-7C3B-DAE4-1EA5-88DA4FBE8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854CA-2F48-887A-D83B-1E1684931479}"/>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97304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DFB7-3235-395D-27E1-72A0C06DB4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053EEC-7060-1671-1366-8C0CDBC6C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77F01-FB35-77CB-F054-F0CF1171F7FA}"/>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5" name="Footer Placeholder 4">
            <a:extLst>
              <a:ext uri="{FF2B5EF4-FFF2-40B4-BE49-F238E27FC236}">
                <a16:creationId xmlns:a16="http://schemas.microsoft.com/office/drawing/2014/main" id="{81374C90-1F97-AE62-12E6-DB7300F95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F3397-7E74-CFFE-550A-EF9C0BFA11A7}"/>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322788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1BF4B-0CAE-477D-3C56-4FB19611B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A5E8D-7775-F879-973D-A96E735BD7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13C78-3DDB-2054-936F-DE121C2D2111}"/>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5" name="Footer Placeholder 4">
            <a:extLst>
              <a:ext uri="{FF2B5EF4-FFF2-40B4-BE49-F238E27FC236}">
                <a16:creationId xmlns:a16="http://schemas.microsoft.com/office/drawing/2014/main" id="{93F9C494-3E71-2904-1BE7-57FDF19FA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68DFE-DDE8-BB96-E70B-B0BD19F065B5}"/>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48104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8DED-3966-8DF3-8A25-289708A73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771CE-DADD-C4A6-E535-6EF15D911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38B7-9F93-DF03-F826-3BC4702F0D7E}"/>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5" name="Footer Placeholder 4">
            <a:extLst>
              <a:ext uri="{FF2B5EF4-FFF2-40B4-BE49-F238E27FC236}">
                <a16:creationId xmlns:a16="http://schemas.microsoft.com/office/drawing/2014/main" id="{8ECF5071-EB12-47D3-5495-2C6D555E1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A7BB-8EC8-1ADE-AF8F-8BE517CDCBC6}"/>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112171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4B85-75E5-3EEC-34CC-2039E1D559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4D9C0A-75E6-39DD-0037-6CA926C78A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DCCC2-1028-2322-FA1A-8024D64C1B6D}"/>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5" name="Footer Placeholder 4">
            <a:extLst>
              <a:ext uri="{FF2B5EF4-FFF2-40B4-BE49-F238E27FC236}">
                <a16:creationId xmlns:a16="http://schemas.microsoft.com/office/drawing/2014/main" id="{B34674EC-032F-561F-4DD2-FE646F23A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F231E-7C50-5500-D29B-41BE855111F0}"/>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428574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BF66-08C6-F330-6176-0CE4DC922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708A6-4963-61EF-0FC1-07143C95E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2B5E6-9165-8E88-F8A8-7BEE95FFB1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9EC669-A4C5-19B4-D07F-0DDEAA64260F}"/>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6" name="Footer Placeholder 5">
            <a:extLst>
              <a:ext uri="{FF2B5EF4-FFF2-40B4-BE49-F238E27FC236}">
                <a16:creationId xmlns:a16="http://schemas.microsoft.com/office/drawing/2014/main" id="{6F511783-B2E2-5B1B-503D-8ED90FA0D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249C8-D790-801E-1A34-4DF82A8EDD81}"/>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144875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3C5A-349E-E73D-2ED6-F9761AC062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33A25-03F8-B9CD-73C3-84C507051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984036-5DF8-06AB-CF75-F5E6564D8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ED9E0A-5F78-555D-D14A-A7E5F8FB9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50BBF-DD76-56C9-722D-CEA2EE58A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3AF48B-A82F-7392-6CD7-7037D4D2A804}"/>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8" name="Footer Placeholder 7">
            <a:extLst>
              <a:ext uri="{FF2B5EF4-FFF2-40B4-BE49-F238E27FC236}">
                <a16:creationId xmlns:a16="http://schemas.microsoft.com/office/drawing/2014/main" id="{4575FAE9-F3C9-6868-4CFC-35DE547ED4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77143F-606F-0F64-D3C7-DD3A404FE3B6}"/>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27828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8070-E572-3A65-50D5-1BE3BE6778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18EA73-6A66-7AE3-2677-0C14C86C08D3}"/>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4" name="Footer Placeholder 3">
            <a:extLst>
              <a:ext uri="{FF2B5EF4-FFF2-40B4-BE49-F238E27FC236}">
                <a16:creationId xmlns:a16="http://schemas.microsoft.com/office/drawing/2014/main" id="{DE5A003D-53D2-7BE2-F787-34D6AF016B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04734B-BA97-38CE-965F-094536FA0E0E}"/>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255900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BC0E8-B9F3-C751-6EE8-F8135ECA8D5B}"/>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3" name="Footer Placeholder 2">
            <a:extLst>
              <a:ext uri="{FF2B5EF4-FFF2-40B4-BE49-F238E27FC236}">
                <a16:creationId xmlns:a16="http://schemas.microsoft.com/office/drawing/2014/main" id="{B3FB3A4E-F69F-D420-C3A1-12DDAF5EA9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5C7CFC-66B6-0358-2E6B-9268914B9B3E}"/>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209044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DD38-8E80-60CF-F97D-314789FE6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7504A6-2CDD-EB67-D69E-55CA5FBCE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57F5E-C073-2812-B6C2-346B4A192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3264E-8AE5-D5AB-1E6C-435265588A55}"/>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6" name="Footer Placeholder 5">
            <a:extLst>
              <a:ext uri="{FF2B5EF4-FFF2-40B4-BE49-F238E27FC236}">
                <a16:creationId xmlns:a16="http://schemas.microsoft.com/office/drawing/2014/main" id="{498DD51F-86FA-1321-A862-74E1464E6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D2C27-CC0A-9C9F-9C27-7B1AE320A8B5}"/>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306890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3C29-3419-C98F-1858-227E7DB15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7BF9F6-6490-A4C3-BAB9-632BD596F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DF95C8-F6C0-A84E-DA30-A58084164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C26DC-E401-F9DA-17F9-2666030864FA}"/>
              </a:ext>
            </a:extLst>
          </p:cNvPr>
          <p:cNvSpPr>
            <a:spLocks noGrp="1"/>
          </p:cNvSpPr>
          <p:nvPr>
            <p:ph type="dt" sz="half" idx="10"/>
          </p:nvPr>
        </p:nvSpPr>
        <p:spPr/>
        <p:txBody>
          <a:bodyPr/>
          <a:lstStyle/>
          <a:p>
            <a:fld id="{DB6346B9-6166-D14C-8B06-50CF8E96467C}" type="datetimeFigureOut">
              <a:rPr lang="en-US" smtClean="0"/>
              <a:t>10/24/25</a:t>
            </a:fld>
            <a:endParaRPr lang="en-US"/>
          </a:p>
        </p:txBody>
      </p:sp>
      <p:sp>
        <p:nvSpPr>
          <p:cNvPr id="6" name="Footer Placeholder 5">
            <a:extLst>
              <a:ext uri="{FF2B5EF4-FFF2-40B4-BE49-F238E27FC236}">
                <a16:creationId xmlns:a16="http://schemas.microsoft.com/office/drawing/2014/main" id="{A79273C5-58A0-AE76-1ECD-B90D7607E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5F5AC-F491-12ED-32CA-66A255B1D092}"/>
              </a:ext>
            </a:extLst>
          </p:cNvPr>
          <p:cNvSpPr>
            <a:spLocks noGrp="1"/>
          </p:cNvSpPr>
          <p:nvPr>
            <p:ph type="sldNum" sz="quarter" idx="12"/>
          </p:nvPr>
        </p:nvSpPr>
        <p:spPr/>
        <p:txBody>
          <a:bodyPr/>
          <a:lstStyle/>
          <a:p>
            <a:fld id="{935C0243-CF3F-3A46-8350-5C2B3CC3952E}" type="slidenum">
              <a:rPr lang="en-US" smtClean="0"/>
              <a:t>‹#›</a:t>
            </a:fld>
            <a:endParaRPr lang="en-US"/>
          </a:p>
        </p:txBody>
      </p:sp>
    </p:spTree>
    <p:extLst>
      <p:ext uri="{BB962C8B-B14F-4D97-AF65-F5344CB8AC3E}">
        <p14:creationId xmlns:p14="http://schemas.microsoft.com/office/powerpoint/2010/main" val="154240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75C52-DE6A-CE1E-9AC1-1673FD24B8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638302-FC9F-CB99-9539-BBFF0C7B6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5B183-B944-EC83-872D-DAB3E84B6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6346B9-6166-D14C-8B06-50CF8E96467C}" type="datetimeFigureOut">
              <a:rPr lang="en-US" smtClean="0"/>
              <a:t>10/24/25</a:t>
            </a:fld>
            <a:endParaRPr lang="en-US"/>
          </a:p>
        </p:txBody>
      </p:sp>
      <p:sp>
        <p:nvSpPr>
          <p:cNvPr id="5" name="Footer Placeholder 4">
            <a:extLst>
              <a:ext uri="{FF2B5EF4-FFF2-40B4-BE49-F238E27FC236}">
                <a16:creationId xmlns:a16="http://schemas.microsoft.com/office/drawing/2014/main" id="{F2AA4160-1FF5-D503-66DF-690A546BC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58B0D2-24FC-B558-F3B1-09465F9E9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5C0243-CF3F-3A46-8350-5C2B3CC3952E}" type="slidenum">
              <a:rPr lang="en-US" smtClean="0"/>
              <a:t>‹#›</a:t>
            </a:fld>
            <a:endParaRPr lang="en-US"/>
          </a:p>
        </p:txBody>
      </p:sp>
    </p:spTree>
    <p:extLst>
      <p:ext uri="{BB962C8B-B14F-4D97-AF65-F5344CB8AC3E}">
        <p14:creationId xmlns:p14="http://schemas.microsoft.com/office/powerpoint/2010/main" val="270744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fox3@albany.edu"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llustration of the global population">
            <a:extLst>
              <a:ext uri="{FF2B5EF4-FFF2-40B4-BE49-F238E27FC236}">
                <a16:creationId xmlns:a16="http://schemas.microsoft.com/office/drawing/2014/main" id="{1D40EC43-DD86-0D90-432E-4E3E1F121D90}"/>
              </a:ext>
            </a:extLst>
          </p:cNvPr>
          <p:cNvPicPr>
            <a:picLocks noChangeAspect="1"/>
          </p:cNvPicPr>
          <p:nvPr/>
        </p:nvPicPr>
        <p:blipFill>
          <a:blip r:embed="rId2"/>
          <a:srcRect l="6831" t="6484" r="26678"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BC39FC-CA79-AFC6-8479-0A0848CA40FF}"/>
              </a:ext>
            </a:extLst>
          </p:cNvPr>
          <p:cNvSpPr>
            <a:spLocks noGrp="1"/>
          </p:cNvSpPr>
          <p:nvPr>
            <p:ph type="ctrTitle"/>
          </p:nvPr>
        </p:nvSpPr>
        <p:spPr>
          <a:xfrm>
            <a:off x="477981" y="1122363"/>
            <a:ext cx="4023360" cy="3204134"/>
          </a:xfrm>
        </p:spPr>
        <p:txBody>
          <a:bodyPr anchor="b">
            <a:normAutofit fontScale="90000"/>
          </a:bodyPr>
          <a:lstStyle/>
          <a:p>
            <a:pPr algn="l" fontAlgn="base"/>
            <a:r>
              <a:rPr lang="en-US" sz="3000" b="1" dirty="0"/>
              <a:t>The political economy of priority-setting</a:t>
            </a:r>
            <a:r>
              <a:rPr lang="en-US" sz="3000" dirty="0"/>
              <a:t>: A synthesis of frameworks for the prioritization of universal health coverage in low- and middle-income countries</a:t>
            </a:r>
          </a:p>
        </p:txBody>
      </p:sp>
      <p:sp>
        <p:nvSpPr>
          <p:cNvPr id="3" name="Subtitle 2">
            <a:extLst>
              <a:ext uri="{FF2B5EF4-FFF2-40B4-BE49-F238E27FC236}">
                <a16:creationId xmlns:a16="http://schemas.microsoft.com/office/drawing/2014/main" id="{51795F32-6E63-1292-05E3-D8F23A1B2ED3}"/>
              </a:ext>
            </a:extLst>
          </p:cNvPr>
          <p:cNvSpPr>
            <a:spLocks noGrp="1"/>
          </p:cNvSpPr>
          <p:nvPr>
            <p:ph type="subTitle" idx="1"/>
          </p:nvPr>
        </p:nvSpPr>
        <p:spPr>
          <a:xfrm>
            <a:off x="477980" y="4872922"/>
            <a:ext cx="4023359" cy="1208141"/>
          </a:xfrm>
        </p:spPr>
        <p:txBody>
          <a:bodyPr>
            <a:normAutofit fontScale="92500" lnSpcReduction="20000"/>
          </a:bodyPr>
          <a:lstStyle/>
          <a:p>
            <a:pPr algn="l" fontAlgn="base"/>
            <a:r>
              <a:rPr lang="en-US" sz="1600" b="0" i="0" dirty="0">
                <a:effectLst/>
                <a:latin typeface="inherit"/>
              </a:rPr>
              <a:t>Ashley Fox (</a:t>
            </a:r>
            <a:r>
              <a:rPr lang="en-US" sz="1600" b="0" i="0" dirty="0">
                <a:effectLst/>
                <a:latin typeface="inherit"/>
                <a:hlinkClick r:id="rId3"/>
              </a:rPr>
              <a:t>afox3@albany.edu</a:t>
            </a:r>
            <a:r>
              <a:rPr lang="en-US" sz="1600" b="0" i="0" dirty="0">
                <a:effectLst/>
                <a:latin typeface="inherit"/>
              </a:rPr>
              <a:t>) </a:t>
            </a:r>
          </a:p>
          <a:p>
            <a:pPr algn="l" fontAlgn="base"/>
            <a:r>
              <a:rPr lang="en-US" sz="1600" dirty="0">
                <a:latin typeface="inherit"/>
              </a:rPr>
              <a:t>Science of Health Systems Conference</a:t>
            </a:r>
          </a:p>
          <a:p>
            <a:pPr algn="l" fontAlgn="base"/>
            <a:r>
              <a:rPr lang="en-US" sz="1600" dirty="0"/>
              <a:t>St Louis, Missouri</a:t>
            </a:r>
          </a:p>
          <a:p>
            <a:pPr algn="l" fontAlgn="base"/>
            <a:r>
              <a:rPr lang="en-US" sz="1600" dirty="0"/>
              <a:t>Oct 29, 2025</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97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63A6-B067-1137-8845-3EE1B70F1D76}"/>
              </a:ext>
            </a:extLst>
          </p:cNvPr>
          <p:cNvSpPr>
            <a:spLocks noGrp="1"/>
          </p:cNvSpPr>
          <p:nvPr>
            <p:ph type="title"/>
          </p:nvPr>
        </p:nvSpPr>
        <p:spPr/>
        <p:txBody>
          <a:bodyPr/>
          <a:lstStyle/>
          <a:p>
            <a:r>
              <a:rPr lang="en-US" dirty="0"/>
              <a:t>Political Economy of Health Financing Reform Framework</a:t>
            </a:r>
          </a:p>
        </p:txBody>
      </p:sp>
      <p:pic>
        <p:nvPicPr>
          <p:cNvPr id="5" name="Content Placeholder 4" descr="A diagram of a policy change&#10;&#10;AI-generated content may be incorrect.">
            <a:extLst>
              <a:ext uri="{FF2B5EF4-FFF2-40B4-BE49-F238E27FC236}">
                <a16:creationId xmlns:a16="http://schemas.microsoft.com/office/drawing/2014/main" id="{4494DFF9-22E3-F371-C6EF-885743252BE3}"/>
              </a:ext>
            </a:extLst>
          </p:cNvPr>
          <p:cNvPicPr>
            <a:picLocks noGrp="1" noChangeAspect="1"/>
          </p:cNvPicPr>
          <p:nvPr>
            <p:ph idx="1"/>
          </p:nvPr>
        </p:nvPicPr>
        <p:blipFill>
          <a:blip r:embed="rId2"/>
          <a:stretch>
            <a:fillRect/>
          </a:stretch>
        </p:blipFill>
        <p:spPr>
          <a:xfrm>
            <a:off x="2910199" y="1825625"/>
            <a:ext cx="6371602" cy="4351338"/>
          </a:xfrm>
        </p:spPr>
      </p:pic>
      <p:sp>
        <p:nvSpPr>
          <p:cNvPr id="6" name="Rectangle 5">
            <a:extLst>
              <a:ext uri="{FF2B5EF4-FFF2-40B4-BE49-F238E27FC236}">
                <a16:creationId xmlns:a16="http://schemas.microsoft.com/office/drawing/2014/main" id="{A193B091-1E08-2099-3B8E-7A00213D4F7E}"/>
              </a:ext>
            </a:extLst>
          </p:cNvPr>
          <p:cNvSpPr/>
          <p:nvPr/>
        </p:nvSpPr>
        <p:spPr>
          <a:xfrm>
            <a:off x="3072385" y="2157983"/>
            <a:ext cx="5961887" cy="2779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AE434A7-04F0-C875-0A52-352F21FB5FB4}"/>
              </a:ext>
            </a:extLst>
          </p:cNvPr>
          <p:cNvSpPr/>
          <p:nvPr/>
        </p:nvSpPr>
        <p:spPr>
          <a:xfrm>
            <a:off x="3072385" y="2570898"/>
            <a:ext cx="1782113" cy="339872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14812E-0025-D3B0-7249-623542BE43D3}"/>
              </a:ext>
            </a:extLst>
          </p:cNvPr>
          <p:cNvSpPr/>
          <p:nvPr/>
        </p:nvSpPr>
        <p:spPr>
          <a:xfrm>
            <a:off x="7179751" y="2607103"/>
            <a:ext cx="1854521" cy="33104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BB427EF-71FA-2E00-99D4-F2713B5E5E60}"/>
              </a:ext>
            </a:extLst>
          </p:cNvPr>
          <p:cNvSpPr/>
          <p:nvPr/>
        </p:nvSpPr>
        <p:spPr>
          <a:xfrm>
            <a:off x="5012250" y="2566280"/>
            <a:ext cx="1998150" cy="339872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6C4B31F-77D0-8078-3184-95AD1B226E02}"/>
              </a:ext>
            </a:extLst>
          </p:cNvPr>
          <p:cNvSpPr txBox="1"/>
          <p:nvPr/>
        </p:nvSpPr>
        <p:spPr>
          <a:xfrm>
            <a:off x="5012249" y="4310743"/>
            <a:ext cx="1998149" cy="409303"/>
          </a:xfrm>
          <a:prstGeom prst="rect">
            <a:avLst/>
          </a:prstGeom>
          <a:noFill/>
          <a:ln w="76200">
            <a:solidFill>
              <a:schemeClr val="accent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C2B34EE0-F447-2564-1A6A-E68561C2127C}"/>
              </a:ext>
            </a:extLst>
          </p:cNvPr>
          <p:cNvSpPr txBox="1"/>
          <p:nvPr/>
        </p:nvSpPr>
        <p:spPr>
          <a:xfrm>
            <a:off x="531223" y="2673531"/>
            <a:ext cx="2116183" cy="2585323"/>
          </a:xfrm>
          <a:prstGeom prst="rect">
            <a:avLst/>
          </a:prstGeom>
          <a:noFill/>
        </p:spPr>
        <p:txBody>
          <a:bodyPr wrap="square" rtlCol="0">
            <a:spAutoFit/>
          </a:bodyPr>
          <a:lstStyle/>
          <a:p>
            <a:r>
              <a:rPr lang="en-US" dirty="0"/>
              <a:t>What’s new here:</a:t>
            </a:r>
          </a:p>
          <a:p>
            <a:endParaRPr lang="en-US" dirty="0"/>
          </a:p>
          <a:p>
            <a:r>
              <a:rPr lang="en-US" dirty="0"/>
              <a:t>The importance of </a:t>
            </a:r>
            <a:r>
              <a:rPr lang="en-US" b="1" dirty="0"/>
              <a:t>long-term strategic efforts </a:t>
            </a:r>
            <a:r>
              <a:rPr lang="en-US" dirty="0"/>
              <a:t>that build over time combining with </a:t>
            </a:r>
            <a:r>
              <a:rPr lang="en-US" b="1" dirty="0"/>
              <a:t>exogenous shocks </a:t>
            </a:r>
            <a:r>
              <a:rPr lang="en-US" i="1" dirty="0"/>
              <a:t>at the right moment</a:t>
            </a:r>
          </a:p>
        </p:txBody>
      </p:sp>
      <p:sp>
        <p:nvSpPr>
          <p:cNvPr id="10" name="TextBox 9">
            <a:extLst>
              <a:ext uri="{FF2B5EF4-FFF2-40B4-BE49-F238E27FC236}">
                <a16:creationId xmlns:a16="http://schemas.microsoft.com/office/drawing/2014/main" id="{9C3F5CB0-DF0F-B28C-98B5-8A77E4FE81E0}"/>
              </a:ext>
            </a:extLst>
          </p:cNvPr>
          <p:cNvSpPr txBox="1"/>
          <p:nvPr/>
        </p:nvSpPr>
        <p:spPr>
          <a:xfrm>
            <a:off x="5050205" y="2864392"/>
            <a:ext cx="1882017" cy="819334"/>
          </a:xfrm>
          <a:prstGeom prst="rect">
            <a:avLst/>
          </a:prstGeom>
          <a:noFill/>
          <a:ln w="76200">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32824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EC2E-AF2F-3170-5164-1F0B5168EBC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CB33EE1-5C8D-A5F9-889F-5CEBFD8321CD}"/>
              </a:ext>
            </a:extLst>
          </p:cNvPr>
          <p:cNvSpPr>
            <a:spLocks noGrp="1"/>
          </p:cNvSpPr>
          <p:nvPr>
            <p:ph idx="1"/>
          </p:nvPr>
        </p:nvSpPr>
        <p:spPr/>
        <p:txBody>
          <a:bodyPr/>
          <a:lstStyle/>
          <a:p>
            <a:r>
              <a:rPr lang="en-US" dirty="0"/>
              <a:t>State of the literature on agenda/priority setting </a:t>
            </a:r>
            <a:r>
              <a:rPr lang="en-US" dirty="0">
                <a:sym typeface="Wingdings" pitchFamily="2" charset="2"/>
              </a:rPr>
              <a:t> </a:t>
            </a:r>
            <a:r>
              <a:rPr lang="en-US" dirty="0"/>
              <a:t>a little disappointing</a:t>
            </a:r>
          </a:p>
          <a:p>
            <a:r>
              <a:rPr lang="en-US" dirty="0"/>
              <a:t>Relevance of wider political economy/welfare state literature to health sector agenda setting in LMICs?</a:t>
            </a:r>
            <a:r>
              <a:rPr lang="en-US" dirty="0">
                <a:sym typeface="Wingdings" pitchFamily="2" charset="2"/>
              </a:rPr>
              <a:t></a:t>
            </a:r>
            <a:r>
              <a:rPr lang="en-US" dirty="0"/>
              <a:t> OK, but also lacking </a:t>
            </a:r>
          </a:p>
          <a:p>
            <a:r>
              <a:rPr lang="en-US" dirty="0"/>
              <a:t>Some combination of a </a:t>
            </a:r>
            <a:r>
              <a:rPr lang="en-US" b="1" dirty="0"/>
              <a:t>window of opportunity + long term efforts by policy entrepreneurs </a:t>
            </a:r>
            <a:r>
              <a:rPr lang="en-US" dirty="0"/>
              <a:t>must combine</a:t>
            </a:r>
          </a:p>
        </p:txBody>
      </p:sp>
    </p:spTree>
    <p:extLst>
      <p:ext uri="{BB962C8B-B14F-4D97-AF65-F5344CB8AC3E}">
        <p14:creationId xmlns:p14="http://schemas.microsoft.com/office/powerpoint/2010/main" val="356785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7F105-B2BC-F1B8-7995-B4F70E3249DE}"/>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Questions/Comments</a:t>
            </a:r>
          </a:p>
        </p:txBody>
      </p:sp>
      <p:pic>
        <p:nvPicPr>
          <p:cNvPr id="6" name="Graphic 5" descr="Blog">
            <a:extLst>
              <a:ext uri="{FF2B5EF4-FFF2-40B4-BE49-F238E27FC236}">
                <a16:creationId xmlns:a16="http://schemas.microsoft.com/office/drawing/2014/main" id="{9FF85FD0-0EDB-1423-5307-22A955B5D3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739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1BBB-38B9-37B5-6EE5-06CA3385F1F8}"/>
              </a:ext>
            </a:extLst>
          </p:cNvPr>
          <p:cNvSpPr>
            <a:spLocks noGrp="1"/>
          </p:cNvSpPr>
          <p:nvPr>
            <p:ph type="title"/>
          </p:nvPr>
        </p:nvSpPr>
        <p:spPr/>
        <p:txBody>
          <a:bodyPr/>
          <a:lstStyle/>
          <a:p>
            <a:r>
              <a:rPr lang="en-US" dirty="0"/>
              <a:t>Actors</a:t>
            </a:r>
          </a:p>
        </p:txBody>
      </p:sp>
      <p:sp>
        <p:nvSpPr>
          <p:cNvPr id="3" name="Content Placeholder 2">
            <a:extLst>
              <a:ext uri="{FF2B5EF4-FFF2-40B4-BE49-F238E27FC236}">
                <a16:creationId xmlns:a16="http://schemas.microsoft.com/office/drawing/2014/main" id="{E2807A1D-C0E0-2F9A-6598-7EAF2EA59E3C}"/>
              </a:ext>
            </a:extLst>
          </p:cNvPr>
          <p:cNvSpPr>
            <a:spLocks noGrp="1"/>
          </p:cNvSpPr>
          <p:nvPr>
            <p:ph idx="1"/>
          </p:nvPr>
        </p:nvSpPr>
        <p:spPr/>
        <p:txBody>
          <a:bodyPr>
            <a:normAutofit lnSpcReduction="10000"/>
          </a:bodyPr>
          <a:lstStyle/>
          <a:p>
            <a:pPr lvl="0"/>
            <a:r>
              <a:rPr lang="en-US" b="1" u="sng" dirty="0"/>
              <a:t>Interests</a:t>
            </a:r>
            <a:r>
              <a:rPr lang="en-US" dirty="0"/>
              <a:t> (basis of support/opposition) </a:t>
            </a:r>
          </a:p>
          <a:p>
            <a:pPr lvl="1"/>
            <a:r>
              <a:rPr lang="en-US" b="1" i="1" dirty="0"/>
              <a:t>private</a:t>
            </a:r>
            <a:r>
              <a:rPr lang="en-US" dirty="0"/>
              <a:t> pecuniary benefit/detriment</a:t>
            </a:r>
          </a:p>
          <a:p>
            <a:pPr lvl="1"/>
            <a:r>
              <a:rPr lang="en-US" b="1" i="1" dirty="0"/>
              <a:t>personal </a:t>
            </a:r>
            <a:r>
              <a:rPr lang="en-US" dirty="0"/>
              <a:t>gains/losses (e.g., political advantage)</a:t>
            </a:r>
          </a:p>
          <a:p>
            <a:pPr lvl="1"/>
            <a:r>
              <a:rPr lang="en-US" i="1" dirty="0"/>
              <a:t>Concerns for the </a:t>
            </a:r>
            <a:r>
              <a:rPr lang="en-US" b="1" i="1" dirty="0"/>
              <a:t>public</a:t>
            </a:r>
            <a:r>
              <a:rPr lang="en-US" dirty="0"/>
              <a:t> welfare</a:t>
            </a:r>
          </a:p>
          <a:p>
            <a:pPr lvl="0"/>
            <a:r>
              <a:rPr lang="en-US" b="1" u="sng" dirty="0"/>
              <a:t>Incentives </a:t>
            </a:r>
            <a:r>
              <a:rPr lang="en-US" dirty="0"/>
              <a:t>(what ‘currency’ actors seek/respond to) </a:t>
            </a:r>
          </a:p>
          <a:p>
            <a:pPr lvl="1"/>
            <a:r>
              <a:rPr lang="en-US" b="1" i="1" dirty="0"/>
              <a:t>profit</a:t>
            </a:r>
            <a:r>
              <a:rPr lang="en-US" dirty="0"/>
              <a:t>-seeking (especially if private sector), </a:t>
            </a:r>
          </a:p>
          <a:p>
            <a:pPr lvl="1"/>
            <a:r>
              <a:rPr lang="en-US" b="1" i="1" dirty="0"/>
              <a:t>power</a:t>
            </a:r>
            <a:r>
              <a:rPr lang="en-US" dirty="0"/>
              <a:t> (extending one’s influence) or </a:t>
            </a:r>
          </a:p>
          <a:p>
            <a:pPr lvl="1"/>
            <a:r>
              <a:rPr lang="en-US" b="1" i="1" dirty="0"/>
              <a:t>principles</a:t>
            </a:r>
            <a:r>
              <a:rPr lang="en-US" dirty="0"/>
              <a:t> (advancing the moral righteousness of a cause or values of the individual/organization) in order to inform strategy building. </a:t>
            </a:r>
          </a:p>
          <a:p>
            <a:r>
              <a:rPr lang="en-US" dirty="0"/>
              <a:t>Can assist in predicting how they will respond and in developing appropriate anticipatory strategies to move actors’ </a:t>
            </a:r>
            <a:r>
              <a:rPr lang="en-US" b="1" i="1" dirty="0"/>
              <a:t>positions</a:t>
            </a:r>
            <a:r>
              <a:rPr lang="en-US" dirty="0"/>
              <a:t>. </a:t>
            </a:r>
          </a:p>
          <a:p>
            <a:endParaRPr lang="en-US" dirty="0"/>
          </a:p>
        </p:txBody>
      </p:sp>
    </p:spTree>
    <p:extLst>
      <p:ext uri="{BB962C8B-B14F-4D97-AF65-F5344CB8AC3E}">
        <p14:creationId xmlns:p14="http://schemas.microsoft.com/office/powerpoint/2010/main" val="212563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70A2F-1065-FDD9-DFD2-417FD87EC9BA}"/>
              </a:ext>
            </a:extLst>
          </p:cNvPr>
          <p:cNvSpPr>
            <a:spLocks noGrp="1"/>
          </p:cNvSpPr>
          <p:nvPr>
            <p:ph type="title"/>
          </p:nvPr>
        </p:nvSpPr>
        <p:spPr>
          <a:xfrm>
            <a:off x="841248" y="256032"/>
            <a:ext cx="10506456" cy="1014984"/>
          </a:xfrm>
        </p:spPr>
        <p:txBody>
          <a:bodyPr anchor="b">
            <a:normAutofit/>
          </a:bodyPr>
          <a:lstStyle/>
          <a:p>
            <a:r>
              <a:rPr lang="en-US" dirty="0"/>
              <a:t>Strategies</a:t>
            </a:r>
          </a:p>
        </p:txBody>
      </p:sp>
      <p:sp>
        <p:nvSpPr>
          <p:cNvPr id="7" name="Rectangle 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Rectangle 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 name="Content Placeholder 2">
            <a:extLst>
              <a:ext uri="{FF2B5EF4-FFF2-40B4-BE49-F238E27FC236}">
                <a16:creationId xmlns:a16="http://schemas.microsoft.com/office/drawing/2014/main" id="{8D4A4439-EFB0-CCE6-F00D-C0ACFD1AD862}"/>
              </a:ext>
            </a:extLst>
          </p:cNvPr>
          <p:cNvGraphicFramePr>
            <a:graphicFrameLocks noGrp="1"/>
          </p:cNvGraphicFramePr>
          <p:nvPr>
            <p:ph idx="1"/>
            <p:extLst>
              <p:ext uri="{D42A27DB-BD31-4B8C-83A1-F6EECF244321}">
                <p14:modId xmlns:p14="http://schemas.microsoft.com/office/powerpoint/2010/main" val="18496928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15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468C1-7455-BC3C-727E-A4706D2A1CF5}"/>
              </a:ext>
            </a:extLst>
          </p:cNvPr>
          <p:cNvSpPr>
            <a:spLocks noGrp="1"/>
          </p:cNvSpPr>
          <p:nvPr>
            <p:ph type="title"/>
          </p:nvPr>
        </p:nvSpPr>
        <p:spPr/>
        <p:txBody>
          <a:bodyPr/>
          <a:lstStyle/>
          <a:p>
            <a:r>
              <a:rPr lang="en-US" dirty="0"/>
              <a:t>Case Studies</a:t>
            </a:r>
          </a:p>
        </p:txBody>
      </p:sp>
      <p:sp>
        <p:nvSpPr>
          <p:cNvPr id="5" name="Text Placeholder 4">
            <a:extLst>
              <a:ext uri="{FF2B5EF4-FFF2-40B4-BE49-F238E27FC236}">
                <a16:creationId xmlns:a16="http://schemas.microsoft.com/office/drawing/2014/main" id="{2569C370-4767-CFF0-30F4-4BCAEA9D0C00}"/>
              </a:ext>
            </a:extLst>
          </p:cNvPr>
          <p:cNvSpPr>
            <a:spLocks noGrp="1"/>
          </p:cNvSpPr>
          <p:nvPr>
            <p:ph type="body" idx="1"/>
          </p:nvPr>
        </p:nvSpPr>
        <p:spPr/>
        <p:txBody>
          <a:bodyPr/>
          <a:lstStyle/>
          <a:p>
            <a:r>
              <a:rPr lang="en-US" dirty="0"/>
              <a:t>Thailand	</a:t>
            </a:r>
          </a:p>
        </p:txBody>
      </p:sp>
      <p:sp>
        <p:nvSpPr>
          <p:cNvPr id="6" name="Content Placeholder 5">
            <a:extLst>
              <a:ext uri="{FF2B5EF4-FFF2-40B4-BE49-F238E27FC236}">
                <a16:creationId xmlns:a16="http://schemas.microsoft.com/office/drawing/2014/main" id="{AA83F5BA-97D2-7EE8-2491-8C732E3B841C}"/>
              </a:ext>
            </a:extLst>
          </p:cNvPr>
          <p:cNvSpPr>
            <a:spLocks noGrp="1"/>
          </p:cNvSpPr>
          <p:nvPr>
            <p:ph sz="half" idx="2"/>
          </p:nvPr>
        </p:nvSpPr>
        <p:spPr/>
        <p:txBody>
          <a:bodyPr>
            <a:normAutofit fontScale="47500" lnSpcReduction="20000"/>
          </a:bodyPr>
          <a:lstStyle/>
          <a:p>
            <a:r>
              <a:rPr lang="en-US" b="1" dirty="0"/>
              <a:t>Endogenous Opportunities</a:t>
            </a:r>
          </a:p>
          <a:p>
            <a:pPr lvl="1"/>
            <a:r>
              <a:rPr lang="en-US" b="1" i="1" dirty="0"/>
              <a:t>Long term coalition building </a:t>
            </a:r>
            <a:r>
              <a:rPr lang="en-US" dirty="0"/>
              <a:t>and advancing </a:t>
            </a:r>
            <a:r>
              <a:rPr lang="en-US" b="1" i="1" dirty="0"/>
              <a:t>policy entrepreneurs </a:t>
            </a:r>
            <a:r>
              <a:rPr lang="en-US" dirty="0"/>
              <a:t>in key bureaucratic offices was able to build an insurgent movement over time.</a:t>
            </a:r>
          </a:p>
          <a:p>
            <a:pPr lvl="1"/>
            <a:r>
              <a:rPr lang="en-US" dirty="0"/>
              <a:t>1980s- </a:t>
            </a:r>
            <a:r>
              <a:rPr lang="en-US" b="1" dirty="0"/>
              <a:t>Rural Doctor’s Society </a:t>
            </a:r>
            <a:r>
              <a:rPr lang="en-US" dirty="0"/>
              <a:t>formed comprised of doctors who served villagers and the poor for their residencies.</a:t>
            </a:r>
          </a:p>
          <a:p>
            <a:pPr lvl="1"/>
            <a:r>
              <a:rPr lang="en-US" dirty="0"/>
              <a:t>They entered the Ministry of Public Health, rising through bureaucratic ranks still guided by progressive values.</a:t>
            </a:r>
          </a:p>
          <a:p>
            <a:pPr lvl="1"/>
            <a:r>
              <a:rPr lang="en-US" dirty="0"/>
              <a:t>In 1986, they founded the </a:t>
            </a:r>
            <a:r>
              <a:rPr lang="en-US" dirty="0" err="1"/>
              <a:t>Sampran</a:t>
            </a:r>
            <a:r>
              <a:rPr lang="en-US" dirty="0"/>
              <a:t> (Rose Garden) Forum to discuss and promote health reform ideas in the Ministry, building a reformist network.</a:t>
            </a:r>
          </a:p>
          <a:p>
            <a:pPr lvl="1"/>
            <a:r>
              <a:rPr lang="en-US" dirty="0"/>
              <a:t>Members of this group eventually attained senior leadership positions (e.g., Deputy Permanent Secretary, department heads), giving them institutional influence to advance reform.</a:t>
            </a:r>
          </a:p>
          <a:p>
            <a:r>
              <a:rPr lang="en-US" b="1" dirty="0"/>
              <a:t>Exogenous Opportunities</a:t>
            </a:r>
          </a:p>
          <a:p>
            <a:pPr lvl="1"/>
            <a:r>
              <a:rPr lang="en-US" dirty="0"/>
              <a:t>East Asian Financial Crisis</a:t>
            </a:r>
          </a:p>
          <a:p>
            <a:pPr lvl="1"/>
            <a:r>
              <a:rPr lang="en-CA" dirty="0"/>
              <a:t>In 1998, Thaksin founded the Thai Rak Thai party, shifting towards a pro-poor populist agenda to quell the rural masses.</a:t>
            </a:r>
            <a:endParaRPr lang="en-US" dirty="0"/>
          </a:p>
          <a:p>
            <a:pPr lvl="1"/>
            <a:endParaRPr lang="en-US" dirty="0"/>
          </a:p>
        </p:txBody>
      </p:sp>
      <p:sp>
        <p:nvSpPr>
          <p:cNvPr id="7" name="Text Placeholder 6">
            <a:extLst>
              <a:ext uri="{FF2B5EF4-FFF2-40B4-BE49-F238E27FC236}">
                <a16:creationId xmlns:a16="http://schemas.microsoft.com/office/drawing/2014/main" id="{31C702CD-563D-E06D-F9D3-14D46F5A6AD5}"/>
              </a:ext>
            </a:extLst>
          </p:cNvPr>
          <p:cNvSpPr>
            <a:spLocks noGrp="1"/>
          </p:cNvSpPr>
          <p:nvPr>
            <p:ph type="body" sz="quarter" idx="3"/>
          </p:nvPr>
        </p:nvSpPr>
        <p:spPr/>
        <p:txBody>
          <a:bodyPr/>
          <a:lstStyle/>
          <a:p>
            <a:r>
              <a:rPr lang="en-US" dirty="0"/>
              <a:t>Mexico</a:t>
            </a:r>
          </a:p>
        </p:txBody>
      </p:sp>
      <p:sp>
        <p:nvSpPr>
          <p:cNvPr id="8" name="Content Placeholder 7">
            <a:extLst>
              <a:ext uri="{FF2B5EF4-FFF2-40B4-BE49-F238E27FC236}">
                <a16:creationId xmlns:a16="http://schemas.microsoft.com/office/drawing/2014/main" id="{F0E53B11-CD1B-FE84-FFEA-68D03E948774}"/>
              </a:ext>
            </a:extLst>
          </p:cNvPr>
          <p:cNvSpPr>
            <a:spLocks noGrp="1"/>
          </p:cNvSpPr>
          <p:nvPr>
            <p:ph sz="quarter" idx="4"/>
          </p:nvPr>
        </p:nvSpPr>
        <p:spPr/>
        <p:txBody>
          <a:bodyPr>
            <a:normAutofit fontScale="47500" lnSpcReduction="20000"/>
          </a:bodyPr>
          <a:lstStyle/>
          <a:p>
            <a:r>
              <a:rPr lang="en-US" b="1" dirty="0"/>
              <a:t>Endogenous Opportunities</a:t>
            </a:r>
            <a:endParaRPr lang="en-US" dirty="0"/>
          </a:p>
          <a:p>
            <a:pPr lvl="1"/>
            <a:r>
              <a:rPr lang="en-US" b="1" dirty="0"/>
              <a:t>“Insurgent technocrats” within the bureaucracy</a:t>
            </a:r>
            <a:r>
              <a:rPr lang="en-US" dirty="0"/>
              <a:t>—a small, reform-minded “change team”—drove the creation of Seguro Popular.</a:t>
            </a:r>
          </a:p>
          <a:p>
            <a:pPr lvl="1"/>
            <a:r>
              <a:rPr lang="en-US" dirty="0"/>
              <a:t>The team </a:t>
            </a:r>
            <a:r>
              <a:rPr lang="en-US" b="1" dirty="0"/>
              <a:t>operated semi-independently (“insurgently”)</a:t>
            </a:r>
            <a:r>
              <a:rPr lang="en-US" dirty="0"/>
              <a:t> from the wider bureaucracy, </a:t>
            </a:r>
            <a:r>
              <a:rPr lang="en-US" b="1" dirty="0"/>
              <a:t>avoiding obstruction</a:t>
            </a:r>
            <a:r>
              <a:rPr lang="en-US" dirty="0"/>
              <a:t> by working around resistant officials in the health and finance ministries.</a:t>
            </a:r>
          </a:p>
          <a:p>
            <a:pPr lvl="1"/>
            <a:r>
              <a:rPr lang="en-US" dirty="0"/>
              <a:t>The reform was </a:t>
            </a:r>
            <a:r>
              <a:rPr lang="en-US" b="1" dirty="0"/>
              <a:t>“technocratic”</a:t>
            </a:r>
            <a:r>
              <a:rPr lang="en-US" dirty="0"/>
              <a:t>—led by </a:t>
            </a:r>
            <a:r>
              <a:rPr lang="en-US" b="1" dirty="0"/>
              <a:t>highly educated, appointed bureaucrats</a:t>
            </a:r>
            <a:r>
              <a:rPr lang="en-US" dirty="0"/>
              <a:t> rather than partisan politicians.</a:t>
            </a:r>
          </a:p>
          <a:p>
            <a:pPr lvl="1"/>
            <a:r>
              <a:rPr lang="en-US" dirty="0"/>
              <a:t>These leaders acted as </a:t>
            </a:r>
            <a:r>
              <a:rPr lang="en-US" b="1" dirty="0"/>
              <a:t>policy entrepreneurs</a:t>
            </a:r>
            <a:r>
              <a:rPr lang="en-US" dirty="0"/>
              <a:t>, using technical expertise and strategic collaboration to promote the national health insurance reform.</a:t>
            </a:r>
          </a:p>
          <a:p>
            <a:r>
              <a:rPr lang="en-US" b="1" dirty="0"/>
              <a:t>Exogenous Opportunities</a:t>
            </a:r>
          </a:p>
          <a:p>
            <a:pPr lvl="1"/>
            <a:r>
              <a:rPr lang="en-US" dirty="0"/>
              <a:t>Structural economic shifts causing worse adverse societal consequences from deficient healthcare spending than had existed in eras of healthcare policy stasis; </a:t>
            </a:r>
            <a:endParaRPr lang="en-US" sz="3200" dirty="0"/>
          </a:p>
          <a:p>
            <a:pPr lvl="1"/>
            <a:r>
              <a:rPr lang="en-US" dirty="0"/>
              <a:t>Short-term exogenous economic shocks creating rapid growth in the number of people  who were uninsured and unable to pay for healthcare;</a:t>
            </a:r>
            <a:endParaRPr lang="en-US" sz="3200" dirty="0"/>
          </a:p>
          <a:p>
            <a:pPr lvl="1"/>
            <a:r>
              <a:rPr lang="en-US" dirty="0"/>
              <a:t>Politically destabilizing effects of the aforementioned economic shocks on political coalitions;</a:t>
            </a:r>
            <a:endParaRPr lang="en-US" sz="3200" dirty="0"/>
          </a:p>
        </p:txBody>
      </p:sp>
    </p:spTree>
    <p:extLst>
      <p:ext uri="{BB962C8B-B14F-4D97-AF65-F5344CB8AC3E}">
        <p14:creationId xmlns:p14="http://schemas.microsoft.com/office/powerpoint/2010/main" val="289279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386914-EF8C-1200-8E17-47320F26E213}"/>
              </a:ext>
            </a:extLst>
          </p:cNvPr>
          <p:cNvSpPr>
            <a:spLocks noGrp="1"/>
          </p:cNvSpPr>
          <p:nvPr>
            <p:ph type="title"/>
          </p:nvPr>
        </p:nvSpPr>
        <p:spPr/>
        <p:txBody>
          <a:bodyPr/>
          <a:lstStyle/>
          <a:p>
            <a:r>
              <a:rPr lang="en-US" dirty="0"/>
              <a:t>Key Design Choices</a:t>
            </a:r>
          </a:p>
        </p:txBody>
      </p:sp>
      <p:graphicFrame>
        <p:nvGraphicFramePr>
          <p:cNvPr id="9" name="Content Placeholder 8">
            <a:extLst>
              <a:ext uri="{FF2B5EF4-FFF2-40B4-BE49-F238E27FC236}">
                <a16:creationId xmlns:a16="http://schemas.microsoft.com/office/drawing/2014/main" id="{AA52FD61-C0FD-C4F1-0B3A-66CBF2660E9D}"/>
              </a:ext>
            </a:extLst>
          </p:cNvPr>
          <p:cNvGraphicFramePr>
            <a:graphicFrameLocks noGrp="1"/>
          </p:cNvGraphicFramePr>
          <p:nvPr>
            <p:ph idx="1"/>
            <p:extLst>
              <p:ext uri="{D42A27DB-BD31-4B8C-83A1-F6EECF244321}">
                <p14:modId xmlns:p14="http://schemas.microsoft.com/office/powerpoint/2010/main" val="3657246382"/>
              </p:ext>
            </p:extLst>
          </p:nvPr>
        </p:nvGraphicFramePr>
        <p:xfrm>
          <a:off x="922926" y="1935119"/>
          <a:ext cx="9306296" cy="4557756"/>
        </p:xfrm>
        <a:graphic>
          <a:graphicData uri="http://schemas.openxmlformats.org/drawingml/2006/table">
            <a:tbl>
              <a:tblPr firstRow="1" firstCol="1" bandRow="1">
                <a:tableStyleId>{5C22544A-7EE6-4342-B048-85BDC9FD1C3A}</a:tableStyleId>
              </a:tblPr>
              <a:tblGrid>
                <a:gridCol w="3229635">
                  <a:extLst>
                    <a:ext uri="{9D8B030D-6E8A-4147-A177-3AD203B41FA5}">
                      <a16:colId xmlns:a16="http://schemas.microsoft.com/office/drawing/2014/main" val="2833385323"/>
                    </a:ext>
                  </a:extLst>
                </a:gridCol>
                <a:gridCol w="6076661">
                  <a:extLst>
                    <a:ext uri="{9D8B030D-6E8A-4147-A177-3AD203B41FA5}">
                      <a16:colId xmlns:a16="http://schemas.microsoft.com/office/drawing/2014/main" val="1558495502"/>
                    </a:ext>
                  </a:extLst>
                </a:gridCol>
              </a:tblGrid>
              <a:tr h="150046">
                <a:tc>
                  <a:txBody>
                    <a:bodyPr/>
                    <a:lstStyle/>
                    <a:p>
                      <a:pPr marL="0" marR="0">
                        <a:buNone/>
                      </a:pPr>
                      <a:r>
                        <a:rPr lang="en-US" sz="1600">
                          <a:effectLst/>
                        </a:rPr>
                        <a:t> </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tc>
                  <a:txBody>
                    <a:bodyPr/>
                    <a:lstStyle/>
                    <a:p>
                      <a:pPr marL="0" marR="0">
                        <a:buNone/>
                      </a:pPr>
                      <a:r>
                        <a:rPr lang="en-US" sz="1600" dirty="0">
                          <a:effectLst/>
                        </a:rPr>
                        <a:t>Key Design Choices</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extLst>
                  <a:ext uri="{0D108BD9-81ED-4DB2-BD59-A6C34878D82A}">
                    <a16:rowId xmlns:a16="http://schemas.microsoft.com/office/drawing/2014/main" val="2731959429"/>
                  </a:ext>
                </a:extLst>
              </a:tr>
              <a:tr h="1350415">
                <a:tc>
                  <a:txBody>
                    <a:bodyPr/>
                    <a:lstStyle/>
                    <a:p>
                      <a:pPr marL="0" marR="0">
                        <a:buNone/>
                      </a:pPr>
                      <a:r>
                        <a:rPr lang="en-US" sz="1600">
                          <a:effectLst/>
                        </a:rPr>
                        <a:t>Financing Politics</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tc>
                  <a:txBody>
                    <a:bodyPr/>
                    <a:lstStyle/>
                    <a:p>
                      <a:pPr marL="0" marR="0">
                        <a:buNone/>
                      </a:pPr>
                      <a:r>
                        <a:rPr lang="en-US" sz="1600">
                          <a:effectLst/>
                        </a:rPr>
                        <a:t>Mix of taxes and their progressivity/ regressivity</a:t>
                      </a:r>
                      <a:endParaRPr lang="en-US" sz="2400">
                        <a:effectLst/>
                      </a:endParaRPr>
                    </a:p>
                    <a:p>
                      <a:pPr marL="0" marR="0">
                        <a:buNone/>
                      </a:pPr>
                      <a:r>
                        <a:rPr lang="en-US" sz="1600">
                          <a:effectLst/>
                        </a:rPr>
                        <a:t> </a:t>
                      </a:r>
                      <a:endParaRPr lang="en-US" sz="2400">
                        <a:effectLst/>
                      </a:endParaRPr>
                    </a:p>
                    <a:p>
                      <a:pPr marL="0" marR="0">
                        <a:buNone/>
                      </a:pPr>
                      <a:r>
                        <a:rPr lang="en-US" sz="1600">
                          <a:effectLst/>
                        </a:rPr>
                        <a:t>Keep or do away with user fees/cost sharing</a:t>
                      </a:r>
                      <a:endParaRPr lang="en-US" sz="2400">
                        <a:effectLst/>
                      </a:endParaRPr>
                    </a:p>
                    <a:p>
                      <a:pPr marL="0" marR="0">
                        <a:buNone/>
                      </a:pPr>
                      <a:r>
                        <a:rPr lang="en-US" sz="1600">
                          <a:effectLst/>
                        </a:rPr>
                        <a:t> </a:t>
                      </a:r>
                      <a:endParaRPr lang="en-US" sz="2400">
                        <a:effectLst/>
                      </a:endParaRPr>
                    </a:p>
                    <a:p>
                      <a:pPr marL="0" marR="0">
                        <a:buNone/>
                      </a:pPr>
                      <a:r>
                        <a:rPr lang="en-US" sz="1600">
                          <a:effectLst/>
                        </a:rPr>
                        <a:t>Charge a premium/ enrollment fee or keep free at point of service</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extLst>
                  <a:ext uri="{0D108BD9-81ED-4DB2-BD59-A6C34878D82A}">
                    <a16:rowId xmlns:a16="http://schemas.microsoft.com/office/drawing/2014/main" val="3740982287"/>
                  </a:ext>
                </a:extLst>
              </a:tr>
              <a:tr h="1200369">
                <a:tc>
                  <a:txBody>
                    <a:bodyPr/>
                    <a:lstStyle/>
                    <a:p>
                      <a:pPr marL="0" marR="0">
                        <a:buNone/>
                      </a:pPr>
                      <a:r>
                        <a:rPr lang="en-US" sz="1600">
                          <a:effectLst/>
                        </a:rPr>
                        <a:t>Benefit Package Politics</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tc>
                  <a:txBody>
                    <a:bodyPr/>
                    <a:lstStyle/>
                    <a:p>
                      <a:pPr marL="0" marR="0">
                        <a:buNone/>
                      </a:pPr>
                      <a:r>
                        <a:rPr lang="en-US" sz="1600">
                          <a:effectLst/>
                        </a:rPr>
                        <a:t>How comprehensive/ essential should the benefit package be?</a:t>
                      </a:r>
                      <a:endParaRPr lang="en-US" sz="2400">
                        <a:effectLst/>
                      </a:endParaRPr>
                    </a:p>
                    <a:p>
                      <a:pPr marL="0" marR="0">
                        <a:buNone/>
                      </a:pPr>
                      <a:r>
                        <a:rPr lang="en-US" sz="1600">
                          <a:effectLst/>
                        </a:rPr>
                        <a:t> </a:t>
                      </a:r>
                      <a:endParaRPr lang="en-US" sz="2400">
                        <a:effectLst/>
                      </a:endParaRPr>
                    </a:p>
                    <a:p>
                      <a:pPr marL="0" marR="0">
                        <a:buNone/>
                      </a:pPr>
                      <a:r>
                        <a:rPr lang="en-US" sz="1600">
                          <a:effectLst/>
                        </a:rPr>
                        <a:t>How to incorporate existing public and private benefit plans (i.e., that public employees receive) into the new benefit plan.</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extLst>
                  <a:ext uri="{0D108BD9-81ED-4DB2-BD59-A6C34878D82A}">
                    <a16:rowId xmlns:a16="http://schemas.microsoft.com/office/drawing/2014/main" val="2504271827"/>
                  </a:ext>
                </a:extLst>
              </a:tr>
              <a:tr h="1350415">
                <a:tc>
                  <a:txBody>
                    <a:bodyPr/>
                    <a:lstStyle/>
                    <a:p>
                      <a:pPr marL="0" marR="0">
                        <a:buNone/>
                      </a:pPr>
                      <a:r>
                        <a:rPr lang="en-US" sz="1600">
                          <a:effectLst/>
                        </a:rPr>
                        <a:t>Pooling politics</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tc>
                  <a:txBody>
                    <a:bodyPr/>
                    <a:lstStyle/>
                    <a:p>
                      <a:pPr marL="0" marR="0">
                        <a:buNone/>
                      </a:pPr>
                      <a:r>
                        <a:rPr lang="en-US" sz="1600">
                          <a:effectLst/>
                        </a:rPr>
                        <a:t>Allow or forbid supplemental coverage?</a:t>
                      </a:r>
                      <a:endParaRPr lang="en-US" sz="2400">
                        <a:effectLst/>
                      </a:endParaRPr>
                    </a:p>
                    <a:p>
                      <a:pPr marL="0" marR="0">
                        <a:buNone/>
                      </a:pPr>
                      <a:r>
                        <a:rPr lang="en-US" sz="1600">
                          <a:effectLst/>
                        </a:rPr>
                        <a:t> </a:t>
                      </a:r>
                      <a:endParaRPr lang="en-US" sz="2400">
                        <a:effectLst/>
                      </a:endParaRPr>
                    </a:p>
                    <a:p>
                      <a:pPr marL="0" marR="0">
                        <a:buNone/>
                      </a:pPr>
                      <a:r>
                        <a:rPr lang="en-US" sz="1600">
                          <a:effectLst/>
                        </a:rPr>
                        <a:t>Means-testing &amp; targeting to the poor or bring everyone under the same umbrella.</a:t>
                      </a:r>
                      <a:endParaRPr lang="en-US" sz="2400">
                        <a:effectLst/>
                      </a:endParaRPr>
                    </a:p>
                    <a:p>
                      <a:pPr marL="0" marR="0">
                        <a:buNone/>
                      </a:pPr>
                      <a:r>
                        <a:rPr lang="en-US" sz="1600">
                          <a:effectLst/>
                        </a:rPr>
                        <a:t> </a:t>
                      </a:r>
                      <a:endParaRPr lang="en-US" sz="2400">
                        <a:effectLst/>
                      </a:endParaRPr>
                    </a:p>
                    <a:p>
                      <a:pPr marL="0" marR="0">
                        <a:buNone/>
                      </a:pPr>
                      <a:r>
                        <a:rPr lang="en-US" sz="1600">
                          <a:effectLst/>
                        </a:rPr>
                        <a:t>Design of “exemptions” from premium payments.</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extLst>
                  <a:ext uri="{0D108BD9-81ED-4DB2-BD59-A6C34878D82A}">
                    <a16:rowId xmlns:a16="http://schemas.microsoft.com/office/drawing/2014/main" val="1247404747"/>
                  </a:ext>
                </a:extLst>
              </a:tr>
              <a:tr h="300092">
                <a:tc>
                  <a:txBody>
                    <a:bodyPr/>
                    <a:lstStyle/>
                    <a:p>
                      <a:pPr marL="0" marR="0">
                        <a:buNone/>
                      </a:pPr>
                      <a:r>
                        <a:rPr lang="en-US" sz="1600">
                          <a:effectLst/>
                        </a:rPr>
                        <a:t>Payment Politics</a:t>
                      </a:r>
                      <a:endParaRPr lang="en-US" sz="240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tc>
                  <a:txBody>
                    <a:bodyPr/>
                    <a:lstStyle/>
                    <a:p>
                      <a:pPr marL="0" marR="0">
                        <a:buNone/>
                      </a:pPr>
                      <a:r>
                        <a:rPr lang="en-US" sz="1600" dirty="0">
                          <a:effectLst/>
                        </a:rPr>
                        <a:t>How will providers be reimbursed/compensated?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txBody>
                  <a:tcPr marL="67521" marR="67521" marT="0" marB="0"/>
                </a:tc>
                <a:extLst>
                  <a:ext uri="{0D108BD9-81ED-4DB2-BD59-A6C34878D82A}">
                    <a16:rowId xmlns:a16="http://schemas.microsoft.com/office/drawing/2014/main" val="1699088044"/>
                  </a:ext>
                </a:extLst>
              </a:tr>
            </a:tbl>
          </a:graphicData>
        </a:graphic>
      </p:graphicFrame>
    </p:spTree>
    <p:extLst>
      <p:ext uri="{BB962C8B-B14F-4D97-AF65-F5344CB8AC3E}">
        <p14:creationId xmlns:p14="http://schemas.microsoft.com/office/powerpoint/2010/main" val="82975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0703E-3658-2B15-F694-586DAF66BD56}"/>
              </a:ext>
            </a:extLst>
          </p:cNvPr>
          <p:cNvSpPr>
            <a:spLocks noGrp="1"/>
          </p:cNvSpPr>
          <p:nvPr>
            <p:ph type="title"/>
          </p:nvPr>
        </p:nvSpPr>
        <p:spPr>
          <a:xfrm>
            <a:off x="838200" y="620742"/>
            <a:ext cx="10515600" cy="1325563"/>
          </a:xfrm>
        </p:spPr>
        <p:txBody>
          <a:bodyPr vert="horz" lIns="91440" tIns="45720" rIns="91440" bIns="45720" rtlCol="0" anchor="ctr">
            <a:normAutofit/>
          </a:bodyPr>
          <a:lstStyle/>
          <a:p>
            <a:r>
              <a:rPr lang="en-US" kern="1200" dirty="0">
                <a:solidFill>
                  <a:srgbClr val="FFFFFF"/>
                </a:solidFill>
                <a:latin typeface="+mj-lt"/>
                <a:ea typeface="+mj-ea"/>
                <a:cs typeface="+mj-cs"/>
              </a:rPr>
              <a:t>Motivation </a:t>
            </a:r>
            <a:r>
              <a:rPr lang="en-US" dirty="0">
                <a:solidFill>
                  <a:srgbClr val="FFFFFF"/>
                </a:solidFill>
              </a:rPr>
              <a:t>for</a:t>
            </a:r>
            <a:r>
              <a:rPr lang="en-US" kern="1200" dirty="0">
                <a:solidFill>
                  <a:srgbClr val="FFFFFF"/>
                </a:solidFill>
                <a:latin typeface="+mj-lt"/>
                <a:ea typeface="+mj-ea"/>
                <a:cs typeface="+mj-cs"/>
              </a:rPr>
              <a:t> the Investing in Health Report</a:t>
            </a:r>
          </a:p>
        </p:txBody>
      </p:sp>
      <p:cxnSp>
        <p:nvCxnSpPr>
          <p:cNvPr id="12" name="Straight Connector 1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CF1848-7F01-C60F-3C25-BD9AE00FF88F}"/>
              </a:ext>
            </a:extLst>
          </p:cNvPr>
          <p:cNvSpPr>
            <a:spLocks noGrp="1"/>
          </p:cNvSpPr>
          <p:nvPr>
            <p:ph idx="1"/>
          </p:nvPr>
        </p:nvSpPr>
        <p:spPr>
          <a:xfrm>
            <a:off x="838200" y="2355394"/>
            <a:ext cx="5097780" cy="3910618"/>
          </a:xfrm>
        </p:spPr>
        <p:txBody>
          <a:bodyPr vert="horz" lIns="91440" tIns="45720" rIns="91440" bIns="45720" rtlCol="0">
            <a:normAutofit/>
          </a:bodyPr>
          <a:lstStyle/>
          <a:p>
            <a:pPr marL="0" marR="0" indent="0">
              <a:buNone/>
              <a:tabLst>
                <a:tab pos="2971800" algn="ctr"/>
                <a:tab pos="5943600" algn="r"/>
              </a:tabLst>
            </a:pPr>
            <a:r>
              <a:rPr lang="en-US" sz="2400" b="1" dirty="0">
                <a:solidFill>
                  <a:srgbClr val="FFFFFF"/>
                </a:solidFill>
              </a:rPr>
              <a:t>Rising </a:t>
            </a:r>
            <a:r>
              <a:rPr lang="en-US" sz="2400" b="1" dirty="0" err="1">
                <a:solidFill>
                  <a:srgbClr val="FFFFFF"/>
                </a:solidFill>
              </a:rPr>
              <a:t>Polycrisis</a:t>
            </a:r>
            <a:r>
              <a:rPr lang="en-US" sz="2400" dirty="0">
                <a:solidFill>
                  <a:srgbClr val="FFFFFF"/>
                </a:solidFill>
              </a:rPr>
              <a:t>: </a:t>
            </a:r>
          </a:p>
          <a:p>
            <a:pPr marL="0" marR="0">
              <a:tabLst>
                <a:tab pos="2971800" algn="ctr"/>
                <a:tab pos="5943600" algn="r"/>
              </a:tabLst>
            </a:pPr>
            <a:r>
              <a:rPr lang="en-US" sz="1800" dirty="0">
                <a:solidFill>
                  <a:srgbClr val="FFFFFF"/>
                </a:solidFill>
                <a:effectLst/>
              </a:rPr>
              <a:t>Inflation</a:t>
            </a:r>
          </a:p>
          <a:p>
            <a:pPr marL="0" marR="0">
              <a:tabLst>
                <a:tab pos="2971800" algn="ctr"/>
                <a:tab pos="5943600" algn="r"/>
              </a:tabLst>
            </a:pPr>
            <a:r>
              <a:rPr lang="en-US" sz="1800" dirty="0">
                <a:solidFill>
                  <a:srgbClr val="FFFFFF"/>
                </a:solidFill>
                <a:effectLst/>
              </a:rPr>
              <a:t>Tight monetary policies, </a:t>
            </a:r>
          </a:p>
          <a:p>
            <a:pPr marL="0" marR="0">
              <a:tabLst>
                <a:tab pos="2971800" algn="ctr"/>
                <a:tab pos="5943600" algn="r"/>
              </a:tabLst>
            </a:pPr>
            <a:r>
              <a:rPr lang="en-US" sz="1800" dirty="0">
                <a:solidFill>
                  <a:srgbClr val="FFFFFF"/>
                </a:solidFill>
              </a:rPr>
              <a:t>Climate changed induced disasters</a:t>
            </a:r>
          </a:p>
          <a:p>
            <a:pPr marL="0" marR="0">
              <a:tabLst>
                <a:tab pos="2971800" algn="ctr"/>
                <a:tab pos="5943600" algn="r"/>
              </a:tabLst>
            </a:pPr>
            <a:r>
              <a:rPr lang="en-US" sz="1800" dirty="0">
                <a:solidFill>
                  <a:srgbClr val="FFFFFF"/>
                </a:solidFill>
              </a:rPr>
              <a:t>L</a:t>
            </a:r>
            <a:r>
              <a:rPr lang="en-US" sz="1800" dirty="0">
                <a:solidFill>
                  <a:srgbClr val="FFFFFF"/>
                </a:solidFill>
                <a:effectLst/>
              </a:rPr>
              <a:t>arge-scale armed conflicts, </a:t>
            </a:r>
          </a:p>
          <a:p>
            <a:pPr marL="0" marR="0">
              <a:tabLst>
                <a:tab pos="2971800" algn="ctr"/>
                <a:tab pos="5943600" algn="r"/>
              </a:tabLst>
            </a:pPr>
            <a:r>
              <a:rPr lang="en-US" sz="1800" dirty="0">
                <a:solidFill>
                  <a:srgbClr val="FFFFFF"/>
                </a:solidFill>
                <a:effectLst/>
              </a:rPr>
              <a:t>Significant increases in migratory flows, </a:t>
            </a:r>
          </a:p>
          <a:p>
            <a:pPr marL="0" marR="0">
              <a:tabLst>
                <a:tab pos="2971800" algn="ctr"/>
                <a:tab pos="5943600" algn="r"/>
              </a:tabLst>
            </a:pPr>
            <a:r>
              <a:rPr lang="en-US" sz="1800" dirty="0">
                <a:solidFill>
                  <a:srgbClr val="FFFFFF"/>
                </a:solidFill>
              </a:rPr>
              <a:t>D</a:t>
            </a:r>
            <a:r>
              <a:rPr lang="en-US" sz="1800" dirty="0">
                <a:solidFill>
                  <a:srgbClr val="FFFFFF"/>
                </a:solidFill>
                <a:effectLst/>
              </a:rPr>
              <a:t>eepening geopolitical divisions, and a </a:t>
            </a:r>
          </a:p>
          <a:p>
            <a:pPr marL="0" marR="0">
              <a:tabLst>
                <a:tab pos="2971800" algn="ctr"/>
                <a:tab pos="5943600" algn="r"/>
              </a:tabLst>
            </a:pPr>
            <a:r>
              <a:rPr lang="en-US" sz="1800" dirty="0">
                <a:solidFill>
                  <a:srgbClr val="FFFFFF"/>
                </a:solidFill>
              </a:rPr>
              <a:t>R</a:t>
            </a:r>
            <a:r>
              <a:rPr lang="en-US" sz="1800" dirty="0">
                <a:solidFill>
                  <a:srgbClr val="FFFFFF"/>
                </a:solidFill>
                <a:effectLst/>
              </a:rPr>
              <a:t>ise in nationalist populism.</a:t>
            </a:r>
          </a:p>
          <a:p>
            <a:pPr marL="0" marR="0">
              <a:tabLst>
                <a:tab pos="2971800" algn="ctr"/>
                <a:tab pos="5943600" algn="r"/>
              </a:tabLst>
            </a:pPr>
            <a:r>
              <a:rPr lang="en-US" sz="1800" dirty="0">
                <a:solidFill>
                  <a:srgbClr val="FFFFFF"/>
                </a:solidFill>
                <a:effectLst/>
              </a:rPr>
              <a:t>Stagnating or shrinking fiscal resources.</a:t>
            </a:r>
          </a:p>
          <a:p>
            <a:endParaRPr lang="en-US" sz="1500" dirty="0">
              <a:solidFill>
                <a:srgbClr val="FFFFFF"/>
              </a:solidFill>
            </a:endParaRPr>
          </a:p>
        </p:txBody>
      </p:sp>
      <p:sp>
        <p:nvSpPr>
          <p:cNvPr id="5" name="TextBox 4">
            <a:extLst>
              <a:ext uri="{FF2B5EF4-FFF2-40B4-BE49-F238E27FC236}">
                <a16:creationId xmlns:a16="http://schemas.microsoft.com/office/drawing/2014/main" id="{B2FDD319-EBF8-ECEA-570A-DCDEE6241581}"/>
              </a:ext>
            </a:extLst>
          </p:cNvPr>
          <p:cNvSpPr txBox="1"/>
          <p:nvPr/>
        </p:nvSpPr>
        <p:spPr>
          <a:xfrm>
            <a:off x="6256020" y="2381766"/>
            <a:ext cx="5097780" cy="3910618"/>
          </a:xfrm>
          <a:prstGeom prst="rect">
            <a:avLst/>
          </a:prstGeom>
        </p:spPr>
        <p:txBody>
          <a:bodyPr vert="horz" lIns="91440" tIns="45720" rIns="91440" bIns="45720" rtlCol="0">
            <a:normAutofit/>
          </a:bodyPr>
          <a:lstStyle/>
          <a:p>
            <a:pPr marR="0">
              <a:lnSpc>
                <a:spcPct val="90000"/>
              </a:lnSpc>
              <a:spcAft>
                <a:spcPts val="800"/>
              </a:spcAft>
            </a:pPr>
            <a:r>
              <a:rPr lang="en-US" sz="2400" b="1" dirty="0">
                <a:solidFill>
                  <a:srgbClr val="FFFFFF"/>
                </a:solidFill>
              </a:rPr>
              <a:t>S</a:t>
            </a:r>
            <a:r>
              <a:rPr lang="en-US" sz="2400" b="1" dirty="0">
                <a:solidFill>
                  <a:srgbClr val="FFFFFF"/>
                </a:solidFill>
                <a:effectLst/>
              </a:rPr>
              <a:t>hift in developmental priorities </a:t>
            </a:r>
            <a:r>
              <a:rPr lang="en-US" sz="2400" dirty="0">
                <a:solidFill>
                  <a:srgbClr val="FFFFFF"/>
                </a:solidFill>
                <a:effectLst/>
              </a:rPr>
              <a:t>(greater focus on </a:t>
            </a:r>
            <a:r>
              <a:rPr lang="en-US" sz="2400" dirty="0">
                <a:solidFill>
                  <a:srgbClr val="FFFFFF"/>
                </a:solidFill>
              </a:rPr>
              <a:t>securitization?)</a:t>
            </a:r>
            <a:r>
              <a:rPr lang="en-US" sz="2400" dirty="0">
                <a:solidFill>
                  <a:srgbClr val="FFFFFF"/>
                </a:solidFill>
                <a:effectLst/>
              </a:rPr>
              <a:t>: </a:t>
            </a:r>
          </a:p>
          <a:p>
            <a:pPr marL="285750" marR="0" indent="-228600">
              <a:lnSpc>
                <a:spcPct val="90000"/>
              </a:lnSpc>
              <a:spcAft>
                <a:spcPts val="800"/>
              </a:spcAft>
              <a:buFont typeface="Arial" panose="020B0604020202020204" pitchFamily="34" charset="0"/>
              <a:buChar char="•"/>
            </a:pPr>
            <a:r>
              <a:rPr lang="en-US" sz="2400" dirty="0">
                <a:solidFill>
                  <a:srgbClr val="FFFFFF"/>
                </a:solidFill>
              </a:rPr>
              <a:t>E</a:t>
            </a:r>
            <a:r>
              <a:rPr lang="en-US" sz="2400" dirty="0">
                <a:solidFill>
                  <a:srgbClr val="FFFFFF"/>
                </a:solidFill>
                <a:effectLst/>
              </a:rPr>
              <a:t>nsuring safety and security</a:t>
            </a:r>
            <a:r>
              <a:rPr lang="en-US" sz="2400" dirty="0">
                <a:solidFill>
                  <a:srgbClr val="FFFFFF"/>
                </a:solidFill>
              </a:rPr>
              <a:t> </a:t>
            </a:r>
          </a:p>
          <a:p>
            <a:pPr marL="285750" marR="0" indent="-228600">
              <a:lnSpc>
                <a:spcPct val="90000"/>
              </a:lnSpc>
              <a:spcAft>
                <a:spcPts val="800"/>
              </a:spcAft>
              <a:buFont typeface="Arial" panose="020B0604020202020204" pitchFamily="34" charset="0"/>
              <a:buChar char="•"/>
            </a:pPr>
            <a:r>
              <a:rPr lang="en-US" sz="2400" dirty="0">
                <a:solidFill>
                  <a:srgbClr val="FFFFFF"/>
                </a:solidFill>
              </a:rPr>
              <a:t>P</a:t>
            </a:r>
            <a:r>
              <a:rPr lang="en-US" sz="2400" dirty="0">
                <a:solidFill>
                  <a:srgbClr val="FFFFFF"/>
                </a:solidFill>
                <a:effectLst/>
              </a:rPr>
              <a:t>andemic preparedness</a:t>
            </a:r>
          </a:p>
          <a:p>
            <a:pPr marL="285750" marR="0" indent="-228600">
              <a:lnSpc>
                <a:spcPct val="90000"/>
              </a:lnSpc>
              <a:spcAft>
                <a:spcPts val="800"/>
              </a:spcAft>
              <a:buFont typeface="Arial" panose="020B0604020202020204" pitchFamily="34" charset="0"/>
              <a:buChar char="•"/>
            </a:pPr>
            <a:r>
              <a:rPr lang="en-US" sz="2400" dirty="0">
                <a:solidFill>
                  <a:srgbClr val="FFFFFF"/>
                </a:solidFill>
              </a:rPr>
              <a:t>P</a:t>
            </a:r>
            <a:r>
              <a:rPr lang="en-US" sz="2400" dirty="0">
                <a:solidFill>
                  <a:srgbClr val="FFFFFF"/>
                </a:solidFill>
                <a:effectLst/>
              </a:rPr>
              <a:t>rioritizing border defense, </a:t>
            </a:r>
          </a:p>
          <a:p>
            <a:pPr marL="285750" marR="0" indent="-228600">
              <a:lnSpc>
                <a:spcPct val="90000"/>
              </a:lnSpc>
              <a:spcAft>
                <a:spcPts val="800"/>
              </a:spcAft>
              <a:buFont typeface="Arial" panose="020B0604020202020204" pitchFamily="34" charset="0"/>
              <a:buChar char="•"/>
            </a:pPr>
            <a:r>
              <a:rPr lang="en-US" sz="2400" dirty="0">
                <a:solidFill>
                  <a:srgbClr val="FFFFFF"/>
                </a:solidFill>
              </a:rPr>
              <a:t>E</a:t>
            </a:r>
            <a:r>
              <a:rPr lang="en-US" sz="2400" dirty="0">
                <a:solidFill>
                  <a:srgbClr val="FFFFFF"/>
                </a:solidFill>
                <a:effectLst/>
              </a:rPr>
              <a:t>nsuring food security, </a:t>
            </a:r>
            <a:endParaRPr lang="en-US" sz="2400" dirty="0">
              <a:solidFill>
                <a:srgbClr val="FFFFFF"/>
              </a:solidFill>
            </a:endParaRPr>
          </a:p>
          <a:p>
            <a:pPr marL="285750" marR="0" indent="-228600">
              <a:lnSpc>
                <a:spcPct val="90000"/>
              </a:lnSpc>
              <a:spcAft>
                <a:spcPts val="800"/>
              </a:spcAft>
              <a:buFont typeface="Arial" panose="020B0604020202020204" pitchFamily="34" charset="0"/>
              <a:buChar char="•"/>
            </a:pPr>
            <a:r>
              <a:rPr lang="en-US" sz="2400" dirty="0">
                <a:solidFill>
                  <a:srgbClr val="FFFFFF"/>
                </a:solidFill>
                <a:effectLst/>
              </a:rPr>
              <a:t>Bolstering supply chain, </a:t>
            </a:r>
          </a:p>
          <a:p>
            <a:pPr marL="285750" marR="0" indent="-228600">
              <a:lnSpc>
                <a:spcPct val="90000"/>
              </a:lnSpc>
              <a:spcAft>
                <a:spcPts val="800"/>
              </a:spcAft>
              <a:buFont typeface="Arial" panose="020B0604020202020204" pitchFamily="34" charset="0"/>
              <a:buChar char="•"/>
            </a:pPr>
            <a:r>
              <a:rPr lang="en-US" sz="2400" dirty="0">
                <a:solidFill>
                  <a:srgbClr val="FFFFFF"/>
                </a:solidFill>
              </a:rPr>
              <a:t>C</a:t>
            </a:r>
            <a:r>
              <a:rPr lang="en-US" sz="2400" dirty="0">
                <a:solidFill>
                  <a:srgbClr val="FFFFFF"/>
                </a:solidFill>
                <a:effectLst/>
              </a:rPr>
              <a:t>limate-proofing infrastructure</a:t>
            </a:r>
          </a:p>
        </p:txBody>
      </p:sp>
      <p:sp>
        <p:nvSpPr>
          <p:cNvPr id="8" name="TextBox 7">
            <a:extLst>
              <a:ext uri="{FF2B5EF4-FFF2-40B4-BE49-F238E27FC236}">
                <a16:creationId xmlns:a16="http://schemas.microsoft.com/office/drawing/2014/main" id="{F36D2C13-A6E4-D133-DDE3-029FD1908F14}"/>
              </a:ext>
            </a:extLst>
          </p:cNvPr>
          <p:cNvSpPr txBox="1"/>
          <p:nvPr/>
        </p:nvSpPr>
        <p:spPr>
          <a:xfrm>
            <a:off x="838200" y="1620014"/>
            <a:ext cx="9977717" cy="646331"/>
          </a:xfrm>
          <a:prstGeom prst="rect">
            <a:avLst/>
          </a:prstGeom>
          <a:noFill/>
        </p:spPr>
        <p:txBody>
          <a:bodyPr wrap="square">
            <a:spAutoFit/>
          </a:bodyPr>
          <a:lstStyle/>
          <a:p>
            <a:r>
              <a:rPr lang="en-US" sz="1800" dirty="0">
                <a:solidFill>
                  <a:srgbClr val="FFFFFF"/>
                </a:solidFill>
              </a:rPr>
              <a:t>Fiscal constraints, competing priorities and charged geopolitical environments are likely to force health investments to take a backseat. </a:t>
            </a:r>
          </a:p>
        </p:txBody>
      </p:sp>
    </p:spTree>
    <p:extLst>
      <p:ext uri="{BB962C8B-B14F-4D97-AF65-F5344CB8AC3E}">
        <p14:creationId xmlns:p14="http://schemas.microsoft.com/office/powerpoint/2010/main" val="74642386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4B67-5F18-C091-8F0E-81D560204A12}"/>
              </a:ext>
            </a:extLst>
          </p:cNvPr>
          <p:cNvSpPr>
            <a:spLocks noGrp="1"/>
          </p:cNvSpPr>
          <p:nvPr>
            <p:ph type="title"/>
          </p:nvPr>
        </p:nvSpPr>
        <p:spPr/>
        <p:txBody>
          <a:bodyPr/>
          <a:lstStyle/>
          <a:p>
            <a:r>
              <a:rPr lang="en-US" dirty="0"/>
              <a:t>Defining what it means to “invest in health”</a:t>
            </a:r>
          </a:p>
        </p:txBody>
      </p:sp>
      <p:sp>
        <p:nvSpPr>
          <p:cNvPr id="3" name="Content Placeholder 2">
            <a:extLst>
              <a:ext uri="{FF2B5EF4-FFF2-40B4-BE49-F238E27FC236}">
                <a16:creationId xmlns:a16="http://schemas.microsoft.com/office/drawing/2014/main" id="{C6D9D07F-9A4C-5E65-239A-ED3393ECF3C4}"/>
              </a:ext>
            </a:extLst>
          </p:cNvPr>
          <p:cNvSpPr>
            <a:spLocks noGrp="1"/>
          </p:cNvSpPr>
          <p:nvPr>
            <p:ph idx="1"/>
          </p:nvPr>
        </p:nvSpPr>
        <p:spPr/>
        <p:txBody>
          <a:bodyPr/>
          <a:lstStyle/>
          <a:p>
            <a:r>
              <a:rPr lang="en-US" kern="0" dirty="0">
                <a:latin typeface="Aptos" panose="020B0004020202020204" pitchFamily="34" charset="0"/>
                <a:ea typeface="Aptos" panose="020B0004020202020204" pitchFamily="34" charset="0"/>
                <a:cs typeface="Aptos" panose="020B0004020202020204" pitchFamily="34" charset="0"/>
              </a:rPr>
              <a:t>Our task: </a:t>
            </a:r>
            <a:r>
              <a:rPr lang="en-US" kern="0" dirty="0">
                <a:effectLst/>
                <a:latin typeface="Aptos" panose="020B0004020202020204" pitchFamily="34" charset="0"/>
                <a:ea typeface="Aptos" panose="020B0004020202020204" pitchFamily="34" charset="0"/>
                <a:cs typeface="Aptos" panose="020B0004020202020204" pitchFamily="34" charset="0"/>
              </a:rPr>
              <a:t>When and why do governments invest in health? </a:t>
            </a:r>
          </a:p>
          <a:p>
            <a:r>
              <a:rPr lang="en-US" kern="0" dirty="0">
                <a:latin typeface="Aptos" panose="020B0004020202020204" pitchFamily="34" charset="0"/>
                <a:ea typeface="Aptos" panose="020B0004020202020204" pitchFamily="34" charset="0"/>
                <a:cs typeface="Aptos" panose="020B0004020202020204" pitchFamily="34" charset="0"/>
              </a:rPr>
              <a:t>First order question: How do we measure/operationalize </a:t>
            </a:r>
            <a:r>
              <a:rPr lang="en-US" b="1" u="sng" kern="0" dirty="0">
                <a:latin typeface="Aptos" panose="020B0004020202020204" pitchFamily="34" charset="0"/>
                <a:ea typeface="Aptos" panose="020B0004020202020204" pitchFamily="34" charset="0"/>
                <a:cs typeface="Aptos" panose="020B0004020202020204" pitchFamily="34" charset="0"/>
              </a:rPr>
              <a:t>governmental health investments</a:t>
            </a:r>
            <a:r>
              <a:rPr lang="en-US" kern="0" dirty="0">
                <a:latin typeface="Aptos" panose="020B0004020202020204" pitchFamily="34" charset="0"/>
                <a:ea typeface="Aptos" panose="020B0004020202020204" pitchFamily="34" charset="0"/>
                <a:cs typeface="Aptos" panose="020B0004020202020204" pitchFamily="34" charset="0"/>
              </a:rPr>
              <a:t>?</a:t>
            </a:r>
          </a:p>
          <a:p>
            <a:pPr lvl="1"/>
            <a:r>
              <a:rPr lang="en-US" sz="2000" b="1" kern="0" dirty="0">
                <a:effectLst/>
                <a:latin typeface="Aptos" panose="020B0004020202020204" pitchFamily="34" charset="0"/>
                <a:ea typeface="Aptos" panose="020B0004020202020204" pitchFamily="34" charset="0"/>
                <a:cs typeface="Aptos" panose="020B0004020202020204" pitchFamily="34" charset="0"/>
              </a:rPr>
              <a:t>Intersectoral</a:t>
            </a:r>
            <a:r>
              <a:rPr lang="en-US" sz="2000" kern="0" dirty="0">
                <a:effectLst/>
                <a:latin typeface="Aptos" panose="020B0004020202020204" pitchFamily="34" charset="0"/>
                <a:ea typeface="Aptos" panose="020B0004020202020204" pitchFamily="34" charset="0"/>
                <a:cs typeface="Aptos" panose="020B0004020202020204" pitchFamily="34" charset="0"/>
              </a:rPr>
              <a:t> allocations (i.e., among education, infrastructure, </a:t>
            </a:r>
            <a:r>
              <a:rPr lang="en-US" sz="2000" kern="0" dirty="0" err="1">
                <a:effectLst/>
                <a:latin typeface="Aptos" panose="020B0004020202020204" pitchFamily="34" charset="0"/>
                <a:ea typeface="Aptos" panose="020B0004020202020204" pitchFamily="34" charset="0"/>
                <a:cs typeface="Aptos" panose="020B0004020202020204" pitchFamily="34" charset="0"/>
              </a:rPr>
              <a:t>etc</a:t>
            </a:r>
            <a:r>
              <a:rPr lang="en-US" sz="2000" kern="0" dirty="0">
                <a:latin typeface="Aptos" panose="020B0004020202020204" pitchFamily="34" charset="0"/>
                <a:ea typeface="Aptos" panose="020B0004020202020204" pitchFamily="34" charset="0"/>
                <a:cs typeface="Aptos" panose="020B0004020202020204" pitchFamily="34" charset="0"/>
              </a:rPr>
              <a:t>) </a:t>
            </a:r>
            <a:r>
              <a:rPr lang="en-US" sz="2000" i="1" kern="0" dirty="0">
                <a:effectLst/>
                <a:latin typeface="Aptos" panose="020B0004020202020204" pitchFamily="34" charset="0"/>
                <a:ea typeface="Aptos" panose="020B0004020202020204" pitchFamily="34" charset="0"/>
                <a:cs typeface="Aptos" panose="020B0004020202020204" pitchFamily="34" charset="0"/>
              </a:rPr>
              <a:t>versus</a:t>
            </a:r>
            <a:r>
              <a:rPr lang="en-US" sz="2000" kern="0" dirty="0">
                <a:effectLst/>
                <a:latin typeface="Aptos" panose="020B0004020202020204" pitchFamily="34" charset="0"/>
                <a:ea typeface="Aptos" panose="020B0004020202020204" pitchFamily="34" charset="0"/>
                <a:cs typeface="Aptos" panose="020B0004020202020204" pitchFamily="34" charset="0"/>
              </a:rPr>
              <a:t> </a:t>
            </a:r>
            <a:r>
              <a:rPr lang="en-US" sz="2000" b="1" kern="0" dirty="0" err="1">
                <a:latin typeface="Aptos" panose="020B0004020202020204" pitchFamily="34" charset="0"/>
                <a:ea typeface="Aptos" panose="020B0004020202020204" pitchFamily="34" charset="0"/>
                <a:cs typeface="Aptos" panose="020B0004020202020204" pitchFamily="34" charset="0"/>
              </a:rPr>
              <a:t>I</a:t>
            </a:r>
            <a:r>
              <a:rPr lang="en-US" sz="2000" b="1" kern="0" dirty="0" err="1">
                <a:effectLst/>
                <a:latin typeface="Aptos" panose="020B0004020202020204" pitchFamily="34" charset="0"/>
                <a:ea typeface="Aptos" panose="020B0004020202020204" pitchFamily="34" charset="0"/>
                <a:cs typeface="Aptos" panose="020B0004020202020204" pitchFamily="34" charset="0"/>
              </a:rPr>
              <a:t>ntrasectoral</a:t>
            </a:r>
            <a:r>
              <a:rPr lang="en-US" sz="2000" b="1" kern="0" dirty="0">
                <a:effectLst/>
                <a:latin typeface="Aptos" panose="020B0004020202020204" pitchFamily="34" charset="0"/>
                <a:ea typeface="Aptos" panose="020B0004020202020204" pitchFamily="34" charset="0"/>
                <a:cs typeface="Aptos" panose="020B0004020202020204" pitchFamily="34" charset="0"/>
              </a:rPr>
              <a:t> </a:t>
            </a:r>
            <a:r>
              <a:rPr lang="en-US" sz="2000" kern="0" dirty="0">
                <a:effectLst/>
                <a:latin typeface="Aptos" panose="020B0004020202020204" pitchFamily="34" charset="0"/>
                <a:ea typeface="Aptos" panose="020B0004020202020204" pitchFamily="34" charset="0"/>
                <a:cs typeface="Aptos" panose="020B0004020202020204" pitchFamily="34" charset="0"/>
              </a:rPr>
              <a:t>(within the health sector)</a:t>
            </a:r>
          </a:p>
          <a:p>
            <a:pPr lvl="2"/>
            <a:r>
              <a:rPr lang="en-US" sz="1600" kern="0" dirty="0">
                <a:latin typeface="Aptos" panose="020B0004020202020204" pitchFamily="34" charset="0"/>
                <a:ea typeface="Aptos" panose="020B0004020202020204" pitchFamily="34" charset="0"/>
                <a:cs typeface="Aptos" panose="020B0004020202020204" pitchFamily="34" charset="0"/>
              </a:rPr>
              <a:t>Most global health agenda setting literature has focused on the latter</a:t>
            </a:r>
            <a:endParaRPr lang="en-US" sz="1600" kern="0" dirty="0">
              <a:effectLst/>
              <a:latin typeface="Aptos" panose="020B0004020202020204" pitchFamily="34" charset="0"/>
              <a:ea typeface="Aptos" panose="020B0004020202020204" pitchFamily="34" charset="0"/>
              <a:cs typeface="Aptos" panose="020B0004020202020204" pitchFamily="34" charset="0"/>
            </a:endParaRPr>
          </a:p>
          <a:p>
            <a:pPr lvl="1"/>
            <a:r>
              <a:rPr lang="en-US" sz="2000" b="1" kern="0" dirty="0">
                <a:latin typeface="Aptos" panose="020B0004020202020204" pitchFamily="34" charset="0"/>
                <a:ea typeface="Aptos" panose="020B0004020202020204" pitchFamily="34" charset="0"/>
                <a:cs typeface="Aptos" panose="020B0004020202020204" pitchFamily="34" charset="0"/>
              </a:rPr>
              <a:t>Budgetary commitments </a:t>
            </a:r>
            <a:r>
              <a:rPr lang="en-US" sz="2000" kern="0" dirty="0">
                <a:latin typeface="Aptos" panose="020B0004020202020204" pitchFamily="34" charset="0"/>
                <a:ea typeface="Aptos" panose="020B0004020202020204" pitchFamily="34" charset="0"/>
                <a:cs typeface="Aptos" panose="020B0004020202020204" pitchFamily="34" charset="0"/>
              </a:rPr>
              <a:t>to health?</a:t>
            </a:r>
          </a:p>
          <a:p>
            <a:pPr lvl="2"/>
            <a:r>
              <a:rPr lang="en-US" sz="1600" kern="0" dirty="0">
                <a:effectLst/>
                <a:latin typeface="Aptos" panose="020B0004020202020204" pitchFamily="34" charset="0"/>
                <a:ea typeface="Aptos" panose="020B0004020202020204" pitchFamily="34" charset="0"/>
                <a:cs typeface="Aptos" panose="020B0004020202020204" pitchFamily="34" charset="0"/>
              </a:rPr>
              <a:t>Size </a:t>
            </a:r>
            <a:r>
              <a:rPr lang="en-US" sz="1600" kern="0" dirty="0">
                <a:latin typeface="Aptos" panose="020B0004020202020204" pitchFamily="34" charset="0"/>
                <a:ea typeface="Aptos" panose="020B0004020202020204" pitchFamily="34" charset="0"/>
                <a:cs typeface="Aptos" panose="020B0004020202020204" pitchFamily="34" charset="0"/>
              </a:rPr>
              <a:t>of the budget line??</a:t>
            </a:r>
            <a:endParaRPr lang="en-US" sz="1600" kern="0" dirty="0">
              <a:effectLst/>
              <a:latin typeface="Aptos" panose="020B0004020202020204" pitchFamily="34" charset="0"/>
              <a:ea typeface="Aptos" panose="020B0004020202020204" pitchFamily="34" charset="0"/>
              <a:cs typeface="Aptos" panose="020B0004020202020204" pitchFamily="34" charset="0"/>
            </a:endParaRPr>
          </a:p>
          <a:p>
            <a:pPr lvl="1"/>
            <a:r>
              <a:rPr lang="en-US" sz="2000" b="1" kern="0" dirty="0">
                <a:effectLst/>
                <a:latin typeface="Aptos" panose="020B0004020202020204" pitchFamily="34" charset="0"/>
                <a:ea typeface="Aptos" panose="020B0004020202020204" pitchFamily="34" charset="0"/>
                <a:cs typeface="Aptos" panose="020B0004020202020204" pitchFamily="34" charset="0"/>
              </a:rPr>
              <a:t>Policy Commitments </a:t>
            </a:r>
            <a:r>
              <a:rPr lang="en-US" sz="2000" kern="0" dirty="0">
                <a:effectLst/>
                <a:latin typeface="Aptos" panose="020B0004020202020204" pitchFamily="34" charset="0"/>
                <a:ea typeface="Aptos" panose="020B0004020202020204" pitchFamily="34" charset="0"/>
                <a:cs typeface="Aptos" panose="020B0004020202020204" pitchFamily="34" charset="0"/>
              </a:rPr>
              <a:t>to health</a:t>
            </a:r>
            <a:r>
              <a:rPr lang="en-US" sz="2000" kern="0" dirty="0">
                <a:effectLst/>
                <a:latin typeface="Aptos" panose="020B0004020202020204" pitchFamily="34" charset="0"/>
                <a:ea typeface="Aptos" panose="020B0004020202020204" pitchFamily="34" charset="0"/>
                <a:cs typeface="Aptos" panose="020B0004020202020204" pitchFamily="34" charset="0"/>
                <a:sym typeface="Wingdings" pitchFamily="2" charset="2"/>
              </a:rPr>
              <a:t> Should be outlined in statute</a:t>
            </a:r>
          </a:p>
          <a:p>
            <a:pPr lvl="1"/>
            <a:r>
              <a:rPr lang="en-US" sz="2000" kern="0" dirty="0">
                <a:latin typeface="Aptos" panose="020B0004020202020204" pitchFamily="34" charset="0"/>
                <a:ea typeface="Aptos" panose="020B0004020202020204" pitchFamily="34" charset="0"/>
                <a:cs typeface="Aptos" panose="020B0004020202020204" pitchFamily="34" charset="0"/>
                <a:sym typeface="Wingdings" pitchFamily="2" charset="2"/>
              </a:rPr>
              <a:t>Focus on investments in the </a:t>
            </a:r>
            <a:r>
              <a:rPr lang="en-US" sz="2000" b="1" i="1" kern="0" dirty="0">
                <a:latin typeface="Aptos" panose="020B0004020202020204" pitchFamily="34" charset="0"/>
                <a:ea typeface="Aptos" panose="020B0004020202020204" pitchFamily="34" charset="0"/>
                <a:cs typeface="Aptos" panose="020B0004020202020204" pitchFamily="34" charset="0"/>
                <a:sym typeface="Wingdings" pitchFamily="2" charset="2"/>
              </a:rPr>
              <a:t>health system </a:t>
            </a:r>
            <a:r>
              <a:rPr lang="en-US" sz="2000" kern="0" dirty="0">
                <a:latin typeface="Aptos" panose="020B0004020202020204" pitchFamily="34" charset="0"/>
                <a:ea typeface="Aptos" panose="020B0004020202020204" pitchFamily="34" charset="0"/>
                <a:cs typeface="Aptos" panose="020B0004020202020204" pitchFamily="34" charset="0"/>
                <a:sym typeface="Wingdings" pitchFamily="2" charset="2"/>
              </a:rPr>
              <a:t>itself as opposed programs outside the health sector that (inadvertently) benefit health</a:t>
            </a:r>
            <a:endParaRPr lang="en-US" sz="2000" kern="0" dirty="0">
              <a:effectLst/>
              <a:latin typeface="Aptos" panose="020B0004020202020204" pitchFamily="34" charset="0"/>
              <a:ea typeface="Aptos" panose="020B0004020202020204" pitchFamily="34" charset="0"/>
              <a:cs typeface="Aptos" panose="020B0004020202020204" pitchFamily="34" charset="0"/>
            </a:endParaRPr>
          </a:p>
          <a:p>
            <a:pPr lvl="1"/>
            <a:r>
              <a:rPr lang="en-US" sz="2000" kern="0" dirty="0">
                <a:effectLst/>
                <a:latin typeface="Aptos" panose="020B0004020202020204" pitchFamily="34" charset="0"/>
                <a:ea typeface="Aptos" panose="020B0004020202020204" pitchFamily="34" charset="0"/>
                <a:cs typeface="Aptos" panose="020B0004020202020204" pitchFamily="34" charset="0"/>
              </a:rPr>
              <a:t>Other pillars cover </a:t>
            </a:r>
            <a:r>
              <a:rPr lang="en-US" sz="2000" kern="0" dirty="0" err="1">
                <a:effectLst/>
                <a:latin typeface="Aptos" panose="020B0004020202020204" pitchFamily="34" charset="0"/>
                <a:ea typeface="Aptos" panose="020B0004020202020204" pitchFamily="34" charset="0"/>
                <a:cs typeface="Aptos" panose="020B0004020202020204" pitchFamily="34" charset="0"/>
              </a:rPr>
              <a:t>intrasectoral</a:t>
            </a:r>
            <a:r>
              <a:rPr lang="en-US" sz="2000" kern="0" dirty="0">
                <a:effectLst/>
                <a:latin typeface="Aptos" panose="020B0004020202020204" pitchFamily="34" charset="0"/>
                <a:ea typeface="Aptos" panose="020B0004020202020204" pitchFamily="34" charset="0"/>
                <a:cs typeface="Aptos" panose="020B0004020202020204" pitchFamily="34" charset="0"/>
              </a:rPr>
              <a:t> investments and non-health sectors impacts on health</a:t>
            </a:r>
          </a:p>
          <a:p>
            <a:endParaRPr lang="en-US" dirty="0"/>
          </a:p>
        </p:txBody>
      </p:sp>
    </p:spTree>
    <p:extLst>
      <p:ext uri="{BB962C8B-B14F-4D97-AF65-F5344CB8AC3E}">
        <p14:creationId xmlns:p14="http://schemas.microsoft.com/office/powerpoint/2010/main" val="29221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05D5A-56F1-8A38-CB10-A9CC90E42B43}"/>
              </a:ext>
            </a:extLst>
          </p:cNvPr>
          <p:cNvSpPr>
            <a:spLocks noGrp="1"/>
          </p:cNvSpPr>
          <p:nvPr>
            <p:ph type="title"/>
          </p:nvPr>
        </p:nvSpPr>
        <p:spPr>
          <a:xfrm>
            <a:off x="411480" y="991443"/>
            <a:ext cx="4443154" cy="1087819"/>
          </a:xfrm>
        </p:spPr>
        <p:txBody>
          <a:bodyPr anchor="b">
            <a:normAutofit/>
          </a:bodyPr>
          <a:lstStyle/>
          <a:p>
            <a:r>
              <a:rPr lang="en-US" sz="3100"/>
              <a:t>Background: </a:t>
            </a:r>
            <a:r>
              <a:rPr lang="en-US" sz="3100" b="1">
                <a:effectLst/>
                <a:latin typeface="Calibri" panose="020F0502020204030204" pitchFamily="34" charset="0"/>
                <a:ea typeface="Times New Roman" panose="02020603050405020304" pitchFamily="18" charset="0"/>
              </a:rPr>
              <a:t>Investing in Health Program (IIHP)</a:t>
            </a:r>
            <a:endParaRPr lang="en-US" sz="3100"/>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2C513B-7667-561E-8DC8-0F689F69331C}"/>
              </a:ext>
            </a:extLst>
          </p:cNvPr>
          <p:cNvSpPr>
            <a:spLocks noGrp="1"/>
          </p:cNvSpPr>
          <p:nvPr>
            <p:ph idx="1"/>
          </p:nvPr>
        </p:nvSpPr>
        <p:spPr>
          <a:xfrm>
            <a:off x="411480" y="2684095"/>
            <a:ext cx="4443154" cy="3492868"/>
          </a:xfrm>
        </p:spPr>
        <p:txBody>
          <a:bodyPr>
            <a:normAutofit/>
          </a:bodyPr>
          <a:lstStyle/>
          <a:p>
            <a:pPr marL="0" marR="0" indent="0">
              <a:spcBef>
                <a:spcPts val="600"/>
              </a:spcBef>
              <a:buNone/>
            </a:pPr>
            <a:r>
              <a:rPr lang="en-US" sz="1500" dirty="0">
                <a:effectLst/>
                <a:latin typeface="Calibri" panose="020F0502020204030204" pitchFamily="34" charset="0"/>
                <a:ea typeface="Times New Roman" panose="02020603050405020304" pitchFamily="18" charset="0"/>
                <a:cs typeface="Calibri" panose="020F0502020204030204" pitchFamily="34" charset="0"/>
              </a:rPr>
              <a:t>As part of its health financing work, the World Bank is undertaking a large project that aims to strengthen the evidence-base for investing in health (the </a:t>
            </a:r>
            <a:r>
              <a:rPr lang="en-US" sz="1500" b="1" dirty="0">
                <a:effectLst/>
                <a:latin typeface="Calibri" panose="020F0502020204030204" pitchFamily="34" charset="0"/>
                <a:ea typeface="Times New Roman" panose="02020603050405020304" pitchFamily="18" charset="0"/>
                <a:cs typeface="Calibri" panose="020F0502020204030204" pitchFamily="34" charset="0"/>
              </a:rPr>
              <a:t>Investing in Health Program or IIHP</a:t>
            </a:r>
            <a:r>
              <a:rPr lang="en-US" sz="1500" dirty="0">
                <a:effectLst/>
                <a:latin typeface="Calibri" panose="020F0502020204030204" pitchFamily="34" charset="0"/>
                <a:ea typeface="Times New Roman" panose="02020603050405020304" pitchFamily="18" charset="0"/>
                <a:cs typeface="Calibri" panose="020F0502020204030204" pitchFamily="34" charset="0"/>
              </a:rPr>
              <a:t>). </a:t>
            </a:r>
          </a:p>
          <a:p>
            <a:pPr marL="0" marR="0" indent="0">
              <a:spcBef>
                <a:spcPts val="600"/>
              </a:spcBef>
              <a:buNone/>
            </a:pPr>
            <a:r>
              <a:rPr lang="en-US" sz="1500" dirty="0">
                <a:effectLst/>
                <a:latin typeface="Calibri" panose="020F0502020204030204" pitchFamily="34" charset="0"/>
                <a:ea typeface="Times New Roman" panose="02020603050405020304" pitchFamily="18" charset="0"/>
                <a:cs typeface="Calibri" panose="020F0502020204030204" pitchFamily="34" charset="0"/>
              </a:rPr>
              <a:t>The IIHP program is working across 5 “Pillars” that aim to address health financing challenges including:</a:t>
            </a:r>
            <a:endParaRPr lang="en-US" sz="1500" dirty="0">
              <a:effectLst/>
              <a:latin typeface="Calibri" panose="020F0502020204030204" pitchFamily="34" charset="0"/>
              <a:ea typeface="Times New Roman" panose="02020603050405020304" pitchFamily="18" charset="0"/>
              <a:cs typeface="Cordia New" panose="020B0304020202020204" pitchFamily="34" charset="-34"/>
            </a:endParaRPr>
          </a:p>
          <a:p>
            <a:pPr marL="342900" marR="0" lvl="0" indent="-342900">
              <a:spcBef>
                <a:spcPts val="600"/>
              </a:spcBef>
              <a:buFont typeface="+mj-lt"/>
              <a:buAutoNum type="arabicPeriod"/>
            </a:pPr>
            <a:r>
              <a:rPr lang="en-US" sz="1500" b="1" dirty="0">
                <a:effectLst/>
                <a:latin typeface="Calibri" panose="020F0502020204030204" pitchFamily="34" charset="0"/>
                <a:ea typeface="Calibri" panose="020F0502020204030204" pitchFamily="34" charset="0"/>
                <a:cs typeface="Calibri" panose="020F0502020204030204" pitchFamily="34" charset="0"/>
              </a:rPr>
              <a:t>Elevating health as a government investment priority.</a:t>
            </a:r>
          </a:p>
          <a:p>
            <a:pPr marL="342900" marR="0" lvl="0" indent="-342900">
              <a:spcBef>
                <a:spcPts val="600"/>
              </a:spcBef>
              <a:buFont typeface="+mj-lt"/>
              <a:buAutoNum type="arabicPeriod"/>
            </a:pPr>
            <a:r>
              <a:rPr lang="en-US" sz="1500" b="1" dirty="0">
                <a:effectLst/>
                <a:latin typeface="Calibri" panose="020F0502020204030204" pitchFamily="34" charset="0"/>
                <a:ea typeface="Calibri" panose="020F0502020204030204" pitchFamily="34" charset="0"/>
              </a:rPr>
              <a:t>Prioritizing health in budget allocations.</a:t>
            </a:r>
            <a:r>
              <a:rPr lang="en-US" sz="1500" dirty="0">
                <a:effectLst/>
              </a:rPr>
              <a:t> </a:t>
            </a:r>
          </a:p>
          <a:p>
            <a:pPr marL="342900" marR="0" lvl="0" indent="-342900">
              <a:spcBef>
                <a:spcPts val="600"/>
              </a:spcBef>
              <a:buFont typeface="+mj-lt"/>
              <a:buAutoNum type="arabicPeriod"/>
            </a:pPr>
            <a:r>
              <a:rPr lang="en-US" sz="1500" b="1" dirty="0">
                <a:effectLst/>
                <a:latin typeface="Calibri" panose="020F0502020204030204" pitchFamily="34" charset="0"/>
                <a:ea typeface="Calibri" panose="020F0502020204030204" pitchFamily="34" charset="0"/>
              </a:rPr>
              <a:t>Making social health insurance work for UHC. </a:t>
            </a:r>
            <a:endParaRPr lang="en-US" sz="1500" b="1" dirty="0">
              <a:latin typeface="Calibri" panose="020F0502020204030204" pitchFamily="34" charset="0"/>
              <a:ea typeface="Calibri" panose="020F0502020204030204" pitchFamily="34" charset="0"/>
            </a:endParaRPr>
          </a:p>
          <a:p>
            <a:pPr marL="342900" marR="0" lvl="0" indent="-342900">
              <a:spcBef>
                <a:spcPts val="600"/>
              </a:spcBef>
              <a:buFont typeface="+mj-lt"/>
              <a:buAutoNum type="arabicPeriod"/>
            </a:pPr>
            <a:r>
              <a:rPr lang="en-US" sz="1500" b="1" dirty="0">
                <a:effectLst/>
                <a:latin typeface="Calibri" panose="020F0502020204030204" pitchFamily="34" charset="0"/>
                <a:ea typeface="Calibri" panose="020F0502020204030204" pitchFamily="34" charset="0"/>
              </a:rPr>
              <a:t>Aligning government funding with health priorities</a:t>
            </a:r>
            <a:r>
              <a:rPr lang="en-US" sz="1500" dirty="0">
                <a:effectLst/>
                <a:latin typeface="Calibri" panose="020F0502020204030204" pitchFamily="34" charset="0"/>
                <a:ea typeface="Calibri" panose="020F0502020204030204" pitchFamily="34" charset="0"/>
              </a:rPr>
              <a:t>. </a:t>
            </a:r>
          </a:p>
          <a:p>
            <a:pPr marL="342900" marR="0" lvl="0" indent="-342900">
              <a:spcBef>
                <a:spcPts val="600"/>
              </a:spcBef>
              <a:buFont typeface="+mj-lt"/>
              <a:buAutoNum type="arabicPeriod"/>
            </a:pPr>
            <a:r>
              <a:rPr lang="en-US" sz="1500" b="1" dirty="0">
                <a:effectLst/>
                <a:latin typeface="Calibri" panose="020F0502020204030204" pitchFamily="34" charset="0"/>
                <a:ea typeface="Calibri" panose="020F0502020204030204" pitchFamily="34" charset="0"/>
              </a:rPr>
              <a:t>Leveraging development assistance for government funding of health</a:t>
            </a:r>
            <a:r>
              <a:rPr lang="en-US" sz="1500" dirty="0">
                <a:effectLst/>
                <a:latin typeface="Calibri" panose="020F0502020204030204" pitchFamily="34" charset="0"/>
                <a:ea typeface="Calibri" panose="020F0502020204030204" pitchFamily="34" charset="0"/>
              </a:rPr>
              <a:t>. </a:t>
            </a:r>
            <a:endParaRPr lang="en-US" sz="1500" dirty="0"/>
          </a:p>
        </p:txBody>
      </p:sp>
      <p:pic>
        <p:nvPicPr>
          <p:cNvPr id="5" name="Picture 4" descr="A screenshot of a book&#10;&#10;AI-generated content may be incorrect.">
            <a:extLst>
              <a:ext uri="{FF2B5EF4-FFF2-40B4-BE49-F238E27FC236}">
                <a16:creationId xmlns:a16="http://schemas.microsoft.com/office/drawing/2014/main" id="{30E78355-20DB-34A1-FE97-6E3C7640C0C9}"/>
              </a:ext>
            </a:extLst>
          </p:cNvPr>
          <p:cNvPicPr>
            <a:picLocks noChangeAspect="1"/>
          </p:cNvPicPr>
          <p:nvPr/>
        </p:nvPicPr>
        <p:blipFill>
          <a:blip r:embed="rId3"/>
          <a:stretch>
            <a:fillRect/>
          </a:stretch>
        </p:blipFill>
        <p:spPr>
          <a:xfrm>
            <a:off x="5385816" y="1565802"/>
            <a:ext cx="6440424" cy="3671041"/>
          </a:xfrm>
          <a:prstGeom prst="rect">
            <a:avLst/>
          </a:prstGeom>
        </p:spPr>
      </p:pic>
    </p:spTree>
    <p:extLst>
      <p:ext uri="{BB962C8B-B14F-4D97-AF65-F5344CB8AC3E}">
        <p14:creationId xmlns:p14="http://schemas.microsoft.com/office/powerpoint/2010/main" val="265112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90502-B7C7-B702-286F-4B2D97A13F1B}"/>
              </a:ext>
            </a:extLst>
          </p:cNvPr>
          <p:cNvSpPr>
            <a:spLocks noGrp="1"/>
          </p:cNvSpPr>
          <p:nvPr>
            <p:ph type="title"/>
          </p:nvPr>
        </p:nvSpPr>
        <p:spPr>
          <a:xfrm>
            <a:off x="1452656" y="1444741"/>
            <a:ext cx="9357865" cy="1041901"/>
          </a:xfrm>
        </p:spPr>
        <p:txBody>
          <a:bodyPr vert="horz" lIns="91440" tIns="45720" rIns="91440" bIns="45720" rtlCol="0" anchor="ctr">
            <a:normAutofit/>
          </a:bodyPr>
          <a:lstStyle/>
          <a:p>
            <a:pPr marR="0" lvl="0"/>
            <a:r>
              <a:rPr lang="en-US" sz="3400" b="1" kern="1200" dirty="0">
                <a:solidFill>
                  <a:schemeClr val="tx1"/>
                </a:solidFill>
                <a:effectLst/>
                <a:latin typeface="+mj-lt"/>
                <a:ea typeface="+mj-ea"/>
                <a:cs typeface="+mj-cs"/>
              </a:rPr>
              <a:t>Elevating health as a government investment priority</a:t>
            </a:r>
          </a:p>
        </p:txBody>
      </p:sp>
      <p:sp>
        <p:nvSpPr>
          <p:cNvPr id="3" name="Content Placeholder 2">
            <a:extLst>
              <a:ext uri="{FF2B5EF4-FFF2-40B4-BE49-F238E27FC236}">
                <a16:creationId xmlns:a16="http://schemas.microsoft.com/office/drawing/2014/main" id="{C449F8E0-7424-7E23-1594-9B833D56F2C0}"/>
              </a:ext>
            </a:extLst>
          </p:cNvPr>
          <p:cNvSpPr>
            <a:spLocks noGrp="1"/>
          </p:cNvSpPr>
          <p:nvPr>
            <p:ph idx="1"/>
          </p:nvPr>
        </p:nvSpPr>
        <p:spPr>
          <a:xfrm>
            <a:off x="1452656" y="2701427"/>
            <a:ext cx="4483324" cy="2699968"/>
          </a:xfrm>
        </p:spPr>
        <p:txBody>
          <a:bodyPr vert="horz" lIns="91440" tIns="45720" rIns="91440" bIns="45720" rtlCol="0">
            <a:normAutofit/>
          </a:bodyPr>
          <a:lstStyle/>
          <a:p>
            <a:r>
              <a:rPr lang="en-US" sz="1700"/>
              <a:t>Interest in incorporating political economy perspectives and public opinion</a:t>
            </a:r>
          </a:p>
          <a:p>
            <a:r>
              <a:rPr lang="en-US" sz="1700"/>
              <a:t>Interest in taking insights from </a:t>
            </a:r>
            <a:r>
              <a:rPr lang="en-US" sz="1700" b="1"/>
              <a:t>global health priority setting </a:t>
            </a:r>
            <a:r>
              <a:rPr lang="en-US" sz="1700"/>
              <a:t>and applying them to </a:t>
            </a:r>
            <a:r>
              <a:rPr lang="en-US" sz="1700" b="1"/>
              <a:t>domestic health agenda setting</a:t>
            </a:r>
          </a:p>
          <a:p>
            <a:r>
              <a:rPr lang="en-US" sz="1700"/>
              <a:t>Not a ton of research on domestic priority setting (our impression) in LMICs compared with global priority setting</a:t>
            </a:r>
          </a:p>
        </p:txBody>
      </p:sp>
      <p:sp>
        <p:nvSpPr>
          <p:cNvPr id="5" name="TextBox 4">
            <a:extLst>
              <a:ext uri="{FF2B5EF4-FFF2-40B4-BE49-F238E27FC236}">
                <a16:creationId xmlns:a16="http://schemas.microsoft.com/office/drawing/2014/main" id="{A47C74B6-6496-D267-E32A-6704216986F5}"/>
              </a:ext>
            </a:extLst>
          </p:cNvPr>
          <p:cNvSpPr txBox="1"/>
          <p:nvPr/>
        </p:nvSpPr>
        <p:spPr>
          <a:xfrm>
            <a:off x="6256020" y="2701427"/>
            <a:ext cx="4554501" cy="2699968"/>
          </a:xfrm>
          <a:prstGeom prst="rect">
            <a:avLst/>
          </a:prstGeom>
        </p:spPr>
        <p:txBody>
          <a:bodyPr vert="horz" lIns="91440" tIns="45720" rIns="91440" bIns="45720" rtlCol="0">
            <a:normAutofit/>
          </a:bodyPr>
          <a:lstStyle/>
          <a:p>
            <a:pPr>
              <a:lnSpc>
                <a:spcPct val="90000"/>
              </a:lnSpc>
              <a:spcAft>
                <a:spcPts val="600"/>
              </a:spcAft>
            </a:pPr>
            <a:r>
              <a:rPr lang="en-US" sz="2000" b="1" dirty="0"/>
              <a:t>Our task</a:t>
            </a:r>
            <a:r>
              <a:rPr lang="en-US" sz="2000" dirty="0"/>
              <a:t>: </a:t>
            </a:r>
          </a:p>
          <a:p>
            <a:pPr>
              <a:lnSpc>
                <a:spcPct val="90000"/>
              </a:lnSpc>
              <a:spcAft>
                <a:spcPts val="600"/>
              </a:spcAft>
            </a:pPr>
            <a:r>
              <a:rPr lang="en-US" sz="2000" i="1" dirty="0">
                <a:effectLst/>
              </a:rPr>
              <a:t>When and why do governments invest in health</a:t>
            </a:r>
            <a:r>
              <a:rPr lang="en-US" sz="2000" dirty="0">
                <a:effectLst/>
              </a:rPr>
              <a:t>? </a:t>
            </a:r>
          </a:p>
        </p:txBody>
      </p:sp>
      <p:sp>
        <p:nvSpPr>
          <p:cNvPr id="6" name="TextBox 5">
            <a:extLst>
              <a:ext uri="{FF2B5EF4-FFF2-40B4-BE49-F238E27FC236}">
                <a16:creationId xmlns:a16="http://schemas.microsoft.com/office/drawing/2014/main" id="{2697DDF9-F9DC-6436-9797-F6DFE02E997D}"/>
              </a:ext>
            </a:extLst>
          </p:cNvPr>
          <p:cNvSpPr txBox="1"/>
          <p:nvPr/>
        </p:nvSpPr>
        <p:spPr>
          <a:xfrm>
            <a:off x="6256020" y="3789270"/>
            <a:ext cx="4483324" cy="2215991"/>
          </a:xfrm>
          <a:prstGeom prst="rect">
            <a:avLst/>
          </a:prstGeom>
          <a:noFill/>
        </p:spPr>
        <p:txBody>
          <a:bodyPr wrap="square">
            <a:spAutoFit/>
          </a:bodyPr>
          <a:lstStyle/>
          <a:p>
            <a:r>
              <a:rPr lang="en-US" b="1" dirty="0">
                <a:solidFill>
                  <a:srgbClr val="FF0000"/>
                </a:solidFill>
                <a:ea typeface="Aptos" panose="020B0004020202020204" pitchFamily="34" charset="0"/>
                <a:cs typeface="Times New Roman" panose="02020603050405020304" pitchFamily="18" charset="0"/>
              </a:rPr>
              <a:t>Operational definition of invest in health/health priority setting</a:t>
            </a:r>
            <a:r>
              <a:rPr lang="en-US" dirty="0">
                <a:solidFill>
                  <a:srgbClr val="FF0000"/>
                </a:solidFill>
                <a:ea typeface="Aptos" panose="020B0004020202020204" pitchFamily="34" charset="0"/>
                <a:cs typeface="Times New Roman" panose="02020603050405020304" pitchFamily="18" charset="0"/>
              </a:rPr>
              <a:t>: </a:t>
            </a:r>
          </a:p>
          <a:p>
            <a:endParaRPr lang="en-US" dirty="0">
              <a:solidFill>
                <a:srgbClr val="FF0000"/>
              </a:solidFill>
              <a:ea typeface="Aptos" panose="020B0004020202020204" pitchFamily="34" charset="0"/>
              <a:cs typeface="Times New Roman" panose="02020603050405020304" pitchFamily="18" charset="0"/>
            </a:endParaRPr>
          </a:p>
          <a:p>
            <a:r>
              <a:rPr lang="en-US" sz="1400" dirty="0">
                <a:solidFill>
                  <a:srgbClr val="FF0000"/>
                </a:solidFill>
                <a:ea typeface="Aptos" panose="020B0004020202020204" pitchFamily="34" charset="0"/>
                <a:cs typeface="Times New Roman" panose="02020603050405020304" pitchFamily="18" charset="0"/>
              </a:rPr>
              <a:t>R</a:t>
            </a:r>
            <a:r>
              <a:rPr lang="en-US" sz="1400" dirty="0">
                <a:solidFill>
                  <a:srgbClr val="FF0000"/>
                </a:solidFill>
                <a:effectLst/>
                <a:ea typeface="Aptos" panose="020B0004020202020204" pitchFamily="34" charset="0"/>
                <a:cs typeface="Times New Roman" panose="02020603050405020304" pitchFamily="18" charset="0"/>
              </a:rPr>
              <a:t>eforms that aim to “</a:t>
            </a:r>
            <a:r>
              <a:rPr lang="en-US" sz="1400" b="1" i="1" u="sng" dirty="0">
                <a:solidFill>
                  <a:srgbClr val="FF0000"/>
                </a:solidFill>
                <a:effectLst/>
                <a:ea typeface="Aptos" panose="020B0004020202020204" pitchFamily="34" charset="0"/>
                <a:cs typeface="Times New Roman" panose="02020603050405020304" pitchFamily="18" charset="0"/>
              </a:rPr>
              <a:t>universalize</a:t>
            </a:r>
            <a:r>
              <a:rPr lang="en-US" sz="1400" dirty="0">
                <a:solidFill>
                  <a:srgbClr val="FF0000"/>
                </a:solidFill>
                <a:effectLst/>
                <a:ea typeface="Aptos" panose="020B0004020202020204" pitchFamily="34" charset="0"/>
                <a:cs typeface="Times New Roman" panose="02020603050405020304" pitchFamily="18" charset="0"/>
              </a:rPr>
              <a:t>” health services and coverage and improve health equity by </a:t>
            </a:r>
            <a:r>
              <a:rPr lang="en-US" sz="1400" b="1" i="1" u="sng" dirty="0">
                <a:solidFill>
                  <a:srgbClr val="FF0000"/>
                </a:solidFill>
                <a:effectLst/>
                <a:ea typeface="Aptos" panose="020B0004020202020204" pitchFamily="34" charset="0"/>
                <a:cs typeface="Times New Roman" panose="02020603050405020304" pitchFamily="18" charset="0"/>
              </a:rPr>
              <a:t>legislatively/statutorily</a:t>
            </a:r>
            <a:r>
              <a:rPr lang="en-US" sz="1400" dirty="0">
                <a:solidFill>
                  <a:srgbClr val="FF0000"/>
                </a:solidFill>
                <a:effectLst/>
                <a:ea typeface="Aptos" panose="020B0004020202020204" pitchFamily="34" charset="0"/>
                <a:cs typeface="Times New Roman" panose="02020603050405020304" pitchFamily="18" charset="0"/>
              </a:rPr>
              <a:t> adopting concrete and identifiable policies or programs that </a:t>
            </a:r>
            <a:r>
              <a:rPr lang="en-US" sz="1400" b="1" i="1" dirty="0">
                <a:solidFill>
                  <a:srgbClr val="FF0000"/>
                </a:solidFill>
                <a:effectLst/>
                <a:ea typeface="Aptos" panose="020B0004020202020204" pitchFamily="34" charset="0"/>
                <a:cs typeface="Times New Roman" panose="02020603050405020304" pitchFamily="18" charset="0"/>
              </a:rPr>
              <a:t>credibly commits </a:t>
            </a:r>
            <a:r>
              <a:rPr lang="en-US" sz="1400" dirty="0">
                <a:solidFill>
                  <a:srgbClr val="FF0000"/>
                </a:solidFill>
                <a:effectLst/>
                <a:ea typeface="Aptos" panose="020B0004020202020204" pitchFamily="34" charset="0"/>
                <a:cs typeface="Times New Roman" panose="02020603050405020304" pitchFamily="18" charset="0"/>
              </a:rPr>
              <a:t>a government to action and recurrent financing of the health sector </a:t>
            </a:r>
            <a:r>
              <a:rPr lang="en-US" sz="1400" b="1" i="1" dirty="0">
                <a:solidFill>
                  <a:srgbClr val="FF0000"/>
                </a:solidFill>
                <a:effectLst/>
                <a:ea typeface="Aptos" panose="020B0004020202020204" pitchFamily="34" charset="0"/>
                <a:cs typeface="Times New Roman" panose="02020603050405020304" pitchFamily="18" charset="0"/>
              </a:rPr>
              <a:t>via public, tax-financed contributions</a:t>
            </a:r>
            <a:r>
              <a:rPr lang="en-US" sz="1400" dirty="0">
                <a:solidFill>
                  <a:srgbClr val="FF0000"/>
                </a:solidFill>
                <a:effectLst/>
                <a:ea typeface="Aptos" panose="020B0004020202020204" pitchFamily="34" charset="0"/>
                <a:cs typeface="Times New Roman" panose="02020603050405020304" pitchFamily="18" charset="0"/>
              </a:rPr>
              <a:t>. </a:t>
            </a:r>
            <a:endParaRPr lang="en-US" sz="1400" dirty="0">
              <a:solidFill>
                <a:srgbClr val="FF0000"/>
              </a:solidFill>
            </a:endParaRPr>
          </a:p>
        </p:txBody>
      </p:sp>
    </p:spTree>
    <p:extLst>
      <p:ext uri="{BB962C8B-B14F-4D97-AF65-F5344CB8AC3E}">
        <p14:creationId xmlns:p14="http://schemas.microsoft.com/office/powerpoint/2010/main" val="173006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EA3D2-58E0-699B-DD12-F843DEA2D53C}"/>
              </a:ext>
            </a:extLst>
          </p:cNvPr>
          <p:cNvSpPr>
            <a:spLocks noGrp="1"/>
          </p:cNvSpPr>
          <p:nvPr>
            <p:ph type="title"/>
          </p:nvPr>
        </p:nvSpPr>
        <p:spPr>
          <a:xfrm>
            <a:off x="761800" y="762001"/>
            <a:ext cx="5334197" cy="1708242"/>
          </a:xfrm>
        </p:spPr>
        <p:txBody>
          <a:bodyPr anchor="ctr">
            <a:normAutofit/>
          </a:bodyPr>
          <a:lstStyle/>
          <a:p>
            <a:r>
              <a:rPr lang="en-US" sz="4000"/>
              <a:t>What we were asked to do and what we did</a:t>
            </a:r>
          </a:p>
        </p:txBody>
      </p:sp>
      <p:sp>
        <p:nvSpPr>
          <p:cNvPr id="3" name="Content Placeholder 2">
            <a:extLst>
              <a:ext uri="{FF2B5EF4-FFF2-40B4-BE49-F238E27FC236}">
                <a16:creationId xmlns:a16="http://schemas.microsoft.com/office/drawing/2014/main" id="{F2910CDD-FD23-A82A-F57D-D4A8AA530EEA}"/>
              </a:ext>
            </a:extLst>
          </p:cNvPr>
          <p:cNvSpPr>
            <a:spLocks noGrp="1"/>
          </p:cNvSpPr>
          <p:nvPr>
            <p:ph idx="1"/>
          </p:nvPr>
        </p:nvSpPr>
        <p:spPr>
          <a:xfrm>
            <a:off x="761800" y="2470244"/>
            <a:ext cx="5334197" cy="3769835"/>
          </a:xfrm>
        </p:spPr>
        <p:txBody>
          <a:bodyPr anchor="ctr">
            <a:normAutofit/>
          </a:bodyPr>
          <a:lstStyle/>
          <a:p>
            <a:r>
              <a:rPr lang="en-US" sz="2000">
                <a:effectLst/>
                <a:latin typeface="Calibri" panose="020F0502020204030204" pitchFamily="34" charset="0"/>
                <a:ea typeface="Calibri" panose="020F0502020204030204" pitchFamily="34" charset="0"/>
                <a:cs typeface="Calibri" panose="020F0502020204030204" pitchFamily="34" charset="0"/>
              </a:rPr>
              <a:t>Conduct a </a:t>
            </a:r>
            <a:r>
              <a:rPr lang="en-US" sz="2000" b="1">
                <a:effectLst/>
                <a:latin typeface="Calibri" panose="020F0502020204030204" pitchFamily="34" charset="0"/>
                <a:ea typeface="Calibri" panose="020F0502020204030204" pitchFamily="34" charset="0"/>
                <a:cs typeface="Calibri" panose="020F0502020204030204" pitchFamily="34" charset="0"/>
              </a:rPr>
              <a:t>scoping/narrative literature </a:t>
            </a:r>
            <a:r>
              <a:rPr lang="en-US" sz="2000">
                <a:effectLst/>
                <a:latin typeface="Calibri" panose="020F0502020204030204" pitchFamily="34" charset="0"/>
                <a:ea typeface="Calibri" panose="020F0502020204030204" pitchFamily="34" charset="0"/>
                <a:cs typeface="Calibri" panose="020F0502020204030204" pitchFamily="34" charset="0"/>
              </a:rPr>
              <a:t>review of </a:t>
            </a:r>
            <a:r>
              <a:rPr lang="en-US" sz="2000" b="1" i="1">
                <a:effectLst/>
                <a:latin typeface="Calibri" panose="020F0502020204030204" pitchFamily="34" charset="0"/>
                <a:ea typeface="Calibri" panose="020F0502020204030204" pitchFamily="34" charset="0"/>
                <a:cs typeface="Calibri" panose="020F0502020204030204" pitchFamily="34" charset="0"/>
              </a:rPr>
              <a:t>conceptual</a:t>
            </a:r>
            <a:r>
              <a:rPr lang="en-US" sz="2000" i="1">
                <a:effectLst/>
                <a:latin typeface="Calibri" panose="020F0502020204030204" pitchFamily="34" charset="0"/>
                <a:ea typeface="Calibri" panose="020F0502020204030204" pitchFamily="34" charset="0"/>
                <a:cs typeface="Calibri" panose="020F0502020204030204" pitchFamily="34" charset="0"/>
              </a:rPr>
              <a:t> </a:t>
            </a:r>
            <a:r>
              <a:rPr lang="en-US" sz="2000">
                <a:effectLst/>
                <a:latin typeface="Calibri" panose="020F0502020204030204" pitchFamily="34" charset="0"/>
                <a:ea typeface="Calibri" panose="020F0502020204030204" pitchFamily="34" charset="0"/>
                <a:cs typeface="Calibri" panose="020F0502020204030204" pitchFamily="34" charset="0"/>
              </a:rPr>
              <a:t>and </a:t>
            </a:r>
            <a:r>
              <a:rPr lang="en-US" sz="2000" b="1" i="1">
                <a:effectLst/>
                <a:latin typeface="Calibri" panose="020F0502020204030204" pitchFamily="34" charset="0"/>
                <a:ea typeface="Calibri" panose="020F0502020204030204" pitchFamily="34" charset="0"/>
                <a:cs typeface="Calibri" panose="020F0502020204030204" pitchFamily="34" charset="0"/>
              </a:rPr>
              <a:t>analytical frameworks </a:t>
            </a:r>
            <a:r>
              <a:rPr lang="en-US" sz="2000">
                <a:effectLst/>
                <a:latin typeface="Calibri" panose="020F0502020204030204" pitchFamily="34" charset="0"/>
                <a:ea typeface="Calibri" panose="020F0502020204030204" pitchFamily="34" charset="0"/>
                <a:cs typeface="Calibri" panose="020F0502020204030204" pitchFamily="34" charset="0"/>
              </a:rPr>
              <a:t>for assessing priority setting in government policy. </a:t>
            </a:r>
          </a:p>
          <a:p>
            <a:pPr lvl="1"/>
            <a:r>
              <a:rPr lang="en-US" sz="2000">
                <a:effectLst/>
                <a:latin typeface="Calibri" panose="020F0502020204030204" pitchFamily="34" charset="0"/>
                <a:ea typeface="Calibri" panose="020F0502020204030204" pitchFamily="34" charset="0"/>
                <a:cs typeface="Calibri" panose="020F0502020204030204" pitchFamily="34" charset="0"/>
              </a:rPr>
              <a:t>Synthesize frameworks from different subfields of political science (international relations, comparative politics, public administration, public policy)</a:t>
            </a:r>
            <a:endParaRPr lang="en-US" sz="200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spcAft>
                <a:spcPts val="800"/>
              </a:spcAft>
              <a:buFont typeface="Symbol" pitchFamily="2" charset="2"/>
              <a:buChar char=""/>
            </a:pPr>
            <a:r>
              <a:rPr lang="en-US" sz="2000">
                <a:effectLst/>
                <a:latin typeface="Calibri" panose="020F0502020204030204" pitchFamily="34" charset="0"/>
                <a:ea typeface="Calibri" panose="020F0502020204030204" pitchFamily="34" charset="0"/>
                <a:cs typeface="Calibri" panose="020F0502020204030204" pitchFamily="34" charset="0"/>
              </a:rPr>
              <a:t>Support the development of an </a:t>
            </a:r>
            <a:r>
              <a:rPr lang="en-US" sz="2000" b="1" u="sng">
                <a:effectLst/>
                <a:latin typeface="Calibri" panose="020F0502020204030204" pitchFamily="34" charset="0"/>
                <a:ea typeface="Calibri" panose="020F0502020204030204" pitchFamily="34" charset="0"/>
                <a:cs typeface="Calibri" panose="020F0502020204030204" pitchFamily="34" charset="0"/>
              </a:rPr>
              <a:t>analytical framework </a:t>
            </a:r>
            <a:r>
              <a:rPr lang="en-US" sz="2000">
                <a:effectLst/>
                <a:latin typeface="Calibri" panose="020F0502020204030204" pitchFamily="34" charset="0"/>
                <a:ea typeface="Calibri" panose="020F0502020204030204" pitchFamily="34" charset="0"/>
                <a:cs typeface="Calibri" panose="020F0502020204030204" pitchFamily="34" charset="0"/>
              </a:rPr>
              <a:t>to understand the determinants and mechanisms that emerge from cases where health has been placed high on the political agenda.</a:t>
            </a:r>
            <a:endParaRPr lang="en-US" sz="2000"/>
          </a:p>
          <a:p>
            <a:endParaRPr lang="en-US" sz="2000"/>
          </a:p>
        </p:txBody>
      </p:sp>
      <p:pic>
        <p:nvPicPr>
          <p:cNvPr id="5" name="Picture 4" descr="3D rendering of game pieces tied together with a rope">
            <a:extLst>
              <a:ext uri="{FF2B5EF4-FFF2-40B4-BE49-F238E27FC236}">
                <a16:creationId xmlns:a16="http://schemas.microsoft.com/office/drawing/2014/main" id="{F5EA6FE9-CAB2-BABF-1D90-B0D2B7A0E920}"/>
              </a:ext>
            </a:extLst>
          </p:cNvPr>
          <p:cNvPicPr>
            <a:picLocks noChangeAspect="1"/>
          </p:cNvPicPr>
          <p:nvPr/>
        </p:nvPicPr>
        <p:blipFill>
          <a:blip r:embed="rId2"/>
          <a:srcRect l="7793" r="33963"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2391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1982F-A856-AE46-0E56-415732297A61}"/>
              </a:ext>
            </a:extLst>
          </p:cNvPr>
          <p:cNvSpPr>
            <a:spLocks noGrp="1"/>
          </p:cNvSpPr>
          <p:nvPr>
            <p:ph type="title"/>
          </p:nvPr>
        </p:nvSpPr>
        <p:spPr>
          <a:xfrm>
            <a:off x="630936" y="640080"/>
            <a:ext cx="4818888" cy="1481328"/>
          </a:xfrm>
        </p:spPr>
        <p:txBody>
          <a:bodyPr anchor="b">
            <a:normAutofit/>
          </a:bodyPr>
          <a:lstStyle/>
          <a:p>
            <a:r>
              <a:rPr lang="en-US" sz="5000"/>
              <a:t>Literature Review</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67F5D3-6F1E-9758-61BE-0C9EAF6A607C}"/>
              </a:ext>
            </a:extLst>
          </p:cNvPr>
          <p:cNvSpPr>
            <a:spLocks noGrp="1"/>
          </p:cNvSpPr>
          <p:nvPr>
            <p:ph idx="1"/>
          </p:nvPr>
        </p:nvSpPr>
        <p:spPr>
          <a:xfrm>
            <a:off x="630936" y="2660904"/>
            <a:ext cx="4818888" cy="3547872"/>
          </a:xfrm>
        </p:spPr>
        <p:txBody>
          <a:bodyPr anchor="t">
            <a:normAutofit lnSpcReduction="10000"/>
          </a:bodyPr>
          <a:lstStyle/>
          <a:p>
            <a:r>
              <a:rPr lang="en-US" sz="1500" dirty="0"/>
              <a:t>Two approaches</a:t>
            </a:r>
          </a:p>
          <a:p>
            <a:pPr lvl="1"/>
            <a:r>
              <a:rPr lang="en-US" sz="1500" dirty="0"/>
              <a:t>“Systematic” rapid review of the priority-setting &amp; political economy literature </a:t>
            </a:r>
          </a:p>
          <a:p>
            <a:pPr lvl="1"/>
            <a:r>
              <a:rPr lang="en-US" sz="1500" dirty="0"/>
              <a:t>Narrative literature review of the political economy literature</a:t>
            </a:r>
          </a:p>
          <a:p>
            <a:r>
              <a:rPr lang="en-US" sz="1500" dirty="0"/>
              <a:t>Narrative Literature Review</a:t>
            </a:r>
          </a:p>
          <a:p>
            <a:pPr lvl="1"/>
            <a:r>
              <a:rPr lang="en-US" sz="1500" dirty="0"/>
              <a:t>Drew from our own knowledge of the political economy literature</a:t>
            </a:r>
          </a:p>
          <a:p>
            <a:pPr lvl="1"/>
            <a:r>
              <a:rPr lang="en-US" sz="1500" dirty="0"/>
              <a:t>PE literature on the welfare state, developed in high-income countries</a:t>
            </a:r>
          </a:p>
          <a:p>
            <a:pPr lvl="1"/>
            <a:r>
              <a:rPr lang="en-US" sz="1500" dirty="0"/>
              <a:t>How applicable to LMICs?</a:t>
            </a:r>
          </a:p>
          <a:p>
            <a:r>
              <a:rPr lang="en-US" sz="1500" dirty="0"/>
              <a:t>Search Terms for the “systematic” review</a:t>
            </a:r>
          </a:p>
          <a:p>
            <a:r>
              <a:rPr lang="en-US" sz="1500" dirty="0"/>
              <a:t>Supplemented with a more targeted search of Google Scholar and supplemented with our own knowledge.</a:t>
            </a:r>
          </a:p>
          <a:p>
            <a:pPr lvl="1"/>
            <a:endParaRPr lang="en-US" sz="1500" dirty="0"/>
          </a:p>
          <a:p>
            <a:pPr lvl="1"/>
            <a:endParaRPr lang="en-US" sz="1500" dirty="0"/>
          </a:p>
        </p:txBody>
      </p:sp>
      <p:pic>
        <p:nvPicPr>
          <p:cNvPr id="5" name="Picture 4">
            <a:extLst>
              <a:ext uri="{FF2B5EF4-FFF2-40B4-BE49-F238E27FC236}">
                <a16:creationId xmlns:a16="http://schemas.microsoft.com/office/drawing/2014/main" id="{2C8C0E7F-A6B8-0D54-2E64-9861467423F2}"/>
              </a:ext>
            </a:extLst>
          </p:cNvPr>
          <p:cNvPicPr>
            <a:picLocks noChangeAspect="1"/>
          </p:cNvPicPr>
          <p:nvPr/>
        </p:nvPicPr>
        <p:blipFill>
          <a:blip r:embed="rId2"/>
          <a:stretch>
            <a:fillRect/>
          </a:stretch>
        </p:blipFill>
        <p:spPr>
          <a:xfrm>
            <a:off x="6102096" y="3218013"/>
            <a:ext cx="5458968" cy="2250774"/>
          </a:xfrm>
          <a:prstGeom prst="rect">
            <a:avLst/>
          </a:prstGeom>
        </p:spPr>
      </p:pic>
      <p:sp>
        <p:nvSpPr>
          <p:cNvPr id="7" name="TextBox 6">
            <a:extLst>
              <a:ext uri="{FF2B5EF4-FFF2-40B4-BE49-F238E27FC236}">
                <a16:creationId xmlns:a16="http://schemas.microsoft.com/office/drawing/2014/main" id="{DAD1E6BD-1505-3B8F-43EF-92FAC4AA3ACE}"/>
              </a:ext>
            </a:extLst>
          </p:cNvPr>
          <p:cNvSpPr txBox="1"/>
          <p:nvPr/>
        </p:nvSpPr>
        <p:spPr>
          <a:xfrm>
            <a:off x="5986631" y="2828642"/>
            <a:ext cx="6099586" cy="369332"/>
          </a:xfrm>
          <a:prstGeom prst="rect">
            <a:avLst/>
          </a:prstGeom>
          <a:noFill/>
        </p:spPr>
        <p:txBody>
          <a:bodyPr wrap="square">
            <a:spAutoFit/>
          </a:bodyPr>
          <a:lstStyle/>
          <a:p>
            <a:pPr marL="0" marR="0"/>
            <a:r>
              <a:rPr lang="en-US" sz="1800" dirty="0">
                <a:effectLst/>
                <a:latin typeface="Times"/>
                <a:ea typeface="Aptos" panose="020B0004020202020204" pitchFamily="34" charset="0"/>
                <a:cs typeface="Times New Roman" panose="02020603050405020304" pitchFamily="18" charset="0"/>
              </a:rPr>
              <a:t>Table 1: Search Terms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E6D7F815-D299-C322-F4E1-4E1EB9C95AE3}"/>
              </a:ext>
            </a:extLst>
          </p:cNvPr>
          <p:cNvCxnSpPr/>
          <p:nvPr/>
        </p:nvCxnSpPr>
        <p:spPr>
          <a:xfrm flipV="1">
            <a:off x="4409739" y="5045336"/>
            <a:ext cx="1366221" cy="3119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785CC8C-2873-6955-EB89-DF1811764A09}"/>
              </a:ext>
            </a:extLst>
          </p:cNvPr>
          <p:cNvSpPr/>
          <p:nvPr/>
        </p:nvSpPr>
        <p:spPr>
          <a:xfrm>
            <a:off x="10919012" y="5056094"/>
            <a:ext cx="817581" cy="30121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AC9788-CE70-CAE1-5966-807CFAD34356}"/>
              </a:ext>
            </a:extLst>
          </p:cNvPr>
          <p:cNvSpPr txBox="1"/>
          <p:nvPr/>
        </p:nvSpPr>
        <p:spPr>
          <a:xfrm>
            <a:off x="6080760" y="5468787"/>
            <a:ext cx="6096000" cy="369332"/>
          </a:xfrm>
          <a:prstGeom prst="rect">
            <a:avLst/>
          </a:prstGeom>
          <a:noFill/>
        </p:spPr>
        <p:txBody>
          <a:bodyPr wrap="square">
            <a:spAutoFit/>
          </a:bodyPr>
          <a:lstStyle/>
          <a:p>
            <a:r>
              <a:rPr lang="en-US" sz="1800" dirty="0">
                <a:effectLst/>
                <a:latin typeface="Garamond" panose="02020404030301010803" pitchFamily="18" charset="0"/>
                <a:ea typeface="Aptos" panose="020B0004020202020204" pitchFamily="34" charset="0"/>
                <a:cs typeface="Times New Roman" panose="02020603050405020304" pitchFamily="18" charset="0"/>
              </a:rPr>
              <a:t>Google Scholar &amp; </a:t>
            </a:r>
            <a:r>
              <a:rPr lang="en-US" sz="1800" dirty="0" err="1">
                <a:effectLst/>
                <a:latin typeface="Garamond" panose="02020404030301010803" pitchFamily="18" charset="0"/>
                <a:ea typeface="Aptos" panose="020B0004020202020204" pitchFamily="34" charset="0"/>
                <a:cs typeface="Times New Roman" panose="02020603050405020304" pitchFamily="18" charset="0"/>
              </a:rPr>
              <a:t>Dimentions.ai</a:t>
            </a:r>
            <a:r>
              <a:rPr lang="en-US" dirty="0">
                <a:effectLst/>
              </a:rPr>
              <a:t> </a:t>
            </a:r>
            <a:endParaRPr lang="en-US" dirty="0"/>
          </a:p>
        </p:txBody>
      </p:sp>
    </p:spTree>
    <p:extLst>
      <p:ext uri="{BB962C8B-B14F-4D97-AF65-F5344CB8AC3E}">
        <p14:creationId xmlns:p14="http://schemas.microsoft.com/office/powerpoint/2010/main" val="202853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6E413-C6B9-7DCD-2C9D-B1D261B890E8}"/>
              </a:ext>
            </a:extLst>
          </p:cNvPr>
          <p:cNvSpPr>
            <a:spLocks noGrp="1"/>
          </p:cNvSpPr>
          <p:nvPr>
            <p:ph type="title"/>
          </p:nvPr>
        </p:nvSpPr>
        <p:spPr>
          <a:xfrm>
            <a:off x="630936" y="640080"/>
            <a:ext cx="4818888" cy="1481328"/>
          </a:xfrm>
        </p:spPr>
        <p:txBody>
          <a:bodyPr anchor="b">
            <a:normAutofit fontScale="90000"/>
          </a:bodyPr>
          <a:lstStyle/>
          <a:p>
            <a:r>
              <a:rPr lang="en-US" sz="5400" dirty="0"/>
              <a:t>Summary of Identified Frameworks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A28C48-188F-7A5C-2C28-06D7EDFA2ECE}"/>
              </a:ext>
            </a:extLst>
          </p:cNvPr>
          <p:cNvSpPr>
            <a:spLocks noGrp="1"/>
          </p:cNvSpPr>
          <p:nvPr>
            <p:ph idx="1"/>
          </p:nvPr>
        </p:nvSpPr>
        <p:spPr>
          <a:xfrm>
            <a:off x="630936" y="2660904"/>
            <a:ext cx="4818888" cy="3547872"/>
          </a:xfrm>
        </p:spPr>
        <p:txBody>
          <a:bodyPr anchor="t">
            <a:normAutofit fontScale="62500" lnSpcReduction="20000"/>
          </a:bodyPr>
          <a:lstStyle/>
          <a:p>
            <a:pPr>
              <a:lnSpc>
                <a:spcPct val="120000"/>
              </a:lnSpc>
              <a:spcBef>
                <a:spcPts val="600"/>
              </a:spcBef>
            </a:pPr>
            <a:r>
              <a:rPr lang="en-US" sz="1800" kern="0" dirty="0">
                <a:latin typeface="Aptos" panose="020B0004020202020204" pitchFamily="34" charset="0"/>
                <a:ea typeface="Aptos" panose="020B0004020202020204" pitchFamily="34" charset="0"/>
                <a:cs typeface="Times New Roman" panose="02020603050405020304" pitchFamily="18" charset="0"/>
              </a:rPr>
              <a:t>The largest share of studies used </a:t>
            </a:r>
            <a:r>
              <a:rPr lang="en-US" sz="1800" b="1" i="1" kern="0" dirty="0">
                <a:latin typeface="Aptos" panose="020B0004020202020204" pitchFamily="34" charset="0"/>
                <a:ea typeface="Aptos" panose="020B0004020202020204" pitchFamily="34" charset="0"/>
                <a:cs typeface="Times New Roman" panose="02020603050405020304" pitchFamily="18" charset="0"/>
              </a:rPr>
              <a:t>no identified frameworks</a:t>
            </a:r>
          </a:p>
          <a:p>
            <a:pPr>
              <a:lnSpc>
                <a:spcPct val="120000"/>
              </a:lnSpc>
              <a:spcBef>
                <a:spcPts val="600"/>
              </a:spcBef>
            </a:pPr>
            <a:r>
              <a:rPr lang="en-US" sz="1800" b="1" kern="0" dirty="0">
                <a:effectLst/>
                <a:latin typeface="Aptos" panose="020B0004020202020204" pitchFamily="34" charset="0"/>
                <a:ea typeface="Aptos" panose="020B0004020202020204" pitchFamily="34" charset="0"/>
                <a:cs typeface="Times New Roman" panose="02020603050405020304" pitchFamily="18" charset="0"/>
              </a:rPr>
              <a:t>Si</a:t>
            </a:r>
            <a:r>
              <a:rPr lang="en-US" sz="1800" b="1" kern="0" dirty="0">
                <a:latin typeface="Aptos" panose="020B0004020202020204" pitchFamily="34" charset="0"/>
                <a:ea typeface="Aptos" panose="020B0004020202020204" pitchFamily="34" charset="0"/>
                <a:cs typeface="Times New Roman" panose="02020603050405020304" pitchFamily="18" charset="0"/>
              </a:rPr>
              <a:t>ngle greatest identified framework</a:t>
            </a:r>
            <a:r>
              <a:rPr lang="en-US" sz="1800" kern="0" dirty="0">
                <a:latin typeface="Aptos" panose="020B0004020202020204" pitchFamily="34" charset="0"/>
                <a:ea typeface="Aptos" panose="020B0004020202020204" pitchFamily="34" charset="0"/>
                <a:cs typeface="Times New Roman" panose="02020603050405020304" pitchFamily="18" charset="0"/>
              </a:rPr>
              <a:t>= Shiffman &amp; Smith (2007)</a:t>
            </a:r>
          </a:p>
          <a:p>
            <a:pPr>
              <a:lnSpc>
                <a:spcPct val="120000"/>
              </a:lnSpc>
              <a:spcBef>
                <a:spcPts val="600"/>
              </a:spcBef>
            </a:pPr>
            <a:r>
              <a:rPr lang="en-US" sz="1800" b="1" kern="0" dirty="0">
                <a:effectLst/>
                <a:latin typeface="Aptos" panose="020B0004020202020204" pitchFamily="34" charset="0"/>
                <a:ea typeface="Aptos" panose="020B0004020202020204" pitchFamily="34" charset="0"/>
                <a:cs typeface="Times New Roman" panose="02020603050405020304" pitchFamily="18" charset="0"/>
              </a:rPr>
              <a:t>Process oriented </a:t>
            </a:r>
            <a:r>
              <a:rPr lang="en-US" sz="1800" b="1" kern="0" dirty="0">
                <a:latin typeface="Aptos" panose="020B0004020202020204" pitchFamily="34" charset="0"/>
                <a:ea typeface="Aptos" panose="020B0004020202020204" pitchFamily="34" charset="0"/>
                <a:cs typeface="Times New Roman" panose="02020603050405020304" pitchFamily="18" charset="0"/>
              </a:rPr>
              <a:t>frameworks </a:t>
            </a:r>
            <a:r>
              <a:rPr lang="en-US" sz="1800" kern="0" dirty="0">
                <a:latin typeface="Aptos" panose="020B0004020202020204" pitchFamily="34" charset="0"/>
                <a:ea typeface="Aptos" panose="020B0004020202020204" pitchFamily="34" charset="0"/>
                <a:cs typeface="Times New Roman" panose="02020603050405020304" pitchFamily="18" charset="0"/>
              </a:rPr>
              <a:t>(a fair process makes the outcome fair): </a:t>
            </a:r>
          </a:p>
          <a:p>
            <a:pPr lvl="1">
              <a:lnSpc>
                <a:spcPct val="120000"/>
              </a:lnSpc>
              <a:spcBef>
                <a:spcPts val="600"/>
              </a:spcBef>
            </a:pPr>
            <a:r>
              <a:rPr lang="en-US" sz="1400" kern="0" dirty="0">
                <a:effectLst/>
                <a:latin typeface="Aptos" panose="020B0004020202020204" pitchFamily="34" charset="0"/>
                <a:ea typeface="Aptos" panose="020B0004020202020204" pitchFamily="34" charset="0"/>
                <a:cs typeface="Times New Roman" panose="02020603050405020304" pitchFamily="18" charset="0"/>
              </a:rPr>
              <a:t>Accountability for Reasonableness (A4R) [Norm Daniels]</a:t>
            </a:r>
          </a:p>
          <a:p>
            <a:pPr lvl="1">
              <a:lnSpc>
                <a:spcPct val="120000"/>
              </a:lnSpc>
              <a:spcBef>
                <a:spcPts val="600"/>
              </a:spcBef>
            </a:pPr>
            <a:r>
              <a:rPr lang="en-US" sz="1400" kern="0" dirty="0" err="1">
                <a:latin typeface="Aptos" panose="020B0004020202020204" pitchFamily="34" charset="0"/>
                <a:cs typeface="Times New Roman" panose="02020603050405020304" pitchFamily="18" charset="0"/>
              </a:rPr>
              <a:t>Kapiri</a:t>
            </a:r>
            <a:r>
              <a:rPr lang="en-US" sz="1400" kern="0" dirty="0">
                <a:latin typeface="Aptos" panose="020B0004020202020204" pitchFamily="34" charset="0"/>
                <a:cs typeface="Times New Roman" panose="02020603050405020304" pitchFamily="18" charset="0"/>
              </a:rPr>
              <a:t> &amp; Martin</a:t>
            </a:r>
          </a:p>
          <a:p>
            <a:pPr marL="9525" lvl="1" indent="0">
              <a:lnSpc>
                <a:spcPct val="120000"/>
              </a:lnSpc>
              <a:spcBef>
                <a:spcPts val="600"/>
              </a:spcBef>
              <a:buNone/>
            </a:pPr>
            <a:r>
              <a:rPr lang="en-US" sz="1800" b="1" u="sng" kern="0" dirty="0">
                <a:latin typeface="Aptos" panose="020B0004020202020204" pitchFamily="34" charset="0"/>
                <a:cs typeface="Times New Roman" panose="02020603050405020304" pitchFamily="18" charset="0"/>
              </a:rPr>
              <a:t>Definitions of Priority-Setting</a:t>
            </a:r>
            <a:r>
              <a:rPr lang="en-US" sz="1800" kern="0" dirty="0">
                <a:latin typeface="Aptos" panose="020B0004020202020204" pitchFamily="34" charset="0"/>
                <a:cs typeface="Times New Roman" panose="02020603050405020304" pitchFamily="18" charset="0"/>
              </a:rPr>
              <a:t>: </a:t>
            </a:r>
          </a:p>
          <a:p>
            <a:pPr marL="349250" lvl="1" indent="-285750">
              <a:lnSpc>
                <a:spcPct val="120000"/>
              </a:lnSpc>
              <a:spcBef>
                <a:spcPts val="600"/>
              </a:spcBef>
            </a:pPr>
            <a:r>
              <a:rPr lang="en-US" sz="1800" kern="0" dirty="0">
                <a:latin typeface="Aptos" panose="020B0004020202020204" pitchFamily="34" charset="0"/>
                <a:cs typeface="Times New Roman" panose="02020603050405020304" pitchFamily="18" charset="0"/>
              </a:rPr>
              <a:t>Politically oriented work</a:t>
            </a:r>
          </a:p>
          <a:p>
            <a:pPr marL="457200" lvl="1" indent="0">
              <a:lnSpc>
                <a:spcPct val="120000"/>
              </a:lnSpc>
              <a:spcBef>
                <a:spcPts val="600"/>
              </a:spcBef>
              <a:buNone/>
            </a:pPr>
            <a:r>
              <a:rPr lang="en-US" sz="1800" kern="0" dirty="0">
                <a:latin typeface="Aptos" panose="020B0004020202020204" pitchFamily="34" charset="0"/>
                <a:cs typeface="Times New Roman" panose="02020603050405020304" pitchFamily="18" charset="0"/>
              </a:rPr>
              <a:t>Aim to explain why a specific health issue (e.g., mental health, breastfeeding, non-communicable diseases, tobacco, neonatal mortality, etc.) received attention (or not) above other issues</a:t>
            </a:r>
          </a:p>
          <a:p>
            <a:pPr marL="401638" lvl="1" indent="-285750">
              <a:lnSpc>
                <a:spcPct val="120000"/>
              </a:lnSpc>
              <a:spcBef>
                <a:spcPts val="600"/>
              </a:spcBef>
            </a:pPr>
            <a:r>
              <a:rPr lang="en-US" sz="1800" kern="0" dirty="0">
                <a:latin typeface="Aptos" panose="020B0004020202020204" pitchFamily="34" charset="0"/>
                <a:cs typeface="Times New Roman" panose="02020603050405020304" pitchFamily="18" charset="0"/>
              </a:rPr>
              <a:t>Economically oriented work</a:t>
            </a:r>
          </a:p>
          <a:p>
            <a:pPr marL="457200" lvl="1" indent="0">
              <a:lnSpc>
                <a:spcPct val="120000"/>
              </a:lnSpc>
              <a:spcBef>
                <a:spcPts val="600"/>
              </a:spcBef>
              <a:buNone/>
            </a:pPr>
            <a:r>
              <a:rPr lang="en-US" sz="1800" kern="0" dirty="0">
                <a:latin typeface="Aptos" panose="020B0004020202020204" pitchFamily="34" charset="0"/>
                <a:cs typeface="Times New Roman" panose="02020603050405020304" pitchFamily="18" charset="0"/>
              </a:rPr>
              <a:t>Finance and budget focused articles identified specific approaches to health sector financing such as performance-based financing, health technology assessment, user fees or, universal health coverage</a:t>
            </a:r>
          </a:p>
          <a:p>
            <a:pPr marL="457200" lvl="1" indent="0">
              <a:lnSpc>
                <a:spcPct val="120000"/>
              </a:lnSpc>
              <a:spcBef>
                <a:spcPts val="600"/>
              </a:spcBef>
              <a:buNone/>
            </a:pPr>
            <a:r>
              <a:rPr lang="en-US" sz="1800" kern="0" dirty="0">
                <a:latin typeface="Aptos" panose="020B0004020202020204" pitchFamily="34" charset="0"/>
                <a:cs typeface="Times New Roman" panose="02020603050405020304" pitchFamily="18" charset="0"/>
              </a:rPr>
              <a:t>Why ‘evidence’ was used, or not, in priority-setting processes</a:t>
            </a:r>
          </a:p>
          <a:p>
            <a:pPr marL="457200" lvl="1" indent="0">
              <a:buNone/>
            </a:pPr>
            <a:endParaRPr lang="en-US" sz="1800" kern="0" dirty="0">
              <a:latin typeface="Aptos" panose="020B0004020202020204" pitchFamily="34" charset="0"/>
              <a:cs typeface="Times New Roman" panose="02020603050405020304" pitchFamily="18" charset="0"/>
            </a:endParaRPr>
          </a:p>
          <a:p>
            <a:pPr marL="457200" lvl="1" indent="0">
              <a:buNone/>
            </a:pPr>
            <a:endParaRPr lang="en-US" sz="1800" kern="0" dirty="0">
              <a:latin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85051BB-88A6-A1C5-9392-F61DD9724F2C}"/>
              </a:ext>
            </a:extLst>
          </p:cNvPr>
          <p:cNvPicPr>
            <a:picLocks noChangeAspect="1"/>
          </p:cNvPicPr>
          <p:nvPr/>
        </p:nvPicPr>
        <p:blipFill>
          <a:blip r:embed="rId3"/>
          <a:stretch>
            <a:fillRect/>
          </a:stretch>
        </p:blipFill>
        <p:spPr>
          <a:xfrm>
            <a:off x="6216431" y="640080"/>
            <a:ext cx="5224201" cy="5577840"/>
          </a:xfrm>
          <a:prstGeom prst="rect">
            <a:avLst/>
          </a:prstGeom>
        </p:spPr>
      </p:pic>
      <p:sp>
        <p:nvSpPr>
          <p:cNvPr id="5" name="TextBox 4">
            <a:extLst>
              <a:ext uri="{FF2B5EF4-FFF2-40B4-BE49-F238E27FC236}">
                <a16:creationId xmlns:a16="http://schemas.microsoft.com/office/drawing/2014/main" id="{CFC7BD22-CB3C-60F9-823E-D74F139F63E6}"/>
              </a:ext>
            </a:extLst>
          </p:cNvPr>
          <p:cNvSpPr txBox="1"/>
          <p:nvPr/>
        </p:nvSpPr>
        <p:spPr>
          <a:xfrm>
            <a:off x="6216431" y="1075765"/>
            <a:ext cx="3928030" cy="400110"/>
          </a:xfrm>
          <a:prstGeom prst="rect">
            <a:avLst/>
          </a:prstGeom>
          <a:noFill/>
          <a:ln w="25400">
            <a:solidFill>
              <a:srgbClr val="FF0000"/>
            </a:solidFill>
          </a:ln>
        </p:spPr>
        <p:txBody>
          <a:bodyPr wrap="square" rtlCol="0">
            <a:spAutoFit/>
          </a:bodyPr>
          <a:lstStyle/>
          <a:p>
            <a:endParaRPr lang="en-US" sz="2000" dirty="0"/>
          </a:p>
        </p:txBody>
      </p:sp>
      <p:sp>
        <p:nvSpPr>
          <p:cNvPr id="7" name="TextBox 6">
            <a:extLst>
              <a:ext uri="{FF2B5EF4-FFF2-40B4-BE49-F238E27FC236}">
                <a16:creationId xmlns:a16="http://schemas.microsoft.com/office/drawing/2014/main" id="{508650E7-857F-37A1-3229-EB060EFD52C6}"/>
              </a:ext>
            </a:extLst>
          </p:cNvPr>
          <p:cNvSpPr txBox="1"/>
          <p:nvPr/>
        </p:nvSpPr>
        <p:spPr>
          <a:xfrm>
            <a:off x="6216431" y="1680728"/>
            <a:ext cx="3928030" cy="215444"/>
          </a:xfrm>
          <a:prstGeom prst="rect">
            <a:avLst/>
          </a:prstGeom>
          <a:noFill/>
          <a:ln w="25400">
            <a:solidFill>
              <a:srgbClr val="FF0000"/>
            </a:solidFill>
          </a:ln>
        </p:spPr>
        <p:txBody>
          <a:bodyPr wrap="square" rtlCol="0">
            <a:spAutoFit/>
          </a:bodyPr>
          <a:lstStyle/>
          <a:p>
            <a:endParaRPr lang="en-US" sz="800" dirty="0"/>
          </a:p>
        </p:txBody>
      </p:sp>
      <p:sp>
        <p:nvSpPr>
          <p:cNvPr id="6" name="TextBox 5">
            <a:extLst>
              <a:ext uri="{FF2B5EF4-FFF2-40B4-BE49-F238E27FC236}">
                <a16:creationId xmlns:a16="http://schemas.microsoft.com/office/drawing/2014/main" id="{C19EAB4F-3300-1C5F-DB43-1B2B503024D0}"/>
              </a:ext>
            </a:extLst>
          </p:cNvPr>
          <p:cNvSpPr txBox="1"/>
          <p:nvPr/>
        </p:nvSpPr>
        <p:spPr>
          <a:xfrm>
            <a:off x="6216431" y="1511450"/>
            <a:ext cx="3928030" cy="169277"/>
          </a:xfrm>
          <a:prstGeom prst="rect">
            <a:avLst/>
          </a:prstGeom>
          <a:noFill/>
          <a:ln w="25400">
            <a:solidFill>
              <a:srgbClr val="0070C0"/>
            </a:solidFill>
          </a:ln>
        </p:spPr>
        <p:txBody>
          <a:bodyPr wrap="square" rtlCol="0">
            <a:spAutoFit/>
          </a:bodyPr>
          <a:lstStyle/>
          <a:p>
            <a:endParaRPr lang="en-US" sz="500" dirty="0"/>
          </a:p>
        </p:txBody>
      </p:sp>
    </p:spTree>
    <p:extLst>
      <p:ext uri="{BB962C8B-B14F-4D97-AF65-F5344CB8AC3E}">
        <p14:creationId xmlns:p14="http://schemas.microsoft.com/office/powerpoint/2010/main" val="278581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248CE-CEA0-6A34-A152-B2971AE13C77}"/>
              </a:ext>
            </a:extLst>
          </p:cNvPr>
          <p:cNvSpPr>
            <a:spLocks noGrp="1"/>
          </p:cNvSpPr>
          <p:nvPr>
            <p:ph type="title"/>
          </p:nvPr>
        </p:nvSpPr>
        <p:spPr>
          <a:xfrm>
            <a:off x="411480" y="991443"/>
            <a:ext cx="4443154" cy="1087819"/>
          </a:xfrm>
        </p:spPr>
        <p:txBody>
          <a:bodyPr anchor="b">
            <a:normAutofit fontScale="90000"/>
          </a:bodyPr>
          <a:lstStyle/>
          <a:p>
            <a:r>
              <a:rPr lang="en-US" sz="3400" dirty="0"/>
              <a:t>Narrative Literature Review: Classic Agenda Setting Frameworks</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77567AD-D50A-3007-F36E-3091941975A2}"/>
              </a:ext>
            </a:extLst>
          </p:cNvPr>
          <p:cNvSpPr>
            <a:spLocks noGrp="1"/>
          </p:cNvSpPr>
          <p:nvPr>
            <p:ph idx="1"/>
          </p:nvPr>
        </p:nvSpPr>
        <p:spPr>
          <a:xfrm>
            <a:off x="411480" y="2684095"/>
            <a:ext cx="4443154" cy="3492868"/>
          </a:xfrm>
        </p:spPr>
        <p:txBody>
          <a:bodyPr>
            <a:normAutofit/>
          </a:bodyPr>
          <a:lstStyle/>
          <a:p>
            <a:r>
              <a:rPr lang="en-US" sz="1800" dirty="0"/>
              <a:t>Reviewed Several “Classic” Agenda Setting/Policy frameworks as well</a:t>
            </a:r>
          </a:p>
          <a:p>
            <a:r>
              <a:rPr lang="en-US" sz="1800" dirty="0"/>
              <a:t>Important concepts:</a:t>
            </a:r>
          </a:p>
          <a:p>
            <a:pPr lvl="1"/>
            <a:r>
              <a:rPr lang="en-US" sz="1400" dirty="0"/>
              <a:t>Key individuals (</a:t>
            </a:r>
            <a:r>
              <a:rPr lang="en-US" sz="1400" b="1" dirty="0"/>
              <a:t>policy entrepreneurs</a:t>
            </a:r>
            <a:r>
              <a:rPr lang="en-US" sz="1400" dirty="0"/>
              <a:t>/</a:t>
            </a:r>
            <a:r>
              <a:rPr lang="en-US" sz="1400" b="1" dirty="0"/>
              <a:t>brokers</a:t>
            </a:r>
            <a:r>
              <a:rPr lang="en-US" sz="1400" dirty="0"/>
              <a:t>)</a:t>
            </a:r>
          </a:p>
          <a:p>
            <a:pPr lvl="1"/>
            <a:r>
              <a:rPr lang="en-US" sz="1400" dirty="0"/>
              <a:t>“</a:t>
            </a:r>
            <a:r>
              <a:rPr lang="en-US" sz="1400" b="1" dirty="0"/>
              <a:t>Shocks</a:t>
            </a:r>
            <a:r>
              <a:rPr lang="en-US" sz="1400" dirty="0"/>
              <a:t>” (punctuation; focusing events; constraints and opportunities)</a:t>
            </a:r>
          </a:p>
          <a:p>
            <a:pPr lvl="1"/>
            <a:r>
              <a:rPr lang="en-US" sz="1400" b="1" dirty="0"/>
              <a:t>Strategic Framing</a:t>
            </a:r>
            <a:r>
              <a:rPr lang="en-US" sz="1400" dirty="0"/>
              <a:t> and </a:t>
            </a:r>
            <a:r>
              <a:rPr lang="en-US" sz="1400" b="1" dirty="0"/>
              <a:t>Ideational Factors </a:t>
            </a:r>
            <a:r>
              <a:rPr lang="en-US" sz="1400" dirty="0"/>
              <a:t>(policy images; rhetoric and symbolism) </a:t>
            </a:r>
          </a:p>
          <a:p>
            <a:pPr lvl="1"/>
            <a:endParaRPr lang="en-US" sz="1400" dirty="0"/>
          </a:p>
        </p:txBody>
      </p:sp>
      <p:pic>
        <p:nvPicPr>
          <p:cNvPr id="4" name="Picture 3">
            <a:extLst>
              <a:ext uri="{FF2B5EF4-FFF2-40B4-BE49-F238E27FC236}">
                <a16:creationId xmlns:a16="http://schemas.microsoft.com/office/drawing/2014/main" id="{DF73CB29-6A95-674D-ADF3-94E580458927}"/>
              </a:ext>
            </a:extLst>
          </p:cNvPr>
          <p:cNvPicPr>
            <a:picLocks noChangeAspect="1"/>
          </p:cNvPicPr>
          <p:nvPr/>
        </p:nvPicPr>
        <p:blipFill>
          <a:blip r:embed="rId2"/>
          <a:stretch>
            <a:fillRect/>
          </a:stretch>
        </p:blipFill>
        <p:spPr>
          <a:xfrm>
            <a:off x="6514223" y="653360"/>
            <a:ext cx="4018187" cy="5551280"/>
          </a:xfrm>
          <a:prstGeom prst="rect">
            <a:avLst/>
          </a:prstGeom>
        </p:spPr>
      </p:pic>
    </p:spTree>
    <p:extLst>
      <p:ext uri="{BB962C8B-B14F-4D97-AF65-F5344CB8AC3E}">
        <p14:creationId xmlns:p14="http://schemas.microsoft.com/office/powerpoint/2010/main" val="334100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3412-1872-9EC7-6FFE-77E82833C8D9}"/>
              </a:ext>
            </a:extLst>
          </p:cNvPr>
          <p:cNvSpPr>
            <a:spLocks noGrp="1"/>
          </p:cNvSpPr>
          <p:nvPr>
            <p:ph type="title"/>
          </p:nvPr>
        </p:nvSpPr>
        <p:spPr/>
        <p:txBody>
          <a:bodyPr>
            <a:noAutofit/>
          </a:bodyPr>
          <a:lstStyle/>
          <a:p>
            <a:r>
              <a:rPr lang="en-US" sz="3600" dirty="0"/>
              <a:t>Narrative Review of the Political Economy of Welfare States and Applications to Health Financing Reform</a:t>
            </a:r>
          </a:p>
        </p:txBody>
      </p:sp>
      <p:graphicFrame>
        <p:nvGraphicFramePr>
          <p:cNvPr id="4" name="Content Placeholder 3">
            <a:extLst>
              <a:ext uri="{FF2B5EF4-FFF2-40B4-BE49-F238E27FC236}">
                <a16:creationId xmlns:a16="http://schemas.microsoft.com/office/drawing/2014/main" id="{D335F8DB-94E8-0ED7-2E2E-7F260688930A}"/>
              </a:ext>
            </a:extLst>
          </p:cNvPr>
          <p:cNvGraphicFramePr>
            <a:graphicFrameLocks noGrp="1"/>
          </p:cNvGraphicFramePr>
          <p:nvPr>
            <p:ph idx="1"/>
            <p:extLst>
              <p:ext uri="{D42A27DB-BD31-4B8C-83A1-F6EECF244321}">
                <p14:modId xmlns:p14="http://schemas.microsoft.com/office/powerpoint/2010/main" val="5920054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65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654E-E6B1-801C-4027-BA28433CD4FA}"/>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E629C574-B08E-DF42-BAE8-B48D156D970A}"/>
              </a:ext>
            </a:extLst>
          </p:cNvPr>
          <p:cNvSpPr>
            <a:spLocks noGrp="1"/>
          </p:cNvSpPr>
          <p:nvPr>
            <p:ph idx="1"/>
          </p:nvPr>
        </p:nvSpPr>
        <p:spPr>
          <a:xfrm>
            <a:off x="838200" y="1825625"/>
            <a:ext cx="8135983" cy="4351338"/>
          </a:xfrm>
        </p:spPr>
        <p:txBody>
          <a:bodyPr>
            <a:normAutofit fontScale="92500" lnSpcReduction="10000"/>
          </a:bodyPr>
          <a:lstStyle/>
          <a:p>
            <a:pPr marL="0" indent="0">
              <a:buNone/>
            </a:pPr>
            <a:r>
              <a:rPr lang="en-US" dirty="0"/>
              <a:t>Commonality across literature= </a:t>
            </a:r>
            <a:r>
              <a:rPr lang="en-US" b="1" i="1" dirty="0"/>
              <a:t>non-incremental </a:t>
            </a:r>
            <a:r>
              <a:rPr lang="en-US" dirty="0"/>
              <a:t>change occurs when…</a:t>
            </a:r>
          </a:p>
          <a:p>
            <a:endParaRPr lang="en-US" dirty="0"/>
          </a:p>
          <a:p>
            <a:pPr marL="0" indent="0" algn="ctr">
              <a:buNone/>
            </a:pPr>
            <a:r>
              <a:rPr lang="en-US" dirty="0"/>
              <a:t>Exogenous shock </a:t>
            </a:r>
          </a:p>
          <a:p>
            <a:pPr marL="0" indent="0" algn="ctr">
              <a:buNone/>
            </a:pPr>
            <a:r>
              <a:rPr lang="en-US" dirty="0"/>
              <a:t>+ </a:t>
            </a:r>
          </a:p>
          <a:p>
            <a:pPr marL="0" indent="0" algn="ctr">
              <a:buNone/>
            </a:pPr>
            <a:r>
              <a:rPr lang="en-US" dirty="0"/>
              <a:t>Concerted long term effort by interested parties</a:t>
            </a:r>
          </a:p>
          <a:p>
            <a:pPr marL="0" indent="0">
              <a:buNone/>
            </a:pPr>
            <a:endParaRPr lang="en-US" dirty="0"/>
          </a:p>
          <a:p>
            <a:pPr marL="0" indent="0" algn="ctr">
              <a:buNone/>
            </a:pPr>
            <a:r>
              <a:rPr lang="en-US" dirty="0" err="1"/>
              <a:t>Conducie</a:t>
            </a:r>
            <a:r>
              <a:rPr lang="en-US" dirty="0"/>
              <a:t> Structural/Institutional Factors </a:t>
            </a:r>
          </a:p>
          <a:p>
            <a:pPr marL="0" indent="0" algn="ctr">
              <a:buNone/>
            </a:pPr>
            <a:r>
              <a:rPr lang="en-US" dirty="0"/>
              <a:t>+ </a:t>
            </a:r>
          </a:p>
          <a:p>
            <a:pPr marL="0" indent="0" algn="ctr">
              <a:buNone/>
            </a:pPr>
            <a:r>
              <a:rPr lang="en-US" dirty="0"/>
              <a:t>Ideational Factors</a:t>
            </a:r>
          </a:p>
        </p:txBody>
      </p:sp>
      <p:sp>
        <p:nvSpPr>
          <p:cNvPr id="6" name="TextBox 5">
            <a:extLst>
              <a:ext uri="{FF2B5EF4-FFF2-40B4-BE49-F238E27FC236}">
                <a16:creationId xmlns:a16="http://schemas.microsoft.com/office/drawing/2014/main" id="{05BFDCC5-7A75-B9ED-B824-284DE9079EA9}"/>
              </a:ext>
            </a:extLst>
          </p:cNvPr>
          <p:cNvSpPr txBox="1"/>
          <p:nvPr/>
        </p:nvSpPr>
        <p:spPr>
          <a:xfrm>
            <a:off x="10097588" y="2917763"/>
            <a:ext cx="1534885" cy="1477328"/>
          </a:xfrm>
          <a:prstGeom prst="rect">
            <a:avLst/>
          </a:prstGeom>
          <a:noFill/>
        </p:spPr>
        <p:txBody>
          <a:bodyPr wrap="square">
            <a:spAutoFit/>
          </a:bodyPr>
          <a:lstStyle/>
          <a:p>
            <a:pPr marL="0" indent="0" algn="ctr">
              <a:buNone/>
            </a:pPr>
            <a:r>
              <a:rPr lang="en-US" dirty="0"/>
              <a:t>[Successful exploitation of “windows of opportunity”]</a:t>
            </a:r>
          </a:p>
        </p:txBody>
      </p:sp>
      <p:sp>
        <p:nvSpPr>
          <p:cNvPr id="8" name="TextBox 7">
            <a:extLst>
              <a:ext uri="{FF2B5EF4-FFF2-40B4-BE49-F238E27FC236}">
                <a16:creationId xmlns:a16="http://schemas.microsoft.com/office/drawing/2014/main" id="{CAD2E996-5436-4BC8-6B2A-98C94936A612}"/>
              </a:ext>
            </a:extLst>
          </p:cNvPr>
          <p:cNvSpPr txBox="1"/>
          <p:nvPr/>
        </p:nvSpPr>
        <p:spPr>
          <a:xfrm>
            <a:off x="10097588" y="5112323"/>
            <a:ext cx="1534885" cy="923330"/>
          </a:xfrm>
          <a:prstGeom prst="rect">
            <a:avLst/>
          </a:prstGeom>
          <a:noFill/>
        </p:spPr>
        <p:txBody>
          <a:bodyPr wrap="square">
            <a:spAutoFit/>
          </a:bodyPr>
          <a:lstStyle/>
          <a:p>
            <a:pPr marL="0" indent="0" algn="ctr">
              <a:buNone/>
            </a:pPr>
            <a:r>
              <a:rPr lang="en-US" dirty="0"/>
              <a:t>[Structure &amp; Agency aligning]</a:t>
            </a:r>
          </a:p>
        </p:txBody>
      </p:sp>
      <p:cxnSp>
        <p:nvCxnSpPr>
          <p:cNvPr id="10" name="Straight Arrow Connector 9">
            <a:extLst>
              <a:ext uri="{FF2B5EF4-FFF2-40B4-BE49-F238E27FC236}">
                <a16:creationId xmlns:a16="http://schemas.microsoft.com/office/drawing/2014/main" id="{D9357AD9-31F0-015C-1DD8-590AA6493D82}"/>
              </a:ext>
            </a:extLst>
          </p:cNvPr>
          <p:cNvCxnSpPr/>
          <p:nvPr/>
        </p:nvCxnSpPr>
        <p:spPr>
          <a:xfrm>
            <a:off x="8477794" y="3656427"/>
            <a:ext cx="100584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755187C-B11C-5E24-6EAA-E97C75FE2578}"/>
              </a:ext>
            </a:extLst>
          </p:cNvPr>
          <p:cNvCxnSpPr/>
          <p:nvPr/>
        </p:nvCxnSpPr>
        <p:spPr>
          <a:xfrm>
            <a:off x="8477794" y="5337182"/>
            <a:ext cx="100584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CDC8E4C6-C805-745C-AF88-507FA46D5BFE}"/>
              </a:ext>
            </a:extLst>
          </p:cNvPr>
          <p:cNvSpPr/>
          <p:nvPr/>
        </p:nvSpPr>
        <p:spPr>
          <a:xfrm>
            <a:off x="1065007" y="3029299"/>
            <a:ext cx="7412787" cy="1365792"/>
          </a:xfrm>
          <a:prstGeom prst="rect">
            <a:avLst/>
          </a:prstGeom>
          <a:noFill/>
          <a:ln w="539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374C1CD-48CD-DFC1-80FC-2721676493D3}"/>
              </a:ext>
            </a:extLst>
          </p:cNvPr>
          <p:cNvSpPr/>
          <p:nvPr/>
        </p:nvSpPr>
        <p:spPr>
          <a:xfrm>
            <a:off x="1065006" y="4760843"/>
            <a:ext cx="7412787" cy="1365791"/>
          </a:xfrm>
          <a:prstGeom prst="rect">
            <a:avLst/>
          </a:prstGeom>
          <a:noFill/>
          <a:ln w="539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1F56C74-15CD-E553-C8D0-E7A68856EECA}"/>
              </a:ext>
            </a:extLst>
          </p:cNvPr>
          <p:cNvSpPr txBox="1"/>
          <p:nvPr/>
        </p:nvSpPr>
        <p:spPr>
          <a:xfrm>
            <a:off x="10681398" y="4550485"/>
            <a:ext cx="572756" cy="523220"/>
          </a:xfrm>
          <a:prstGeom prst="rect">
            <a:avLst/>
          </a:prstGeom>
          <a:noFill/>
        </p:spPr>
        <p:txBody>
          <a:bodyPr wrap="square" rtlCol="0">
            <a:spAutoFit/>
          </a:bodyPr>
          <a:lstStyle/>
          <a:p>
            <a:pPr algn="ctr"/>
            <a:r>
              <a:rPr lang="en-US" sz="2800" dirty="0"/>
              <a:t>+</a:t>
            </a:r>
          </a:p>
        </p:txBody>
      </p:sp>
    </p:spTree>
    <p:extLst>
      <p:ext uri="{BB962C8B-B14F-4D97-AF65-F5344CB8AC3E}">
        <p14:creationId xmlns:p14="http://schemas.microsoft.com/office/powerpoint/2010/main" val="282358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9642</TotalTime>
  <Words>2441</Words>
  <Application>Microsoft Macintosh PowerPoint</Application>
  <PresentationFormat>Widescreen</PresentationFormat>
  <Paragraphs>209</Paragraphs>
  <Slides>18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Aptos Display</vt:lpstr>
      <vt:lpstr>Arial</vt:lpstr>
      <vt:lpstr>Calibri</vt:lpstr>
      <vt:lpstr>Garamond</vt:lpstr>
      <vt:lpstr>inherit</vt:lpstr>
      <vt:lpstr>Symbol</vt:lpstr>
      <vt:lpstr>Times</vt:lpstr>
      <vt:lpstr>Wingdings</vt:lpstr>
      <vt:lpstr>Office Theme</vt:lpstr>
      <vt:lpstr>The political economy of priority-setting: A synthesis of frameworks for the prioritization of universal health coverage in low- and middle-income countries</vt:lpstr>
      <vt:lpstr>Background: Investing in Health Program (IIHP)</vt:lpstr>
      <vt:lpstr>Elevating health as a government investment priority</vt:lpstr>
      <vt:lpstr>What we were asked to do and what we did</vt:lpstr>
      <vt:lpstr>Literature Review</vt:lpstr>
      <vt:lpstr>Summary of Identified Frameworks</vt:lpstr>
      <vt:lpstr>Narrative Literature Review: Classic Agenda Setting Frameworks</vt:lpstr>
      <vt:lpstr>Narrative Review of the Political Economy of Welfare States and Applications to Health Financing Reform</vt:lpstr>
      <vt:lpstr>Synthesis</vt:lpstr>
      <vt:lpstr>Political Economy of Health Financing Reform Framework</vt:lpstr>
      <vt:lpstr>Summary</vt:lpstr>
      <vt:lpstr>Questions/Comments</vt:lpstr>
      <vt:lpstr>Actors</vt:lpstr>
      <vt:lpstr>Strategies</vt:lpstr>
      <vt:lpstr>Case Studies</vt:lpstr>
      <vt:lpstr>Key Design Choices</vt:lpstr>
      <vt:lpstr>Motivation for the Investing in Health Report</vt:lpstr>
      <vt:lpstr>Defining what it means to “invest in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Fox, Ashley</dc:creator>
  <cp:lastModifiedBy>Fox, Ashley</cp:lastModifiedBy>
  <cp:revision>3</cp:revision>
  <dcterms:created xsi:type="dcterms:W3CDTF">2025-03-05T12:56:31Z</dcterms:created>
  <dcterms:modified xsi:type="dcterms:W3CDTF">2025-10-29T19:36:58Z</dcterms:modified>
</cp:coreProperties>
</file>